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
  </p:notesMasterIdLst>
  <p:handoutMasterIdLst>
    <p:handoutMasterId r:id="rId108"/>
  </p:handoutMasterIdLst>
  <p:sldIdLst>
    <p:sldId id="262" r:id="rId2"/>
    <p:sldId id="270" r:id="rId3"/>
    <p:sldId id="440" r:id="rId4"/>
    <p:sldId id="328" r:id="rId5"/>
    <p:sldId id="518" r:id="rId6"/>
    <p:sldId id="329" r:id="rId7"/>
    <p:sldId id="366" r:id="rId8"/>
    <p:sldId id="441" r:id="rId9"/>
    <p:sldId id="442" r:id="rId10"/>
    <p:sldId id="443" r:id="rId11"/>
    <p:sldId id="421" r:id="rId12"/>
    <p:sldId id="419" r:id="rId13"/>
    <p:sldId id="318" r:id="rId14"/>
    <p:sldId id="385" r:id="rId15"/>
    <p:sldId id="444" r:id="rId16"/>
    <p:sldId id="364" r:id="rId17"/>
    <p:sldId id="446" r:id="rId18"/>
    <p:sldId id="457" r:id="rId19"/>
    <p:sldId id="368" r:id="rId20"/>
    <p:sldId id="367" r:id="rId21"/>
    <p:sldId id="352" r:id="rId22"/>
    <p:sldId id="356" r:id="rId23"/>
    <p:sldId id="399" r:id="rId24"/>
    <p:sldId id="400" r:id="rId25"/>
    <p:sldId id="401" r:id="rId26"/>
    <p:sldId id="363" r:id="rId27"/>
    <p:sldId id="386" r:id="rId28"/>
    <p:sldId id="362" r:id="rId29"/>
    <p:sldId id="370" r:id="rId30"/>
    <p:sldId id="371" r:id="rId31"/>
    <p:sldId id="402" r:id="rId32"/>
    <p:sldId id="403" r:id="rId33"/>
    <p:sldId id="422" r:id="rId34"/>
    <p:sldId id="423" r:id="rId35"/>
    <p:sldId id="424" r:id="rId36"/>
    <p:sldId id="425" r:id="rId37"/>
    <p:sldId id="447" r:id="rId38"/>
    <p:sldId id="520" r:id="rId39"/>
    <p:sldId id="372" r:id="rId40"/>
    <p:sldId id="414" r:id="rId41"/>
    <p:sldId id="373" r:id="rId42"/>
    <p:sldId id="426" r:id="rId43"/>
    <p:sldId id="427" r:id="rId44"/>
    <p:sldId id="428" r:id="rId45"/>
    <p:sldId id="429" r:id="rId46"/>
    <p:sldId id="430" r:id="rId47"/>
    <p:sldId id="431" r:id="rId48"/>
    <p:sldId id="432" r:id="rId49"/>
    <p:sldId id="433" r:id="rId50"/>
    <p:sldId id="374" r:id="rId51"/>
    <p:sldId id="519" r:id="rId52"/>
    <p:sldId id="458" r:id="rId53"/>
    <p:sldId id="288" r:id="rId54"/>
    <p:sldId id="289" r:id="rId55"/>
    <p:sldId id="290" r:id="rId56"/>
    <p:sldId id="291" r:id="rId57"/>
    <p:sldId id="284" r:id="rId58"/>
    <p:sldId id="449" r:id="rId59"/>
    <p:sldId id="450" r:id="rId60"/>
    <p:sldId id="451" r:id="rId61"/>
    <p:sldId id="452" r:id="rId62"/>
    <p:sldId id="507" r:id="rId63"/>
    <p:sldId id="508" r:id="rId64"/>
    <p:sldId id="509" r:id="rId65"/>
    <p:sldId id="510" r:id="rId66"/>
    <p:sldId id="511" r:id="rId67"/>
    <p:sldId id="512" r:id="rId68"/>
    <p:sldId id="513" r:id="rId69"/>
    <p:sldId id="514" r:id="rId70"/>
    <p:sldId id="515" r:id="rId71"/>
    <p:sldId id="412" r:id="rId72"/>
    <p:sldId id="500" r:id="rId73"/>
    <p:sldId id="501" r:id="rId74"/>
    <p:sldId id="502" r:id="rId75"/>
    <p:sldId id="503" r:id="rId76"/>
    <p:sldId id="504" r:id="rId77"/>
    <p:sldId id="306" r:id="rId78"/>
    <p:sldId id="388" r:id="rId79"/>
    <p:sldId id="389" r:id="rId80"/>
    <p:sldId id="516" r:id="rId81"/>
    <p:sldId id="390" r:id="rId82"/>
    <p:sldId id="391" r:id="rId83"/>
    <p:sldId id="517" r:id="rId84"/>
    <p:sldId id="310" r:id="rId85"/>
    <p:sldId id="314" r:id="rId86"/>
    <p:sldId id="394" r:id="rId87"/>
    <p:sldId id="395" r:id="rId88"/>
    <p:sldId id="396" r:id="rId89"/>
    <p:sldId id="313" r:id="rId90"/>
    <p:sldId id="320" r:id="rId91"/>
    <p:sldId id="459" r:id="rId92"/>
    <p:sldId id="521" r:id="rId93"/>
    <p:sldId id="404" r:id="rId94"/>
    <p:sldId id="405" r:id="rId95"/>
    <p:sldId id="406" r:id="rId96"/>
    <p:sldId id="407" r:id="rId97"/>
    <p:sldId id="438" r:id="rId98"/>
    <p:sldId id="408" r:id="rId99"/>
    <p:sldId id="439" r:id="rId100"/>
    <p:sldId id="409" r:id="rId101"/>
    <p:sldId id="411" r:id="rId102"/>
    <p:sldId id="437" r:id="rId103"/>
    <p:sldId id="453" r:id="rId104"/>
    <p:sldId id="454" r:id="rId105"/>
    <p:sldId id="455" r:id="rId106"/>
  </p:sldIdLst>
  <p:sldSz cx="9144000" cy="6858000" type="screen4x3"/>
  <p:notesSz cx="7010400" cy="9283700"/>
  <p:defaultTextStyle>
    <a:defPPr>
      <a:defRPr lang="es-E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A2D"/>
    <a:srgbClr val="154DFF"/>
    <a:srgbClr val="FFE101"/>
    <a:srgbClr val="FFB097"/>
    <a:srgbClr val="9FD1FF"/>
    <a:srgbClr val="009FC4"/>
    <a:srgbClr val="00A3D6"/>
    <a:srgbClr val="AD2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01" autoAdjust="0"/>
    <p:restoredTop sz="92922" autoAdjust="0"/>
  </p:normalViewPr>
  <p:slideViewPr>
    <p:cSldViewPr>
      <p:cViewPr varScale="1">
        <p:scale>
          <a:sx n="80" d="100"/>
          <a:sy n="80" d="100"/>
        </p:scale>
        <p:origin x="-390" y="-60"/>
      </p:cViewPr>
      <p:guideLst>
        <p:guide orient="horz" pos="2160"/>
        <p:guide pos="2880"/>
      </p:guideLst>
    </p:cSldViewPr>
  </p:slideViewPr>
  <p:outlineViewPr>
    <p:cViewPr>
      <p:scale>
        <a:sx n="33" d="100"/>
        <a:sy n="33" d="100"/>
      </p:scale>
      <p:origin x="0" y="1133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l" defTabSz="930275">
              <a:defRPr sz="1200"/>
            </a:lvl1pPr>
          </a:lstStyle>
          <a:p>
            <a:pPr>
              <a:defRPr/>
            </a:pPr>
            <a:endParaRPr lang="es-ES_tradnl"/>
          </a:p>
        </p:txBody>
      </p:sp>
      <p:sp>
        <p:nvSpPr>
          <p:cNvPr id="62467"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a:defRPr sz="1200"/>
            </a:lvl1pPr>
          </a:lstStyle>
          <a:p>
            <a:pPr>
              <a:defRPr/>
            </a:pPr>
            <a:endParaRPr lang="es-ES_tradnl"/>
          </a:p>
        </p:txBody>
      </p:sp>
      <p:sp>
        <p:nvSpPr>
          <p:cNvPr id="62468" name="Rectangle 4"/>
          <p:cNvSpPr>
            <a:spLocks noGrp="1" noChangeArrowheads="1"/>
          </p:cNvSpPr>
          <p:nvPr>
            <p:ph type="ftr" sz="quarter" idx="2"/>
          </p:nvPr>
        </p:nvSpPr>
        <p:spPr bwMode="auto">
          <a:xfrm>
            <a:off x="0" y="8820150"/>
            <a:ext cx="3038475" cy="46355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l" defTabSz="930275">
              <a:defRPr sz="1200"/>
            </a:lvl1pPr>
          </a:lstStyle>
          <a:p>
            <a:pPr>
              <a:defRPr/>
            </a:pPr>
            <a:endParaRPr lang="es-ES_tradnl"/>
          </a:p>
        </p:txBody>
      </p:sp>
      <p:sp>
        <p:nvSpPr>
          <p:cNvPr id="62469" name="Rectangle 5"/>
          <p:cNvSpPr>
            <a:spLocks noGrp="1" noChangeArrowheads="1"/>
          </p:cNvSpPr>
          <p:nvPr>
            <p:ph type="sldNum" sz="quarter" idx="3"/>
          </p:nvPr>
        </p:nvSpPr>
        <p:spPr bwMode="auto">
          <a:xfrm>
            <a:off x="3971925" y="8820150"/>
            <a:ext cx="3038475" cy="46355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a:defRPr sz="1200"/>
            </a:lvl1pPr>
          </a:lstStyle>
          <a:p>
            <a:pPr>
              <a:defRPr/>
            </a:pPr>
            <a:fld id="{B456BD14-ED1C-403F-B993-8A1222378893}" type="slidenum">
              <a:rPr lang="es-ES_tradnl"/>
              <a:pPr>
                <a:defRPr/>
              </a:pPr>
              <a:t>‹#›</a:t>
            </a:fld>
            <a:endParaRPr lang="es-ES_tradnl"/>
          </a:p>
        </p:txBody>
      </p:sp>
    </p:spTree>
    <p:extLst>
      <p:ext uri="{BB962C8B-B14F-4D97-AF65-F5344CB8AC3E}">
        <p14:creationId xmlns:p14="http://schemas.microsoft.com/office/powerpoint/2010/main" val="28743166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6-01-07T12:24:31.242"/>
    </inkml:context>
    <inkml:brush xml:id="br0">
      <inkml:brushProperty name="width" value="0.05292" units="cm"/>
      <inkml:brushProperty name="height" value="0.05292" units="cm"/>
      <inkml:brushProperty name="color" value="#FF0000"/>
    </inkml:brush>
  </inkml:definitions>
  <inkml:trace contextRef="#ctx0" brushRef="#br0">8810 10049,'0'0,"-24"0,1 0,-1 0,24-24,-24 24,0 0,24-24,-24 24,24-24,-23 24,-1 0,24-23,0 23,-24 0,24 0,-24 0,24 0,-24 0,0 0,24 0,0-24,-23 24,23 0,-24 0,24 0,-24 0,0 0,24-24,0 24,-24 0,24 0,-23 0,-1 0,24 0,-24 0,24 0,-24 0,24 0,-24 0,1 0,23-24,-24 24,24 0,-24 0,0 0,24 0,-24-24,24 24,-23 0,23 0,-24 0,0 0,24 0,-24 0,24 0,-24 0,0 0,24 0,-23 0,23 0,-24 0,24 0,-24 0,0 0,24 0,-24 0,1 0,-1 0,24 0,-24 0,24 0,-24 0,0 0,24 0,-24 0,24 0,-23 0,23 0,-24 0,0 0,24 0,-24 0,24 0,-24 0,1 0,23 0,-24 0,24 0,-24 0,24 0,-24 0,0 0,1 0,-1 0,0 0,0 0,0 0,24 0,-23 0,23 0,0 0,-24 0,0-23,24 23,-24 0,24 0,-24 0,24 0,-24 0,1 0,23 0,-24-24,24 24,-24 0,0 0,24 0,-24 0,24-24,-23 24,23 0,-24 0,0 0,0 0,24 0,-24 0,0 0,24-24,0 24,-23 0,23 0,-24 0,0 0,24 0,-24 0,24 0,-24 0,24-24,-23 24,-1 0,0 0,24 0,-24 0,0 0,24 0,-23 0,23 0,-24-24,24 24,-24 0,0 0,24-23,0 23,-24 0,24 0,-23 0,-1 0,0-24,24 24,-24 0,-24 0,25-24,-1 24,24-24,-24 24,24 0,-24 0,24-24,0 24,-24 0,24 0,-23 0,23 0,-24 0,0 0,24 0,-24-23,24 23,-24 0,0 0,24 0,0-24,-23 24,-25-24,48 24,-24 0,24 0,0 0,-24 0,24-24,-23 24,23 0,-24-24,24 24,0 0,-24 0,0 0,24-23,0 23,-24 0,24 0,-23-24,23 24,0 0,-24 0,0 0,24-24,-24 24,24 0,0-24,-24 24,1 0,23 0,-24-24,24 24,-24 0,24 0,0 0,-24-24,0 24,24-23,0 23,-24 0,24 0,0 0,-23 0,23-24,-24 24,24 0,0 0,-24 0,24-24,0 24,-24 0,24 0,0 0,-24 0,1 0,23-24,0 24,0-24,-24 24,24 0,0-23,-24 23,0 0,24 0,-24-24,24 24,0-24,-24 24,24 0,-23 0,23-24,-24 24,24 0,0 0,-24 0,24-24,0 24,-24 0,24 0,-24 0,1-23,23-1,-24 24,0 0,24 0,-24 0,0-48,1 48,23 0,0-24,-24 24,24 0,0 0,-24-24,0 24,24-23,0 23,-24 0,24-24,-23 24,23-24,-24 24,24 0,-24 0,24-24,0 24,-24 0,24-24,0 24,-24 0,24-23,-24 23,24 0,0 0,-23-24,23 24,0-24,-24 24,24 0,0-24,-24 24,24 0,-24-24,24 24,-24 0,24-23,0-1,-23 24,-1-24,24 24,0 0,-24-24,24 0,-24 24,24-24,0 24,0-23,-24 23,0-24,24 24,0-24,0 24,-23 0,23 0,0-24,0 24,0 0,-24 0,24-24,-24 24,24-23,0 23,0 0,-24 0,24-24,0 24,0 0,0-24,-24 24,24-24,0 24,0 0,-23-24,23 24,0-23,-24 23,24-24,0 0,-24 0,24 24,0 0,0-24,-48 0,48 24,0-23,0 23,0 0,-23-24,23 0,0 24,0 0,0-24,-24 24,24-24,-24 24,24 0,0-23,0-1,-24 24,24-24,0 24,0-24,-24 24,24-24,0 24,0-23,-23 23,23 0,0-24,0 24,0-24,-24 24,24-24,0 24,0-24,0 24,0 0,0-24,-24 24,24-23,0 23,0 0,0-24,0 24,0-24,-24 24,24-24,0 0,0 24,0-23,-24 23,24 0,0-48,0 48,0-24,0 24,0-24,-24 24,24-23,0 23,0-24,0 24,0-24,0 24,0-24,0 0,0 24,0-24,-23 24</inkml:trace>
  <inkml:trace contextRef="#ctx0" brushRef="#br0" timeOffset="10359.5925">3881 11549,'0'0,"0"0,0 0,24 0,-24-24,24 24,-24 0,23 0,-23-24,24 24,-24 0,24 0,-24-23,24 23,-24-24,24 24,-24 0,0 0,24 0,-1-24,-23 24,24 0,-24 0,0 0,24 0,-24-24,0 24,24 0,-24 0,24 0,-24-24,0 24,23-23,-23 23,24 0,0 0,-24 0,0 0,24-24,-24 24,24 0,-24 0,24 0,-24-24,23 24,-23-24,24 24,-24 0,24 0,0 0,-24 0,0 0,24-24,-1 24,-23 0,24 0,-24 0,24 0,-24-24,0 24,24 0,-24 0,24 0,-1 0,-23 0,24 0,0 0,0 0,-24 0,24-23,-24 23,23 0,1 0,-24-24,0 24,24 0,-24 0,0 0,24 0,-24-24,0 24,24 0,-24 0,24 0,-24-24,0 24,23 0,-23-24,24 24,0 0,-24 0,24 0,-24-23,0 23,24 0,-24 0,23 0,-23-24,24 24,-24 0,24-24,-24 24,24 0,0 0,-24 0,24-24,-24 24,23 0,-23-24,24 24,0 0,-24 0,24-23,0 23,-1-24,-23 24,24 0,-24 0,0 0,24-24,0 24,-24 0,24 0,-24-24,23 0,-23 24,24 0,0 0,-24-24,0 24,24 0,-24-23,0 23,24 0,-24 0,23 0,-23 0,0-24,24 24,-24-24,24 24,-24 0,0 0,0-24,24 24,0 0,-24 0,24 0,-24-24,0 24,23-23,1 23,-24 0,0 0,0-24,24 24,-24 0,0 0,24 0,0-24,-24 24,0 0,0-24,23 24,-23-24,24 24,-24 0,0 0,0-23,24 23,0 0,-24 0,0 0,0-24,24 24,-24-24,24 24,-24 0,0 0,23 0,1-24,-24 24,0 0,24 0,-24-24,24 24,0 0,-24 0,0-24,23 24,-23 0,24-23,-24 23,24 0,-24 0,24 0,-24 0,24 0,-24-24,0 24,23 0,-23 0,24 0,-24 0,24 0,-24-24,0 24,24 0,-24 0,24 0,-1 0,-23 0,0-24,24 24,-24 0,24 0,0 0,-24 0,24 0,-24 0,24 0,-24 0,23 0,1 0,-24 0,24 0,-24 0,24 0,0 0,-24 0,23 0,-23 0,24 0,-24 0,24 0,0 0,-24 0,24 0,-24 0,24 0,-1 0,1 0,-24 0,24 0,0 0,0 0,-24 0,23 0,1 0,-24 0,24 0,-24 0,24 0,-24 0,24 0,-1 0,-23 0,24 0,-24 0,24 0,0 0,-24 0,24 0,-24 0,23 0,-23 0,24 0,0 0,-24 0,24 0,-24 0,24 0,-24 0,24 0,-1 0,-23 0,24 0,-24 0,24 0,0 0,-24 0,24 0,-24 0,23 0,-23 0,24 0,0 0,-24 0,24-24,-24 24,24 0,0 0,-24 0,23 0,1 0,0 0,-24 0,24 0,-24 0,24 0,-24 0,23 0,1 0,-24 0,24 0,-24 0,24 0,0 0,-24 0,23 0,-23 0,24 0,-24 0,24 0,0 0,-24 0,24 0,-24 0,23 0,1 0,-24 0,24 0,-24 0,24 0,0 0,0 0,-24 0,23 0,1 0,0 0,-24 0,24 0,-24 0,24 0,-1 0,1 0,-24 0,24 0,0 0,-24 0,24 0,-24 0,24 0,-1 0,1 0,48 0,-49 0,1 0,0 0,-24 0,24 0,0 0,-24 0,23 0,-23 0,24 0,-24 0,24 0,0 0,-24 0,24 0,-24 0,23 0,-23 0,48 0,-48 0,48 0,-48 0,24 0,-24 0,23 0,-23 0,0 0,24 0,0 0,-24 0,0-23,24 23,-24 0,24 0,-24 0,23 0,-23 0,24 0,-24 0,24 0,-24 0,24 0,0-24,-24 24,24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l" defTabSz="930275">
              <a:defRPr sz="1200"/>
            </a:lvl1pPr>
          </a:lstStyle>
          <a:p>
            <a:pPr>
              <a:defRPr/>
            </a:pPr>
            <a:endParaRPr lang="es-ES"/>
          </a:p>
        </p:txBody>
      </p:sp>
      <p:sp>
        <p:nvSpPr>
          <p:cNvPr id="18435" name="Rectangle 3"/>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a:defRPr sz="1200"/>
            </a:lvl1pPr>
          </a:lstStyle>
          <a:p>
            <a:pPr>
              <a:defRPr/>
            </a:pPr>
            <a:endParaRPr lang="es-ES"/>
          </a:p>
        </p:txBody>
      </p:sp>
      <p:sp>
        <p:nvSpPr>
          <p:cNvPr id="140292" name="Rectangle 4"/>
          <p:cNvSpPr>
            <a:spLocks noGrp="1" noRot="1" noChangeAspect="1" noChangeArrowheads="1" noTextEdit="1"/>
          </p:cNvSpPr>
          <p:nvPr>
            <p:ph type="sldImg" idx="2"/>
          </p:nvPr>
        </p:nvSpPr>
        <p:spPr bwMode="auto">
          <a:xfrm>
            <a:off x="118427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935038" y="4410075"/>
            <a:ext cx="5140325" cy="4176713"/>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p>
            <a:pPr lvl="0"/>
            <a:r>
              <a:rPr lang="es-ES" noProof="0" smtClean="0"/>
              <a:t>Click to edit Master text styles</a:t>
            </a:r>
          </a:p>
          <a:p>
            <a:pPr lvl="1"/>
            <a:r>
              <a:rPr lang="es-ES" noProof="0" smtClean="0"/>
              <a:t>Second level</a:t>
            </a:r>
          </a:p>
          <a:p>
            <a:pPr lvl="2"/>
            <a:r>
              <a:rPr lang="es-ES" noProof="0" smtClean="0"/>
              <a:t>Third level</a:t>
            </a:r>
          </a:p>
          <a:p>
            <a:pPr lvl="3"/>
            <a:r>
              <a:rPr lang="es-ES" noProof="0" smtClean="0"/>
              <a:t>Fourth level</a:t>
            </a:r>
          </a:p>
          <a:p>
            <a:pPr lvl="4"/>
            <a:r>
              <a:rPr lang="es-ES" noProof="0" smtClean="0"/>
              <a:t>Fifth level</a:t>
            </a:r>
          </a:p>
        </p:txBody>
      </p:sp>
      <p:sp>
        <p:nvSpPr>
          <p:cNvPr id="18438" name="Rectangle 6"/>
          <p:cNvSpPr>
            <a:spLocks noGrp="1" noChangeArrowheads="1"/>
          </p:cNvSpPr>
          <p:nvPr>
            <p:ph type="ftr" sz="quarter" idx="4"/>
          </p:nvPr>
        </p:nvSpPr>
        <p:spPr bwMode="auto">
          <a:xfrm>
            <a:off x="0" y="8820150"/>
            <a:ext cx="3038475" cy="46355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l" defTabSz="930275">
              <a:defRPr sz="1200"/>
            </a:lvl1pPr>
          </a:lstStyle>
          <a:p>
            <a:pPr>
              <a:defRPr/>
            </a:pPr>
            <a:endParaRPr lang="es-ES"/>
          </a:p>
        </p:txBody>
      </p:sp>
      <p:sp>
        <p:nvSpPr>
          <p:cNvPr id="18439" name="Rectangle 7"/>
          <p:cNvSpPr>
            <a:spLocks noGrp="1" noChangeArrowheads="1"/>
          </p:cNvSpPr>
          <p:nvPr>
            <p:ph type="sldNum" sz="quarter" idx="5"/>
          </p:nvPr>
        </p:nvSpPr>
        <p:spPr bwMode="auto">
          <a:xfrm>
            <a:off x="3971925" y="8820150"/>
            <a:ext cx="3038475" cy="46355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a:defRPr sz="1200"/>
            </a:lvl1pPr>
          </a:lstStyle>
          <a:p>
            <a:pPr>
              <a:defRPr/>
            </a:pPr>
            <a:fld id="{7729BD2E-1BE0-40FC-89E7-E5FA78E765C6}" type="slidenum">
              <a:rPr lang="es-ES"/>
              <a:pPr>
                <a:defRPr/>
              </a:pPr>
              <a:t>‹#›</a:t>
            </a:fld>
            <a:endParaRPr lang="es-ES"/>
          </a:p>
        </p:txBody>
      </p:sp>
    </p:spTree>
    <p:extLst>
      <p:ext uri="{BB962C8B-B14F-4D97-AF65-F5344CB8AC3E}">
        <p14:creationId xmlns:p14="http://schemas.microsoft.com/office/powerpoint/2010/main" val="12122986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amsglossary.allenpress.com/glossary/search?id=antarctic-polar-front1" TargetMode="External"/><Relationship Id="rId13" Type="http://schemas.openxmlformats.org/officeDocument/2006/relationships/hyperlink" Target="http://amsglossary.allenpress.com/glossary/search?id=frontal-zone1" TargetMode="External"/><Relationship Id="rId18" Type="http://schemas.openxmlformats.org/officeDocument/2006/relationships/hyperlink" Target="http://amsglossary.allenpress.com/glossary/search?id=salinity1" TargetMode="External"/><Relationship Id="rId3" Type="http://schemas.openxmlformats.org/officeDocument/2006/relationships/hyperlink" Target="http://amsglossary.allenpress.com/glossary/search?id=polar-front-theory1" TargetMode="External"/><Relationship Id="rId21" Type="http://schemas.openxmlformats.org/officeDocument/2006/relationships/hyperlink" Target="http://amsglossary.allenpress.com/glossary/search?id=kuroshio1" TargetMode="External"/><Relationship Id="rId7" Type="http://schemas.openxmlformats.org/officeDocument/2006/relationships/hyperlink" Target="http://amsglossary.allenpress.com/glossary/search?id=arctic-front1" TargetMode="External"/><Relationship Id="rId12" Type="http://schemas.openxmlformats.org/officeDocument/2006/relationships/hyperlink" Target="http://amsglossary.allenpress.com/glossary/search?id=polar-frontal-zone1" TargetMode="External"/><Relationship Id="rId17" Type="http://schemas.openxmlformats.org/officeDocument/2006/relationships/hyperlink" Target="http://amsglossary.allenpress.com/glossary/search?id=temperature1" TargetMode="External"/><Relationship Id="rId2" Type="http://schemas.openxmlformats.org/officeDocument/2006/relationships/slide" Target="../slides/slide20.xml"/><Relationship Id="rId16" Type="http://schemas.openxmlformats.org/officeDocument/2006/relationships/hyperlink" Target="http://amsglossary.allenpress.com/glossary/search?id=labrador-current1" TargetMode="External"/><Relationship Id="rId20" Type="http://schemas.openxmlformats.org/officeDocument/2006/relationships/hyperlink" Target="http://amsglossary.allenpress.com/glossary/search?id=confluence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cyclonic1" TargetMode="External"/><Relationship Id="rId11" Type="http://schemas.openxmlformats.org/officeDocument/2006/relationships/hyperlink" Target="http://amsglossary.allenpress.com/glossary/search?id=antarctic-zone1" TargetMode="External"/><Relationship Id="rId5" Type="http://schemas.openxmlformats.org/officeDocument/2006/relationships/hyperlink" Target="http://amsglossary.allenpress.com/glossary/search?id=air-mass1" TargetMode="External"/><Relationship Id="rId15" Type="http://schemas.openxmlformats.org/officeDocument/2006/relationships/hyperlink" Target="http://amsglossary.allenpress.com/glossary/search?id=gulf-stream1" TargetMode="External"/><Relationship Id="rId23" Type="http://schemas.openxmlformats.org/officeDocument/2006/relationships/hyperlink" Target="http://amsglossary.allenpress.com/glossary/search?id=mid-japan-sea-cold-current1" TargetMode="External"/><Relationship Id="rId10" Type="http://schemas.openxmlformats.org/officeDocument/2006/relationships/hyperlink" Target="http://amsglossary.allenpress.com/glossary/search?id=antarctic-circumpolar-current1" TargetMode="External"/><Relationship Id="rId19" Type="http://schemas.openxmlformats.org/officeDocument/2006/relationships/hyperlink" Target="http://amsglossary.allenpress.com/glossary/search?id=cold-wall1" TargetMode="External"/><Relationship Id="rId4" Type="http://schemas.openxmlformats.org/officeDocument/2006/relationships/hyperlink" Target="http://amsglossary.allenpress.com/glossary/search?id=front1" TargetMode="External"/><Relationship Id="rId9" Type="http://schemas.openxmlformats.org/officeDocument/2006/relationships/hyperlink" Target="http://amsglossary.allenpress.com/glossary/search?id=arctic-polar-front1" TargetMode="External"/><Relationship Id="rId14" Type="http://schemas.openxmlformats.org/officeDocument/2006/relationships/hyperlink" Target="http://amsglossary.allenpress.com/glossary/search?id=gyres1" TargetMode="External"/><Relationship Id="rId22" Type="http://schemas.openxmlformats.org/officeDocument/2006/relationships/hyperlink" Target="http://amsglossary.allenpress.com/glossary/search?id=tsushima-current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amsglossary.allenpress.com/glossary/search?id=snowfall1"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amsglossary.allenpress.com/glossary/search?id=antarctic-polar-front1" TargetMode="External"/><Relationship Id="rId13" Type="http://schemas.openxmlformats.org/officeDocument/2006/relationships/hyperlink" Target="http://amsglossary.allenpress.com/glossary/search?id=frontal-zone1" TargetMode="External"/><Relationship Id="rId18" Type="http://schemas.openxmlformats.org/officeDocument/2006/relationships/hyperlink" Target="http://amsglossary.allenpress.com/glossary/search?id=salinity1" TargetMode="External"/><Relationship Id="rId3" Type="http://schemas.openxmlformats.org/officeDocument/2006/relationships/hyperlink" Target="http://amsglossary.allenpress.com/glossary/search?id=polar-front-theory1" TargetMode="External"/><Relationship Id="rId21" Type="http://schemas.openxmlformats.org/officeDocument/2006/relationships/hyperlink" Target="http://amsglossary.allenpress.com/glossary/search?id=kuroshio1" TargetMode="External"/><Relationship Id="rId7" Type="http://schemas.openxmlformats.org/officeDocument/2006/relationships/hyperlink" Target="http://amsglossary.allenpress.com/glossary/search?id=arctic-front1" TargetMode="External"/><Relationship Id="rId12" Type="http://schemas.openxmlformats.org/officeDocument/2006/relationships/hyperlink" Target="http://amsglossary.allenpress.com/glossary/search?id=polar-frontal-zone1" TargetMode="External"/><Relationship Id="rId17" Type="http://schemas.openxmlformats.org/officeDocument/2006/relationships/hyperlink" Target="http://amsglossary.allenpress.com/glossary/search?id=temperature1" TargetMode="External"/><Relationship Id="rId2" Type="http://schemas.openxmlformats.org/officeDocument/2006/relationships/slide" Target="../slides/slide41.xml"/><Relationship Id="rId16" Type="http://schemas.openxmlformats.org/officeDocument/2006/relationships/hyperlink" Target="http://amsglossary.allenpress.com/glossary/search?id=labrador-current1" TargetMode="External"/><Relationship Id="rId20" Type="http://schemas.openxmlformats.org/officeDocument/2006/relationships/hyperlink" Target="http://amsglossary.allenpress.com/glossary/search?id=confluence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cyclonic1" TargetMode="External"/><Relationship Id="rId11" Type="http://schemas.openxmlformats.org/officeDocument/2006/relationships/hyperlink" Target="http://amsglossary.allenpress.com/glossary/search?id=antarctic-zone1" TargetMode="External"/><Relationship Id="rId5" Type="http://schemas.openxmlformats.org/officeDocument/2006/relationships/hyperlink" Target="http://amsglossary.allenpress.com/glossary/search?id=air-mass1" TargetMode="External"/><Relationship Id="rId15" Type="http://schemas.openxmlformats.org/officeDocument/2006/relationships/hyperlink" Target="http://amsglossary.allenpress.com/glossary/search?id=gulf-stream1" TargetMode="External"/><Relationship Id="rId23" Type="http://schemas.openxmlformats.org/officeDocument/2006/relationships/hyperlink" Target="http://amsglossary.allenpress.com/glossary/search?id=mid-japan-sea-cold-current1" TargetMode="External"/><Relationship Id="rId10" Type="http://schemas.openxmlformats.org/officeDocument/2006/relationships/hyperlink" Target="http://amsglossary.allenpress.com/glossary/search?id=antarctic-circumpolar-current1" TargetMode="External"/><Relationship Id="rId19" Type="http://schemas.openxmlformats.org/officeDocument/2006/relationships/hyperlink" Target="http://amsglossary.allenpress.com/glossary/search?id=cold-wall1" TargetMode="External"/><Relationship Id="rId4" Type="http://schemas.openxmlformats.org/officeDocument/2006/relationships/hyperlink" Target="http://amsglossary.allenpress.com/glossary/search?id=front1" TargetMode="External"/><Relationship Id="rId9" Type="http://schemas.openxmlformats.org/officeDocument/2006/relationships/hyperlink" Target="http://amsglossary.allenpress.com/glossary/search?id=arctic-polar-front1" TargetMode="External"/><Relationship Id="rId14" Type="http://schemas.openxmlformats.org/officeDocument/2006/relationships/hyperlink" Target="http://amsglossary.allenpress.com/glossary/search?id=gyres1" TargetMode="External"/><Relationship Id="rId22" Type="http://schemas.openxmlformats.org/officeDocument/2006/relationships/hyperlink" Target="http://amsglossary.allenpress.com/glossary/search?id=tsushima-current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amsglossary.allenpress.com/glossary/search?id=antarctic-polar-front1" TargetMode="External"/><Relationship Id="rId13" Type="http://schemas.openxmlformats.org/officeDocument/2006/relationships/hyperlink" Target="http://amsglossary.allenpress.com/glossary/search?id=frontal-zone1" TargetMode="External"/><Relationship Id="rId18" Type="http://schemas.openxmlformats.org/officeDocument/2006/relationships/hyperlink" Target="http://amsglossary.allenpress.com/glossary/search?id=salinity1" TargetMode="External"/><Relationship Id="rId3" Type="http://schemas.openxmlformats.org/officeDocument/2006/relationships/hyperlink" Target="http://amsglossary.allenpress.com/glossary/search?id=polar-front-theory1" TargetMode="External"/><Relationship Id="rId21" Type="http://schemas.openxmlformats.org/officeDocument/2006/relationships/hyperlink" Target="http://amsglossary.allenpress.com/glossary/search?id=kuroshio1" TargetMode="External"/><Relationship Id="rId7" Type="http://schemas.openxmlformats.org/officeDocument/2006/relationships/hyperlink" Target="http://amsglossary.allenpress.com/glossary/search?id=arctic-front1" TargetMode="External"/><Relationship Id="rId12" Type="http://schemas.openxmlformats.org/officeDocument/2006/relationships/hyperlink" Target="http://amsglossary.allenpress.com/glossary/search?id=polar-frontal-zone1" TargetMode="External"/><Relationship Id="rId17" Type="http://schemas.openxmlformats.org/officeDocument/2006/relationships/hyperlink" Target="http://amsglossary.allenpress.com/glossary/search?id=temperature1" TargetMode="External"/><Relationship Id="rId2" Type="http://schemas.openxmlformats.org/officeDocument/2006/relationships/slide" Target="../slides/slide50.xml"/><Relationship Id="rId16" Type="http://schemas.openxmlformats.org/officeDocument/2006/relationships/hyperlink" Target="http://amsglossary.allenpress.com/glossary/search?id=labrador-current1" TargetMode="External"/><Relationship Id="rId20" Type="http://schemas.openxmlformats.org/officeDocument/2006/relationships/hyperlink" Target="http://amsglossary.allenpress.com/glossary/search?id=confluence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cyclonic1" TargetMode="External"/><Relationship Id="rId11" Type="http://schemas.openxmlformats.org/officeDocument/2006/relationships/hyperlink" Target="http://amsglossary.allenpress.com/glossary/search?id=antarctic-zone1" TargetMode="External"/><Relationship Id="rId5" Type="http://schemas.openxmlformats.org/officeDocument/2006/relationships/hyperlink" Target="http://amsglossary.allenpress.com/glossary/search?id=air-mass1" TargetMode="External"/><Relationship Id="rId15" Type="http://schemas.openxmlformats.org/officeDocument/2006/relationships/hyperlink" Target="http://amsglossary.allenpress.com/glossary/search?id=gulf-stream1" TargetMode="External"/><Relationship Id="rId23" Type="http://schemas.openxmlformats.org/officeDocument/2006/relationships/hyperlink" Target="http://amsglossary.allenpress.com/glossary/search?id=mid-japan-sea-cold-current1" TargetMode="External"/><Relationship Id="rId10" Type="http://schemas.openxmlformats.org/officeDocument/2006/relationships/hyperlink" Target="http://amsglossary.allenpress.com/glossary/search?id=antarctic-circumpolar-current1" TargetMode="External"/><Relationship Id="rId19" Type="http://schemas.openxmlformats.org/officeDocument/2006/relationships/hyperlink" Target="http://amsglossary.allenpress.com/glossary/search?id=cold-wall1" TargetMode="External"/><Relationship Id="rId4" Type="http://schemas.openxmlformats.org/officeDocument/2006/relationships/hyperlink" Target="http://amsglossary.allenpress.com/glossary/search?id=front1" TargetMode="External"/><Relationship Id="rId9" Type="http://schemas.openxmlformats.org/officeDocument/2006/relationships/hyperlink" Target="http://amsglossary.allenpress.com/glossary/search?id=arctic-polar-front1" TargetMode="External"/><Relationship Id="rId14" Type="http://schemas.openxmlformats.org/officeDocument/2006/relationships/hyperlink" Target="http://amsglossary.allenpress.com/glossary/search?id=gyres1" TargetMode="External"/><Relationship Id="rId22" Type="http://schemas.openxmlformats.org/officeDocument/2006/relationships/hyperlink" Target="http://amsglossary.allenpress.com/glossary/search?id=tsushima-current1"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amsglossary.allenpress.com/glossary/search?id=antarctic-polar-front1" TargetMode="External"/><Relationship Id="rId13" Type="http://schemas.openxmlformats.org/officeDocument/2006/relationships/hyperlink" Target="http://amsglossary.allenpress.com/glossary/search?id=frontal-zone1" TargetMode="External"/><Relationship Id="rId18" Type="http://schemas.openxmlformats.org/officeDocument/2006/relationships/hyperlink" Target="http://amsglossary.allenpress.com/glossary/search?id=salinity1" TargetMode="External"/><Relationship Id="rId3" Type="http://schemas.openxmlformats.org/officeDocument/2006/relationships/hyperlink" Target="http://amsglossary.allenpress.com/glossary/search?id=polar-front-theory1" TargetMode="External"/><Relationship Id="rId21" Type="http://schemas.openxmlformats.org/officeDocument/2006/relationships/hyperlink" Target="http://amsglossary.allenpress.com/glossary/search?id=kuroshio1" TargetMode="External"/><Relationship Id="rId7" Type="http://schemas.openxmlformats.org/officeDocument/2006/relationships/hyperlink" Target="http://amsglossary.allenpress.com/glossary/search?id=arctic-front1" TargetMode="External"/><Relationship Id="rId12" Type="http://schemas.openxmlformats.org/officeDocument/2006/relationships/hyperlink" Target="http://amsglossary.allenpress.com/glossary/search?id=polar-frontal-zone1" TargetMode="External"/><Relationship Id="rId17" Type="http://schemas.openxmlformats.org/officeDocument/2006/relationships/hyperlink" Target="http://amsglossary.allenpress.com/glossary/search?id=temperature1" TargetMode="External"/><Relationship Id="rId2" Type="http://schemas.openxmlformats.org/officeDocument/2006/relationships/slide" Target="../slides/slide4.xml"/><Relationship Id="rId16" Type="http://schemas.openxmlformats.org/officeDocument/2006/relationships/hyperlink" Target="http://amsglossary.allenpress.com/glossary/search?id=labrador-current1" TargetMode="External"/><Relationship Id="rId20" Type="http://schemas.openxmlformats.org/officeDocument/2006/relationships/hyperlink" Target="http://amsglossary.allenpress.com/glossary/search?id=confluence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cyclonic1" TargetMode="External"/><Relationship Id="rId11" Type="http://schemas.openxmlformats.org/officeDocument/2006/relationships/hyperlink" Target="http://amsglossary.allenpress.com/glossary/search?id=antarctic-zone1" TargetMode="External"/><Relationship Id="rId5" Type="http://schemas.openxmlformats.org/officeDocument/2006/relationships/hyperlink" Target="http://amsglossary.allenpress.com/glossary/search?id=air-mass1" TargetMode="External"/><Relationship Id="rId15" Type="http://schemas.openxmlformats.org/officeDocument/2006/relationships/hyperlink" Target="http://amsglossary.allenpress.com/glossary/search?id=gulf-stream1" TargetMode="External"/><Relationship Id="rId23" Type="http://schemas.openxmlformats.org/officeDocument/2006/relationships/hyperlink" Target="http://amsglossary.allenpress.com/glossary/search?id=mid-japan-sea-cold-current1" TargetMode="External"/><Relationship Id="rId10" Type="http://schemas.openxmlformats.org/officeDocument/2006/relationships/hyperlink" Target="http://amsglossary.allenpress.com/glossary/search?id=antarctic-circumpolar-current1" TargetMode="External"/><Relationship Id="rId19" Type="http://schemas.openxmlformats.org/officeDocument/2006/relationships/hyperlink" Target="http://amsglossary.allenpress.com/glossary/search?id=cold-wall1" TargetMode="External"/><Relationship Id="rId4" Type="http://schemas.openxmlformats.org/officeDocument/2006/relationships/hyperlink" Target="http://amsglossary.allenpress.com/glossary/search?id=front1" TargetMode="External"/><Relationship Id="rId9" Type="http://schemas.openxmlformats.org/officeDocument/2006/relationships/hyperlink" Target="http://amsglossary.allenpress.com/glossary/search?id=arctic-polar-front1" TargetMode="External"/><Relationship Id="rId14" Type="http://schemas.openxmlformats.org/officeDocument/2006/relationships/hyperlink" Target="http://amsglossary.allenpress.com/glossary/search?id=gyres1" TargetMode="External"/><Relationship Id="rId22" Type="http://schemas.openxmlformats.org/officeDocument/2006/relationships/hyperlink" Target="http://amsglossary.allenpress.com/glossary/search?id=tsushima-current1"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amsglossary.allenpress.com/glossary/search?id=antarctic-polar-front1" TargetMode="External"/><Relationship Id="rId13" Type="http://schemas.openxmlformats.org/officeDocument/2006/relationships/hyperlink" Target="http://amsglossary.allenpress.com/glossary/search?id=frontal-zone1" TargetMode="External"/><Relationship Id="rId18" Type="http://schemas.openxmlformats.org/officeDocument/2006/relationships/hyperlink" Target="http://amsglossary.allenpress.com/glossary/search?id=salinity1" TargetMode="External"/><Relationship Id="rId3" Type="http://schemas.openxmlformats.org/officeDocument/2006/relationships/hyperlink" Target="http://amsglossary.allenpress.com/glossary/search?id=polar-front-theory1" TargetMode="External"/><Relationship Id="rId21" Type="http://schemas.openxmlformats.org/officeDocument/2006/relationships/hyperlink" Target="http://amsglossary.allenpress.com/glossary/search?id=kuroshio1" TargetMode="External"/><Relationship Id="rId7" Type="http://schemas.openxmlformats.org/officeDocument/2006/relationships/hyperlink" Target="http://amsglossary.allenpress.com/glossary/search?id=arctic-front1" TargetMode="External"/><Relationship Id="rId12" Type="http://schemas.openxmlformats.org/officeDocument/2006/relationships/hyperlink" Target="http://amsglossary.allenpress.com/glossary/search?id=polar-frontal-zone1" TargetMode="External"/><Relationship Id="rId17" Type="http://schemas.openxmlformats.org/officeDocument/2006/relationships/hyperlink" Target="http://amsglossary.allenpress.com/glossary/search?id=temperature1" TargetMode="External"/><Relationship Id="rId2" Type="http://schemas.openxmlformats.org/officeDocument/2006/relationships/slide" Target="../slides/slide62.xml"/><Relationship Id="rId16" Type="http://schemas.openxmlformats.org/officeDocument/2006/relationships/hyperlink" Target="http://amsglossary.allenpress.com/glossary/search?id=labrador-current1" TargetMode="External"/><Relationship Id="rId20" Type="http://schemas.openxmlformats.org/officeDocument/2006/relationships/hyperlink" Target="http://amsglossary.allenpress.com/glossary/search?id=confluence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cyclonic1" TargetMode="External"/><Relationship Id="rId11" Type="http://schemas.openxmlformats.org/officeDocument/2006/relationships/hyperlink" Target="http://amsglossary.allenpress.com/glossary/search?id=antarctic-zone1" TargetMode="External"/><Relationship Id="rId5" Type="http://schemas.openxmlformats.org/officeDocument/2006/relationships/hyperlink" Target="http://amsglossary.allenpress.com/glossary/search?id=air-mass1" TargetMode="External"/><Relationship Id="rId15" Type="http://schemas.openxmlformats.org/officeDocument/2006/relationships/hyperlink" Target="http://amsglossary.allenpress.com/glossary/search?id=gulf-stream1" TargetMode="External"/><Relationship Id="rId23" Type="http://schemas.openxmlformats.org/officeDocument/2006/relationships/hyperlink" Target="http://amsglossary.allenpress.com/glossary/search?id=mid-japan-sea-cold-current1" TargetMode="External"/><Relationship Id="rId10" Type="http://schemas.openxmlformats.org/officeDocument/2006/relationships/hyperlink" Target="http://amsglossary.allenpress.com/glossary/search?id=antarctic-circumpolar-current1" TargetMode="External"/><Relationship Id="rId19" Type="http://schemas.openxmlformats.org/officeDocument/2006/relationships/hyperlink" Target="http://amsglossary.allenpress.com/glossary/search?id=cold-wall1" TargetMode="External"/><Relationship Id="rId4" Type="http://schemas.openxmlformats.org/officeDocument/2006/relationships/hyperlink" Target="http://amsglossary.allenpress.com/glossary/search?id=front1" TargetMode="External"/><Relationship Id="rId9" Type="http://schemas.openxmlformats.org/officeDocument/2006/relationships/hyperlink" Target="http://amsglossary.allenpress.com/glossary/search?id=arctic-polar-front1" TargetMode="External"/><Relationship Id="rId14" Type="http://schemas.openxmlformats.org/officeDocument/2006/relationships/hyperlink" Target="http://amsglossary.allenpress.com/glossary/search?id=gyres1" TargetMode="External"/><Relationship Id="rId22" Type="http://schemas.openxmlformats.org/officeDocument/2006/relationships/hyperlink" Target="http://amsglossary.allenpress.com/glossary/search?id=tsushima-current1"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amsglossary.allenpress.com/glossary/search?id=polar-front1"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amsglossary.allenpress.com/glossary/search?id=front1" TargetMode="External"/><Relationship Id="rId5" Type="http://schemas.openxmlformats.org/officeDocument/2006/relationships/hyperlink" Target="http://amsglossary.allenpress.com/glossary/search?id=cyclonic1" TargetMode="External"/><Relationship Id="rId4" Type="http://schemas.openxmlformats.org/officeDocument/2006/relationships/hyperlink" Target="http://amsglossary.allenpress.com/glossary/search?id=air-mass1"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amsglossary.allenpress.com/glossary/search?id=antarctic-polar-front1" TargetMode="External"/><Relationship Id="rId13" Type="http://schemas.openxmlformats.org/officeDocument/2006/relationships/hyperlink" Target="http://amsglossary.allenpress.com/glossary/search?id=frontal-zone1" TargetMode="External"/><Relationship Id="rId18" Type="http://schemas.openxmlformats.org/officeDocument/2006/relationships/hyperlink" Target="http://amsglossary.allenpress.com/glossary/search?id=salinity1" TargetMode="External"/><Relationship Id="rId3" Type="http://schemas.openxmlformats.org/officeDocument/2006/relationships/hyperlink" Target="http://amsglossary.allenpress.com/glossary/search?id=polar-front-theory1" TargetMode="External"/><Relationship Id="rId21" Type="http://schemas.openxmlformats.org/officeDocument/2006/relationships/hyperlink" Target="http://amsglossary.allenpress.com/glossary/search?id=kuroshio1" TargetMode="External"/><Relationship Id="rId7" Type="http://schemas.openxmlformats.org/officeDocument/2006/relationships/hyperlink" Target="http://amsglossary.allenpress.com/glossary/search?id=arctic-front1" TargetMode="External"/><Relationship Id="rId12" Type="http://schemas.openxmlformats.org/officeDocument/2006/relationships/hyperlink" Target="http://amsglossary.allenpress.com/glossary/search?id=polar-frontal-zone1" TargetMode="External"/><Relationship Id="rId17" Type="http://schemas.openxmlformats.org/officeDocument/2006/relationships/hyperlink" Target="http://amsglossary.allenpress.com/glossary/search?id=temperature1" TargetMode="External"/><Relationship Id="rId2" Type="http://schemas.openxmlformats.org/officeDocument/2006/relationships/slide" Target="../slides/slide71.xml"/><Relationship Id="rId16" Type="http://schemas.openxmlformats.org/officeDocument/2006/relationships/hyperlink" Target="http://amsglossary.allenpress.com/glossary/search?id=labrador-current1" TargetMode="External"/><Relationship Id="rId20" Type="http://schemas.openxmlformats.org/officeDocument/2006/relationships/hyperlink" Target="http://amsglossary.allenpress.com/glossary/search?id=confluence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cyclonic1" TargetMode="External"/><Relationship Id="rId11" Type="http://schemas.openxmlformats.org/officeDocument/2006/relationships/hyperlink" Target="http://amsglossary.allenpress.com/glossary/search?id=antarctic-zone1" TargetMode="External"/><Relationship Id="rId5" Type="http://schemas.openxmlformats.org/officeDocument/2006/relationships/hyperlink" Target="http://amsglossary.allenpress.com/glossary/search?id=air-mass1" TargetMode="External"/><Relationship Id="rId15" Type="http://schemas.openxmlformats.org/officeDocument/2006/relationships/hyperlink" Target="http://amsglossary.allenpress.com/glossary/search?id=gulf-stream1" TargetMode="External"/><Relationship Id="rId23" Type="http://schemas.openxmlformats.org/officeDocument/2006/relationships/hyperlink" Target="http://amsglossary.allenpress.com/glossary/search?id=mid-japan-sea-cold-current1" TargetMode="External"/><Relationship Id="rId10" Type="http://schemas.openxmlformats.org/officeDocument/2006/relationships/hyperlink" Target="http://amsglossary.allenpress.com/glossary/search?id=antarctic-circumpolar-current1" TargetMode="External"/><Relationship Id="rId19" Type="http://schemas.openxmlformats.org/officeDocument/2006/relationships/hyperlink" Target="http://amsglossary.allenpress.com/glossary/search?id=cold-wall1" TargetMode="External"/><Relationship Id="rId4" Type="http://schemas.openxmlformats.org/officeDocument/2006/relationships/hyperlink" Target="http://amsglossary.allenpress.com/glossary/search?id=front1" TargetMode="External"/><Relationship Id="rId9" Type="http://schemas.openxmlformats.org/officeDocument/2006/relationships/hyperlink" Target="http://amsglossary.allenpress.com/glossary/search?id=arctic-polar-front1" TargetMode="External"/><Relationship Id="rId14" Type="http://schemas.openxmlformats.org/officeDocument/2006/relationships/hyperlink" Target="http://amsglossary.allenpress.com/glossary/search?id=gyres1" TargetMode="External"/><Relationship Id="rId22" Type="http://schemas.openxmlformats.org/officeDocument/2006/relationships/hyperlink" Target="http://amsglossary.allenpress.com/glossary/search?id=tsushima-current1"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02FF97A-0063-47D4-AAC4-0AD3198470C7}" type="slidenum">
              <a:rPr lang="es-ES" altLang="en-US" smtClean="0"/>
              <a:pPr algn="r" eaLnBrk="1" hangingPunct="1">
                <a:spcBef>
                  <a:spcPct val="0"/>
                </a:spcBef>
              </a:pPr>
              <a:t>1</a:t>
            </a:fld>
            <a:endParaRPr lang="es-ES" alt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References: </a:t>
            </a:r>
          </a:p>
          <a:p>
            <a:pPr eaLnBrk="1" hangingPunct="1"/>
            <a:endParaRPr lang="en-US" altLang="en-US" smtClean="0"/>
          </a:p>
          <a:p>
            <a:pPr eaLnBrk="1" hangingPunct="1"/>
            <a:r>
              <a:rPr lang="en-US" altLang="en-US" smtClean="0"/>
              <a:t>American Meteorological Society Glossary of Meteorology</a:t>
            </a:r>
          </a:p>
          <a:p>
            <a:pPr eaLnBrk="1" hangingPunct="1"/>
            <a:r>
              <a:rPr lang="en-US" altLang="en-US" smtClean="0"/>
              <a:t>Theater Climatology South América </a:t>
            </a:r>
            <a:endParaRPr lang="es-ES_tradnl"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2C6ADE7-B0A3-475F-B8AF-8136FA9C59E5}" type="slidenum">
              <a:rPr lang="es-ES" altLang="en-US" smtClean="0"/>
              <a:pPr algn="r" eaLnBrk="1" hangingPunct="1">
                <a:spcBef>
                  <a:spcPct val="0"/>
                </a:spcBef>
              </a:pPr>
              <a:t>14</a:t>
            </a:fld>
            <a:endParaRPr lang="es-ES" alt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702D623-866C-4CB1-A439-9EF15B1F1277}" type="slidenum">
              <a:rPr lang="es-ES" altLang="en-US" smtClean="0"/>
              <a:pPr algn="r" eaLnBrk="1" hangingPunct="1">
                <a:spcBef>
                  <a:spcPct val="0"/>
                </a:spcBef>
              </a:pPr>
              <a:t>20</a:t>
            </a:fld>
            <a:endParaRPr lang="es-ES" alt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polar front</a:t>
            </a:r>
            <a:r>
              <a:rPr lang="es-ES_tradnl" altLang="en-US" smtClean="0"/>
              <a:t>—1. According to the </a:t>
            </a:r>
            <a:r>
              <a:rPr lang="es-ES_tradnl" altLang="en-US" smtClean="0">
                <a:hlinkClick r:id="rId3"/>
              </a:rPr>
              <a:t>polar-front theory</a:t>
            </a:r>
            <a:r>
              <a:rPr lang="es-ES_tradnl" altLang="en-US" smtClean="0"/>
              <a:t>, the semipermanent, semicontinuous </a:t>
            </a:r>
            <a:r>
              <a:rPr lang="es-ES_tradnl" altLang="en-US" smtClean="0">
                <a:hlinkClick r:id="rId4"/>
              </a:rPr>
              <a:t>front</a:t>
            </a:r>
            <a:r>
              <a:rPr lang="es-ES_tradnl" altLang="en-US" smtClean="0"/>
              <a:t> separating air masses of tropical and polar origin. This is the major front in terms of </a:t>
            </a:r>
            <a:r>
              <a:rPr lang="es-ES_tradnl" altLang="en-US" smtClean="0">
                <a:hlinkClick r:id="rId5"/>
              </a:rPr>
              <a:t>air mass</a:t>
            </a:r>
            <a:r>
              <a:rPr lang="es-ES_tradnl" altLang="en-US" smtClean="0"/>
              <a:t> contrast and susceptibility to </a:t>
            </a:r>
            <a:r>
              <a:rPr lang="es-ES_tradnl" altLang="en-US" smtClean="0">
                <a:hlinkClick r:id="rId6"/>
              </a:rPr>
              <a:t>cyclonic</a:t>
            </a:r>
            <a:r>
              <a:rPr lang="es-ES_tradnl" altLang="en-US" smtClean="0"/>
              <a:t> disturbance. </a:t>
            </a:r>
            <a:r>
              <a:rPr lang="es-ES_tradnl" altLang="en-US" i="1" smtClean="0"/>
              <a:t>Compare</a:t>
            </a:r>
            <a:r>
              <a:rPr lang="es-ES_tradnl" altLang="en-US" smtClean="0"/>
              <a:t> </a:t>
            </a:r>
            <a:r>
              <a:rPr lang="es-ES_tradnl" altLang="en-US" smtClean="0">
                <a:hlinkClick r:id="rId7"/>
              </a:rPr>
              <a:t>arctic front</a:t>
            </a:r>
            <a:r>
              <a:rPr lang="es-ES_tradnl" altLang="en-US" smtClean="0"/>
              <a:t>. 2. In oceanography, see </a:t>
            </a:r>
            <a:r>
              <a:rPr lang="es-ES_tradnl" altLang="en-US" smtClean="0">
                <a:hlinkClick r:id="rId8"/>
              </a:rPr>
              <a:t>Antarctic Polar Front</a:t>
            </a:r>
            <a:r>
              <a:rPr lang="es-ES_tradnl" altLang="en-US" smtClean="0"/>
              <a:t>, </a:t>
            </a:r>
            <a:r>
              <a:rPr lang="es-ES_tradnl" altLang="en-US" smtClean="0">
                <a:hlinkClick r:id="rId9"/>
              </a:rPr>
              <a:t>Arctic Polar Front</a:t>
            </a:r>
            <a:r>
              <a:rPr lang="es-ES_tradnl" altLang="en-US" smtClean="0"/>
              <a:t>.</a:t>
            </a:r>
          </a:p>
          <a:p>
            <a:pPr lvl="1" eaLnBrk="1" hangingPunct="1"/>
            <a:r>
              <a:rPr lang="es-ES_tradnl" altLang="en-US" b="1" smtClean="0"/>
              <a:t>Antarctic Polar Front</a:t>
            </a:r>
            <a:r>
              <a:rPr lang="es-ES_tradnl" altLang="en-US" smtClean="0"/>
              <a:t>—The southern front of the </a:t>
            </a:r>
            <a:r>
              <a:rPr lang="es-ES_tradnl" altLang="en-US" smtClean="0">
                <a:hlinkClick r:id="rId10"/>
              </a:rPr>
              <a:t>Antarctic Circumpolar Current</a:t>
            </a:r>
            <a:r>
              <a:rPr lang="es-ES_tradnl" altLang="en-US" smtClean="0"/>
              <a:t>, also known as the antarctic convergence, that separates the </a:t>
            </a:r>
            <a:r>
              <a:rPr lang="es-ES_tradnl" altLang="en-US" smtClean="0">
                <a:hlinkClick r:id="rId11"/>
              </a:rPr>
              <a:t>Antarctic Zone</a:t>
            </a:r>
            <a:r>
              <a:rPr lang="es-ES_tradnl" altLang="en-US" smtClean="0"/>
              <a:t> in the south from the </a:t>
            </a:r>
            <a:r>
              <a:rPr lang="es-ES_tradnl" altLang="en-US" smtClean="0">
                <a:hlinkClick r:id="rId12"/>
              </a:rPr>
              <a:t>polar frontal zone</a:t>
            </a:r>
            <a:r>
              <a:rPr lang="es-ES_tradnl" altLang="en-US" smtClean="0"/>
              <a:t> in the north </a:t>
            </a:r>
          </a:p>
          <a:p>
            <a:pPr lvl="2" eaLnBrk="1" hangingPunct="1"/>
            <a:r>
              <a:rPr lang="es-ES_tradnl" altLang="en-US" b="1" smtClean="0"/>
              <a:t>Arctic Polar Front</a:t>
            </a:r>
            <a:r>
              <a:rPr lang="es-ES_tradnl" altLang="en-US" smtClean="0"/>
              <a:t>—The </a:t>
            </a:r>
            <a:r>
              <a:rPr lang="es-ES_tradnl" altLang="en-US" smtClean="0">
                <a:hlinkClick r:id="rId13"/>
              </a:rPr>
              <a:t>frontal zone</a:t>
            </a:r>
            <a:r>
              <a:rPr lang="es-ES_tradnl" altLang="en-US" smtClean="0"/>
              <a:t> between the subtropical and subpolar </a:t>
            </a:r>
            <a:r>
              <a:rPr lang="es-ES_tradnl" altLang="en-US" smtClean="0">
                <a:hlinkClick r:id="rId14"/>
              </a:rPr>
              <a:t>gyres</a:t>
            </a:r>
            <a:r>
              <a:rPr lang="es-ES_tradnl" altLang="en-US" smtClean="0"/>
              <a:t> of the Northern Hemisphere. In the Atlantic Ocean it is established by the meeting of the warm and saline </a:t>
            </a:r>
            <a:r>
              <a:rPr lang="es-ES_tradnl" altLang="en-US" smtClean="0">
                <a:hlinkClick r:id="rId15"/>
              </a:rPr>
              <a:t>Gulf Stream</a:t>
            </a:r>
            <a:r>
              <a:rPr lang="es-ES_tradnl" altLang="en-US" smtClean="0"/>
              <a:t> and the cold and fresh </a:t>
            </a:r>
            <a:r>
              <a:rPr lang="es-ES_tradnl" altLang="en-US" smtClean="0">
                <a:hlinkClick r:id="rId16"/>
              </a:rPr>
              <a:t>Labrador Current</a:t>
            </a:r>
            <a:r>
              <a:rPr lang="es-ES_tradnl" altLang="en-US" smtClean="0"/>
              <a:t> and extends as a </a:t>
            </a:r>
            <a:r>
              <a:rPr lang="es-ES_tradnl" altLang="en-US" smtClean="0">
                <a:hlinkClick r:id="rId17"/>
              </a:rPr>
              <a:t>temperature</a:t>
            </a:r>
            <a:r>
              <a:rPr lang="es-ES_tradnl" altLang="en-US" smtClean="0"/>
              <a:t> and </a:t>
            </a:r>
            <a:r>
              <a:rPr lang="es-ES_tradnl" altLang="en-US" smtClean="0">
                <a:hlinkClick r:id="rId18"/>
              </a:rPr>
              <a:t>salinity</a:t>
            </a:r>
            <a:r>
              <a:rPr lang="es-ES_tradnl" altLang="en-US" smtClean="0"/>
              <a:t> front, sometimes also known as the </a:t>
            </a:r>
            <a:r>
              <a:rPr lang="es-ES_tradnl" altLang="en-US" smtClean="0">
                <a:hlinkClick r:id="rId19"/>
              </a:rPr>
              <a:t>cold wall</a:t>
            </a:r>
            <a:r>
              <a:rPr lang="es-ES_tradnl" altLang="en-US" smtClean="0"/>
              <a:t>, from south of Newfoundland and the Grand Banks northeastward to the central North Atlantic. In the Pacific Ocean it consists of two parts, separated by the Japanese islands. The larger fresh is formed by the </a:t>
            </a:r>
            <a:r>
              <a:rPr lang="es-ES_tradnl" altLang="en-US" smtClean="0">
                <a:hlinkClick r:id="rId20"/>
              </a:rPr>
              <a:t>confluence</a:t>
            </a:r>
            <a:r>
              <a:rPr lang="es-ES_tradnl" altLang="en-US" smtClean="0"/>
              <a:t> of the warm and saline </a:t>
            </a:r>
            <a:r>
              <a:rPr lang="es-ES_tradnl" altLang="en-US" smtClean="0">
                <a:hlinkClick r:id="rId21"/>
              </a:rPr>
              <a:t>Kuroshio</a:t>
            </a:r>
            <a:r>
              <a:rPr lang="es-ES_tradnl" altLang="en-US" smtClean="0"/>
              <a:t> and the cold and fresh Oyashio and seen as a temperature and salinity front extending eastward from Japan near 35°N. The smaller fresh extends across the Sea of Japan in the west, where it separates the warm and saline </a:t>
            </a:r>
            <a:r>
              <a:rPr lang="es-ES_tradnl" altLang="en-US" smtClean="0">
                <a:hlinkClick r:id="rId22"/>
              </a:rPr>
              <a:t>Tsushima Current</a:t>
            </a:r>
            <a:r>
              <a:rPr lang="es-ES_tradnl" altLang="en-US" smtClean="0"/>
              <a:t> from the cold and fresh </a:t>
            </a:r>
            <a:r>
              <a:rPr lang="es-ES_tradnl" altLang="en-US" smtClean="0">
                <a:hlinkClick r:id="rId23"/>
              </a:rPr>
              <a:t>Mid-Japan Sea Cold Current</a:t>
            </a:r>
            <a:endParaRPr lang="es-ES_tradnl" altLang="en-US" smtClean="0"/>
          </a:p>
          <a:p>
            <a:pPr lvl="1" eaLnBrk="1" hangingPunct="1"/>
            <a:endParaRPr lang="es-ES_tradnl" altLang="en-US" smtClean="0"/>
          </a:p>
          <a:p>
            <a:pPr eaLnBrk="1" hangingPunct="1"/>
            <a:endParaRPr lang="es-ES_tradnl"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12F6A0F-DF3B-4BDF-8F92-CDD754253CE3}" type="slidenum">
              <a:rPr lang="es-ES" altLang="en-US" smtClean="0"/>
              <a:pPr algn="r" eaLnBrk="1" hangingPunct="1">
                <a:spcBef>
                  <a:spcPct val="0"/>
                </a:spcBef>
              </a:pPr>
              <a:t>2</a:t>
            </a:fld>
            <a:endParaRPr lang="es-ES" alt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Las líneas de cortante y los frentes generalmente están en paralelo cuando la masa de aire se propaga por los continentes (particularmente cierto en Norte América).  Según el frente se propaga/mueve a áreas subtropicales, esto es generalmente al norte de los 35S en Sur América y el Golfo de México en Norte América, la línea de cortante acelera y/o corre adelante del frente.</a:t>
            </a:r>
          </a:p>
          <a:p>
            <a:pPr eaLnBrk="1" hangingPunct="1"/>
            <a:endParaRPr lang="es-ES_tradnl" altLang="en-US" smtClean="0"/>
          </a:p>
          <a:p>
            <a:pPr eaLnBrk="1" hangingPunct="1"/>
            <a:r>
              <a:rPr lang="es-ES_tradnl" altLang="en-US" smtClean="0"/>
              <a:t>Características que distinguen a un frente incluye:  Vaguada de presión, cambio de dirección del viento, discontinuidad de humedad, y tipo de nube/precipitación.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C9EA889-A65C-4CAB-982B-DC33A55EFBBB}" type="slidenum">
              <a:rPr lang="es-ES" altLang="en-US" smtClean="0"/>
              <a:pPr algn="r" eaLnBrk="1" hangingPunct="1">
                <a:spcBef>
                  <a:spcPct val="0"/>
                </a:spcBef>
              </a:pPr>
              <a:t>27</a:t>
            </a:fld>
            <a:endParaRPr lang="es-ES" alt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-El aire frío por ser más denso avanza más a niveles bajos.</a:t>
            </a:r>
          </a:p>
          <a:p>
            <a:r>
              <a:rPr lang="es-ES_tradnl" altLang="en-US" smtClean="0"/>
              <a:t>-El aire cálido avanza por encima del frente de superficie.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6FB542F-B160-4632-AF62-B96AB47A0129}" type="slidenum">
              <a:rPr lang="es-ES" altLang="en-US" smtClean="0"/>
              <a:pPr algn="r" eaLnBrk="1" hangingPunct="1">
                <a:spcBef>
                  <a:spcPct val="0"/>
                </a:spcBef>
              </a:pPr>
              <a:t>39</a:t>
            </a:fld>
            <a:endParaRPr lang="es-ES" alt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A low pressure system that is often fast-moving, has low moisture content, and originates in western Canada (in or near Alberta province). In the wintertime, it may be associated with a narrow but significant band of </a:t>
            </a:r>
            <a:r>
              <a:rPr lang="es-ES_tradnl" altLang="en-US" smtClean="0">
                <a:hlinkClick r:id="rId3"/>
              </a:rPr>
              <a:t>snowfall</a:t>
            </a:r>
            <a:r>
              <a:rPr lang="es-ES_tradnl" altLang="en-US" smtClean="0"/>
              <a:t>, and typically affects portions of the plains states, Midwest, and East Coast.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1CC1B38-DA6F-4101-B3F3-7175AE059FBE}" type="slidenum">
              <a:rPr lang="es-ES" altLang="en-US" smtClean="0"/>
              <a:pPr algn="r" eaLnBrk="1" hangingPunct="1">
                <a:spcBef>
                  <a:spcPct val="0"/>
                </a:spcBef>
              </a:pPr>
              <a:t>40</a:t>
            </a:fld>
            <a:endParaRPr lang="es-ES" alt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96F27B6-5916-4502-807C-0FC685AFDEEE}" type="slidenum">
              <a:rPr lang="es-ES" altLang="en-US" smtClean="0"/>
              <a:pPr algn="r" eaLnBrk="1" hangingPunct="1">
                <a:spcBef>
                  <a:spcPct val="0"/>
                </a:spcBef>
              </a:pPr>
              <a:t>41</a:t>
            </a:fld>
            <a:endParaRPr lang="es-ES" alt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polar front</a:t>
            </a:r>
            <a:r>
              <a:rPr lang="es-ES_tradnl" altLang="en-US" smtClean="0"/>
              <a:t>—1. According to the </a:t>
            </a:r>
            <a:r>
              <a:rPr lang="es-ES_tradnl" altLang="en-US" smtClean="0">
                <a:hlinkClick r:id="rId3"/>
              </a:rPr>
              <a:t>polar-front theory</a:t>
            </a:r>
            <a:r>
              <a:rPr lang="es-ES_tradnl" altLang="en-US" smtClean="0"/>
              <a:t>, the semipermanent, semicontinuous </a:t>
            </a:r>
            <a:r>
              <a:rPr lang="es-ES_tradnl" altLang="en-US" smtClean="0">
                <a:hlinkClick r:id="rId4"/>
              </a:rPr>
              <a:t>front</a:t>
            </a:r>
            <a:r>
              <a:rPr lang="es-ES_tradnl" altLang="en-US" smtClean="0"/>
              <a:t> separating air masses of tropical and polar origin. This is the major front in terms of </a:t>
            </a:r>
            <a:r>
              <a:rPr lang="es-ES_tradnl" altLang="en-US" smtClean="0">
                <a:hlinkClick r:id="rId5"/>
              </a:rPr>
              <a:t>air mass</a:t>
            </a:r>
            <a:r>
              <a:rPr lang="es-ES_tradnl" altLang="en-US" smtClean="0"/>
              <a:t> contrast and susceptibility to </a:t>
            </a:r>
            <a:r>
              <a:rPr lang="es-ES_tradnl" altLang="en-US" smtClean="0">
                <a:hlinkClick r:id="rId6"/>
              </a:rPr>
              <a:t>cyclonic</a:t>
            </a:r>
            <a:r>
              <a:rPr lang="es-ES_tradnl" altLang="en-US" smtClean="0"/>
              <a:t> disturbance. </a:t>
            </a:r>
            <a:r>
              <a:rPr lang="es-ES_tradnl" altLang="en-US" i="1" smtClean="0"/>
              <a:t>Compare</a:t>
            </a:r>
            <a:r>
              <a:rPr lang="es-ES_tradnl" altLang="en-US" smtClean="0"/>
              <a:t> </a:t>
            </a:r>
            <a:r>
              <a:rPr lang="es-ES_tradnl" altLang="en-US" smtClean="0">
                <a:hlinkClick r:id="rId7"/>
              </a:rPr>
              <a:t>arctic front</a:t>
            </a:r>
            <a:r>
              <a:rPr lang="es-ES_tradnl" altLang="en-US" smtClean="0"/>
              <a:t>. 2. In oceanography, see </a:t>
            </a:r>
            <a:r>
              <a:rPr lang="es-ES_tradnl" altLang="en-US" smtClean="0">
                <a:hlinkClick r:id="rId8"/>
              </a:rPr>
              <a:t>Antarctic Polar Front</a:t>
            </a:r>
            <a:r>
              <a:rPr lang="es-ES_tradnl" altLang="en-US" smtClean="0"/>
              <a:t>, </a:t>
            </a:r>
            <a:r>
              <a:rPr lang="es-ES_tradnl" altLang="en-US" smtClean="0">
                <a:hlinkClick r:id="rId9"/>
              </a:rPr>
              <a:t>Arctic Polar Front</a:t>
            </a:r>
            <a:r>
              <a:rPr lang="es-ES_tradnl" altLang="en-US" smtClean="0"/>
              <a:t>.</a:t>
            </a:r>
          </a:p>
          <a:p>
            <a:pPr lvl="1" eaLnBrk="1" hangingPunct="1"/>
            <a:r>
              <a:rPr lang="es-ES_tradnl" altLang="en-US" b="1" smtClean="0"/>
              <a:t>Antarctic Polar Front</a:t>
            </a:r>
            <a:r>
              <a:rPr lang="es-ES_tradnl" altLang="en-US" smtClean="0"/>
              <a:t>—The southern front of the </a:t>
            </a:r>
            <a:r>
              <a:rPr lang="es-ES_tradnl" altLang="en-US" smtClean="0">
                <a:hlinkClick r:id="rId10"/>
              </a:rPr>
              <a:t>Antarctic Circumpolar Current</a:t>
            </a:r>
            <a:r>
              <a:rPr lang="es-ES_tradnl" altLang="en-US" smtClean="0"/>
              <a:t>, also known as the antarctic convergence, that separates the </a:t>
            </a:r>
            <a:r>
              <a:rPr lang="es-ES_tradnl" altLang="en-US" smtClean="0">
                <a:hlinkClick r:id="rId11"/>
              </a:rPr>
              <a:t>Antarctic Zone</a:t>
            </a:r>
            <a:r>
              <a:rPr lang="es-ES_tradnl" altLang="en-US" smtClean="0"/>
              <a:t> in the south from the </a:t>
            </a:r>
            <a:r>
              <a:rPr lang="es-ES_tradnl" altLang="en-US" smtClean="0">
                <a:hlinkClick r:id="rId12"/>
              </a:rPr>
              <a:t>polar frontal zone</a:t>
            </a:r>
            <a:r>
              <a:rPr lang="es-ES_tradnl" altLang="en-US" smtClean="0"/>
              <a:t> in the north </a:t>
            </a:r>
          </a:p>
          <a:p>
            <a:pPr lvl="2" eaLnBrk="1" hangingPunct="1"/>
            <a:r>
              <a:rPr lang="es-ES_tradnl" altLang="en-US" b="1" smtClean="0"/>
              <a:t>Arctic Polar Front</a:t>
            </a:r>
            <a:r>
              <a:rPr lang="es-ES_tradnl" altLang="en-US" smtClean="0"/>
              <a:t>—The </a:t>
            </a:r>
            <a:r>
              <a:rPr lang="es-ES_tradnl" altLang="en-US" smtClean="0">
                <a:hlinkClick r:id="rId13"/>
              </a:rPr>
              <a:t>frontal zone</a:t>
            </a:r>
            <a:r>
              <a:rPr lang="es-ES_tradnl" altLang="en-US" smtClean="0"/>
              <a:t> between the subtropical and subpolar </a:t>
            </a:r>
            <a:r>
              <a:rPr lang="es-ES_tradnl" altLang="en-US" smtClean="0">
                <a:hlinkClick r:id="rId14"/>
              </a:rPr>
              <a:t>gyres</a:t>
            </a:r>
            <a:r>
              <a:rPr lang="es-ES_tradnl" altLang="en-US" smtClean="0"/>
              <a:t> of the Northern Hemisphere. In the Atlantic Ocean it is established by the meeting of the warm and saline </a:t>
            </a:r>
            <a:r>
              <a:rPr lang="es-ES_tradnl" altLang="en-US" smtClean="0">
                <a:hlinkClick r:id="rId15"/>
              </a:rPr>
              <a:t>Gulf Stream</a:t>
            </a:r>
            <a:r>
              <a:rPr lang="es-ES_tradnl" altLang="en-US" smtClean="0"/>
              <a:t> and the cold and fresh </a:t>
            </a:r>
            <a:r>
              <a:rPr lang="es-ES_tradnl" altLang="en-US" smtClean="0">
                <a:hlinkClick r:id="rId16"/>
              </a:rPr>
              <a:t>Labrador Current</a:t>
            </a:r>
            <a:r>
              <a:rPr lang="es-ES_tradnl" altLang="en-US" smtClean="0"/>
              <a:t> and extends as a </a:t>
            </a:r>
            <a:r>
              <a:rPr lang="es-ES_tradnl" altLang="en-US" smtClean="0">
                <a:hlinkClick r:id="rId17"/>
              </a:rPr>
              <a:t>temperature</a:t>
            </a:r>
            <a:r>
              <a:rPr lang="es-ES_tradnl" altLang="en-US" smtClean="0"/>
              <a:t> and </a:t>
            </a:r>
            <a:r>
              <a:rPr lang="es-ES_tradnl" altLang="en-US" smtClean="0">
                <a:hlinkClick r:id="rId18"/>
              </a:rPr>
              <a:t>salinity</a:t>
            </a:r>
            <a:r>
              <a:rPr lang="es-ES_tradnl" altLang="en-US" smtClean="0"/>
              <a:t> front, sometimes also known as the </a:t>
            </a:r>
            <a:r>
              <a:rPr lang="es-ES_tradnl" altLang="en-US" smtClean="0">
                <a:hlinkClick r:id="rId19"/>
              </a:rPr>
              <a:t>cold wall</a:t>
            </a:r>
            <a:r>
              <a:rPr lang="es-ES_tradnl" altLang="en-US" smtClean="0"/>
              <a:t>, from south of Newfoundland and the Grand Banks northeastward to the central North Atlantic. In the Pacific Ocean it consists of two parts, separated by the Japanese islands. The larger fresh is formed by the </a:t>
            </a:r>
            <a:r>
              <a:rPr lang="es-ES_tradnl" altLang="en-US" smtClean="0">
                <a:hlinkClick r:id="rId20"/>
              </a:rPr>
              <a:t>confluence</a:t>
            </a:r>
            <a:r>
              <a:rPr lang="es-ES_tradnl" altLang="en-US" smtClean="0"/>
              <a:t> of the warm and saline </a:t>
            </a:r>
            <a:r>
              <a:rPr lang="es-ES_tradnl" altLang="en-US" smtClean="0">
                <a:hlinkClick r:id="rId21"/>
              </a:rPr>
              <a:t>Kuroshio</a:t>
            </a:r>
            <a:r>
              <a:rPr lang="es-ES_tradnl" altLang="en-US" smtClean="0"/>
              <a:t> and the cold and fresh Oyashio and seen as a temperature and salinity front extending eastward from Japan near 35°N. The smaller fresh extends across the Sea of Japan in the west, where it separates the warm and saline </a:t>
            </a:r>
            <a:r>
              <a:rPr lang="es-ES_tradnl" altLang="en-US" smtClean="0">
                <a:hlinkClick r:id="rId22"/>
              </a:rPr>
              <a:t>Tsushima Current</a:t>
            </a:r>
            <a:r>
              <a:rPr lang="es-ES_tradnl" altLang="en-US" smtClean="0"/>
              <a:t> from the cold and fresh </a:t>
            </a:r>
            <a:r>
              <a:rPr lang="es-ES_tradnl" altLang="en-US" smtClean="0">
                <a:hlinkClick r:id="rId23"/>
              </a:rPr>
              <a:t>Mid-Japan Sea Cold Current</a:t>
            </a:r>
            <a:endParaRPr lang="es-ES_tradnl" altLang="en-US" smtClean="0"/>
          </a:p>
          <a:p>
            <a:pPr lvl="1" eaLnBrk="1" hangingPunct="1"/>
            <a:endParaRPr lang="es-ES_tradnl" altLang="en-US" smtClean="0"/>
          </a:p>
          <a:p>
            <a:pPr eaLnBrk="1" hangingPunct="1"/>
            <a:endParaRPr lang="es-ES_tradnl"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89DEFB1-1E07-418D-8448-E292F61882D6}" type="slidenum">
              <a:rPr lang="es-ES" altLang="en-US" smtClean="0"/>
              <a:pPr algn="r" eaLnBrk="1" hangingPunct="1">
                <a:spcBef>
                  <a:spcPct val="0"/>
                </a:spcBef>
              </a:pPr>
              <a:t>3</a:t>
            </a:fld>
            <a:endParaRPr lang="es-ES" alt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08B704D-D059-451D-8D38-276012A3BD7C}" type="slidenum">
              <a:rPr lang="es-ES" altLang="en-US" smtClean="0"/>
              <a:pPr algn="r" eaLnBrk="1" hangingPunct="1">
                <a:spcBef>
                  <a:spcPct val="0"/>
                </a:spcBef>
              </a:pPr>
              <a:t>42</a:t>
            </a:fld>
            <a:endParaRPr lang="es-ES" alt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La divergencia del viento total, en forma simple, depende en la evaluación objetiva de los términos de velocidad y dirección.  La evaluación subjetiva de los términos individuales no es suficiente para evaluar con precisión las áreas de convergencia/divergencia del viento total. Usted puede tener un flujo que es direccionalmente confluente y que también sea difluente por velocidad.  El resultado final puede ser divergente o convergente dependiendo de cual de los dos términos sea el dominante.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91D5482-6FA4-4BBE-8902-28297879C836}" type="slidenum">
              <a:rPr lang="es-ES" altLang="en-US" smtClean="0"/>
              <a:pPr algn="r" eaLnBrk="1" hangingPunct="1">
                <a:spcBef>
                  <a:spcPct val="0"/>
                </a:spcBef>
              </a:pPr>
              <a:t>43</a:t>
            </a:fld>
            <a:endParaRPr lang="es-ES" alt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Los pronosticadores frecuentemente cometen el error de referirse a la asíntota confluente como la asíntota “convergente”.  Convergencia se tiene que determinar objetivamente, no subjetivamente, por lo tanto es mas apropiado referirse a la asíntota confluente/difluente.</a:t>
            </a:r>
            <a:r>
              <a:rPr lang="en-US" altLang="en-US" smtClean="0"/>
              <a:t> </a:t>
            </a:r>
            <a:endParaRPr lang="es-E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A73460F-2F98-4A5C-864E-1FFD39132E6D}" type="slidenum">
              <a:rPr lang="es-ES" altLang="en-US" smtClean="0"/>
              <a:pPr algn="r" eaLnBrk="1" hangingPunct="1">
                <a:spcBef>
                  <a:spcPct val="0"/>
                </a:spcBef>
              </a:pPr>
              <a:t>44</a:t>
            </a:fld>
            <a:endParaRPr lang="es-ES" alt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F4A215F-B397-43C5-9B09-9A1423119EA1}" type="slidenum">
              <a:rPr lang="es-ES" altLang="en-US" smtClean="0"/>
              <a:pPr algn="r" eaLnBrk="1" hangingPunct="1">
                <a:spcBef>
                  <a:spcPct val="0"/>
                </a:spcBef>
              </a:pPr>
              <a:t>45</a:t>
            </a:fld>
            <a:endParaRPr lang="es-ES" alt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En el punto A se ve un área de difluencia por velocidad.  Los vientos aceleran progresivamente corriente abajo, lo cual resulta en la separación de las parcelas de aire.</a:t>
            </a:r>
          </a:p>
          <a:p>
            <a:pPr eaLnBrk="1" hangingPunct="1"/>
            <a:endParaRPr lang="es-ES_tradnl" altLang="en-US" smtClean="0"/>
          </a:p>
          <a:p>
            <a:pPr eaLnBrk="1" hangingPunct="1"/>
            <a:r>
              <a:rPr lang="es-ES_tradnl" altLang="en-US" smtClean="0"/>
              <a:t>En el punto B se ve un área de confluencia por velocidad.  Los vientos desaceleran progresivamente corriente abajo (mas intensos corriente arriba).  Esto favorece la compresión de las parcelas de aire.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75B4D14-34D6-448D-87C0-26C73D73CE21}" type="slidenum">
              <a:rPr lang="es-ES" altLang="en-US" smtClean="0"/>
              <a:pPr algn="r" eaLnBrk="1" hangingPunct="1">
                <a:spcBef>
                  <a:spcPct val="0"/>
                </a:spcBef>
              </a:pPr>
              <a:t>46</a:t>
            </a:fld>
            <a:endParaRPr lang="es-ES" alt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Este grafico muestra los vientos y las isotacas en 850 hPa.  El análisis muestra confluencia por dirección en el punto marcado con la “A”. Simultáneamente, el flujo es difluente por velocidad en el mismo punto, ya que los vientos aceleran flujo/corriente abajo de este punto. La pregunta a hacer es: ¿Es el flujo convergente debido a la confluencia por dirección, o es divergente debido a la difluencia por velocidad?  Nuevamente, para poder contestar esta pregunta con certeza se necesita un análisis objetivo.</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94D76F2-C62B-4F8A-87FD-305198E4BA2E}" type="slidenum">
              <a:rPr lang="es-ES" altLang="en-US" smtClean="0"/>
              <a:pPr algn="r" eaLnBrk="1" hangingPunct="1">
                <a:spcBef>
                  <a:spcPct val="0"/>
                </a:spcBef>
              </a:pPr>
              <a:t>47</a:t>
            </a:fld>
            <a:endParaRPr lang="es-ES" alt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En este grafico de 850 hPa vemos las banderas de viento, isotacas (azul celeste), la divergencia del viento en contornos azules entre cortados, y la convergencia del viento en contornos sólidos rojos.  Note que en el punto previamente identificado, donde los vientos confluyan direccionalmente y difluían por velocidad, el viento total es divergente.  En este caso/ejemplo, el termino que domina es el de velocidad.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93CC323-8E37-4EB2-997B-74E14746F3B6}" type="slidenum">
              <a:rPr lang="es-ES" altLang="en-US" smtClean="0"/>
              <a:pPr algn="r" eaLnBrk="1" hangingPunct="1">
                <a:spcBef>
                  <a:spcPct val="0"/>
                </a:spcBef>
              </a:pPr>
              <a:t>48</a:t>
            </a:fld>
            <a:endParaRPr lang="es-ES" alt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Este grafico muestra los vientos y las isotacas en 850 hPa.  El análisis muestra difluencia por dirección en el punto marcado con la “A”. Simultáneamente, el flujo es Confluente por velocidad en el mismo punto, ya que los vientos desaceleran flujo/corriente abajo de este punto. La pregunta a hacer es: ¿Es el flujo convergente debido a la confluencia por velocidad, o es divergente debido a la difluencia por dirección?  Nuevamente, para poder contestar esta pregunta con certeza se necesita un análisis objetivo.</a:t>
            </a:r>
          </a:p>
          <a:p>
            <a:pPr eaLnBrk="1" hangingPunct="1"/>
            <a:endParaRPr lang="es-E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150508D-F57B-47B3-BA9F-BDC0D60FB7A9}" type="slidenum">
              <a:rPr lang="es-ES" altLang="en-US" smtClean="0"/>
              <a:pPr algn="r" eaLnBrk="1" hangingPunct="1">
                <a:spcBef>
                  <a:spcPct val="0"/>
                </a:spcBef>
              </a:pPr>
              <a:t>49</a:t>
            </a:fld>
            <a:endParaRPr lang="es-ES" alt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En este grafico de 850 hPa vemos las banderas de viento, isotacas (azul celeste), la divergencia del viento en contornos azules entre cortados, y la convergencia del viento en contornos sólidos rojos.  Note que en el punto previamente identificado, donde los vientos difluyen por dirección y confluyen por velocidad, el viento total es convergente.  En este caso/ejemplo, el termino que domina es el de velocidad.</a:t>
            </a:r>
          </a:p>
          <a:p>
            <a:pPr eaLnBrk="1" hangingPunct="1"/>
            <a:endParaRPr lang="es-ES" altLang="en-US" smtClean="0"/>
          </a:p>
          <a:p>
            <a:pPr eaLnBrk="1" hangingPunct="1"/>
            <a:endParaRPr lang="es-E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A005719-BB7A-4814-8FCD-2EC0A093A3EA}" type="slidenum">
              <a:rPr lang="es-ES" altLang="en-US" smtClean="0"/>
              <a:pPr algn="r" eaLnBrk="1" hangingPunct="1">
                <a:spcBef>
                  <a:spcPct val="0"/>
                </a:spcBef>
              </a:pPr>
              <a:t>50</a:t>
            </a:fld>
            <a:endParaRPr lang="es-ES" alt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polar front</a:t>
            </a:r>
            <a:r>
              <a:rPr lang="es-ES_tradnl" altLang="en-US" smtClean="0"/>
              <a:t>—1. According to the </a:t>
            </a:r>
            <a:r>
              <a:rPr lang="es-ES_tradnl" altLang="en-US" smtClean="0">
                <a:hlinkClick r:id="rId3"/>
              </a:rPr>
              <a:t>polar-front theory</a:t>
            </a:r>
            <a:r>
              <a:rPr lang="es-ES_tradnl" altLang="en-US" smtClean="0"/>
              <a:t>, the semipermanent, semicontinuous </a:t>
            </a:r>
            <a:r>
              <a:rPr lang="es-ES_tradnl" altLang="en-US" smtClean="0">
                <a:hlinkClick r:id="rId4"/>
              </a:rPr>
              <a:t>front</a:t>
            </a:r>
            <a:r>
              <a:rPr lang="es-ES_tradnl" altLang="en-US" smtClean="0"/>
              <a:t> separating air masses of tropical and polar origin. This is the major front in terms of </a:t>
            </a:r>
            <a:r>
              <a:rPr lang="es-ES_tradnl" altLang="en-US" smtClean="0">
                <a:hlinkClick r:id="rId5"/>
              </a:rPr>
              <a:t>air mass</a:t>
            </a:r>
            <a:r>
              <a:rPr lang="es-ES_tradnl" altLang="en-US" smtClean="0"/>
              <a:t> contrast and susceptibility to </a:t>
            </a:r>
            <a:r>
              <a:rPr lang="es-ES_tradnl" altLang="en-US" smtClean="0">
                <a:hlinkClick r:id="rId6"/>
              </a:rPr>
              <a:t>cyclonic</a:t>
            </a:r>
            <a:r>
              <a:rPr lang="es-ES_tradnl" altLang="en-US" smtClean="0"/>
              <a:t> disturbance. </a:t>
            </a:r>
            <a:r>
              <a:rPr lang="es-ES_tradnl" altLang="en-US" i="1" smtClean="0"/>
              <a:t>Compare</a:t>
            </a:r>
            <a:r>
              <a:rPr lang="es-ES_tradnl" altLang="en-US" smtClean="0"/>
              <a:t> </a:t>
            </a:r>
            <a:r>
              <a:rPr lang="es-ES_tradnl" altLang="en-US" smtClean="0">
                <a:hlinkClick r:id="rId7"/>
              </a:rPr>
              <a:t>arctic front</a:t>
            </a:r>
            <a:r>
              <a:rPr lang="es-ES_tradnl" altLang="en-US" smtClean="0"/>
              <a:t>. 2. In oceanography, see </a:t>
            </a:r>
            <a:r>
              <a:rPr lang="es-ES_tradnl" altLang="en-US" smtClean="0">
                <a:hlinkClick r:id="rId8"/>
              </a:rPr>
              <a:t>Antarctic Polar Front</a:t>
            </a:r>
            <a:r>
              <a:rPr lang="es-ES_tradnl" altLang="en-US" smtClean="0"/>
              <a:t>, </a:t>
            </a:r>
            <a:r>
              <a:rPr lang="es-ES_tradnl" altLang="en-US" smtClean="0">
                <a:hlinkClick r:id="rId9"/>
              </a:rPr>
              <a:t>Arctic Polar Front</a:t>
            </a:r>
            <a:r>
              <a:rPr lang="es-ES_tradnl" altLang="en-US" smtClean="0"/>
              <a:t>.</a:t>
            </a:r>
          </a:p>
          <a:p>
            <a:pPr lvl="1" eaLnBrk="1" hangingPunct="1"/>
            <a:r>
              <a:rPr lang="es-ES_tradnl" altLang="en-US" b="1" smtClean="0"/>
              <a:t>Antarctic Polar Front</a:t>
            </a:r>
            <a:r>
              <a:rPr lang="es-ES_tradnl" altLang="en-US" smtClean="0"/>
              <a:t>—The southern front of the </a:t>
            </a:r>
            <a:r>
              <a:rPr lang="es-ES_tradnl" altLang="en-US" smtClean="0">
                <a:hlinkClick r:id="rId10"/>
              </a:rPr>
              <a:t>Antarctic Circumpolar Current</a:t>
            </a:r>
            <a:r>
              <a:rPr lang="es-ES_tradnl" altLang="en-US" smtClean="0"/>
              <a:t>, also known as the antarctic convergence, that separates the </a:t>
            </a:r>
            <a:r>
              <a:rPr lang="es-ES_tradnl" altLang="en-US" smtClean="0">
                <a:hlinkClick r:id="rId11"/>
              </a:rPr>
              <a:t>Antarctic Zone</a:t>
            </a:r>
            <a:r>
              <a:rPr lang="es-ES_tradnl" altLang="en-US" smtClean="0"/>
              <a:t> in the south from the </a:t>
            </a:r>
            <a:r>
              <a:rPr lang="es-ES_tradnl" altLang="en-US" smtClean="0">
                <a:hlinkClick r:id="rId12"/>
              </a:rPr>
              <a:t>polar frontal zone</a:t>
            </a:r>
            <a:r>
              <a:rPr lang="es-ES_tradnl" altLang="en-US" smtClean="0"/>
              <a:t> in the north </a:t>
            </a:r>
          </a:p>
          <a:p>
            <a:pPr lvl="2" eaLnBrk="1" hangingPunct="1"/>
            <a:r>
              <a:rPr lang="es-ES_tradnl" altLang="en-US" b="1" smtClean="0"/>
              <a:t>Arctic Polar Front</a:t>
            </a:r>
            <a:r>
              <a:rPr lang="es-ES_tradnl" altLang="en-US" smtClean="0"/>
              <a:t>—The </a:t>
            </a:r>
            <a:r>
              <a:rPr lang="es-ES_tradnl" altLang="en-US" smtClean="0">
                <a:hlinkClick r:id="rId13"/>
              </a:rPr>
              <a:t>frontal zone</a:t>
            </a:r>
            <a:r>
              <a:rPr lang="es-ES_tradnl" altLang="en-US" smtClean="0"/>
              <a:t> between the subtropical and subpolar </a:t>
            </a:r>
            <a:r>
              <a:rPr lang="es-ES_tradnl" altLang="en-US" smtClean="0">
                <a:hlinkClick r:id="rId14"/>
              </a:rPr>
              <a:t>gyres</a:t>
            </a:r>
            <a:r>
              <a:rPr lang="es-ES_tradnl" altLang="en-US" smtClean="0"/>
              <a:t> of the Northern Hemisphere. In the Atlantic Ocean it is established by the meeting of the warm and saline </a:t>
            </a:r>
            <a:r>
              <a:rPr lang="es-ES_tradnl" altLang="en-US" smtClean="0">
                <a:hlinkClick r:id="rId15"/>
              </a:rPr>
              <a:t>Gulf Stream</a:t>
            </a:r>
            <a:r>
              <a:rPr lang="es-ES_tradnl" altLang="en-US" smtClean="0"/>
              <a:t> and the cold and fresh </a:t>
            </a:r>
            <a:r>
              <a:rPr lang="es-ES_tradnl" altLang="en-US" smtClean="0">
                <a:hlinkClick r:id="rId16"/>
              </a:rPr>
              <a:t>Labrador Current</a:t>
            </a:r>
            <a:r>
              <a:rPr lang="es-ES_tradnl" altLang="en-US" smtClean="0"/>
              <a:t> and extends as a </a:t>
            </a:r>
            <a:r>
              <a:rPr lang="es-ES_tradnl" altLang="en-US" smtClean="0">
                <a:hlinkClick r:id="rId17"/>
              </a:rPr>
              <a:t>temperature</a:t>
            </a:r>
            <a:r>
              <a:rPr lang="es-ES_tradnl" altLang="en-US" smtClean="0"/>
              <a:t> and </a:t>
            </a:r>
            <a:r>
              <a:rPr lang="es-ES_tradnl" altLang="en-US" smtClean="0">
                <a:hlinkClick r:id="rId18"/>
              </a:rPr>
              <a:t>salinity</a:t>
            </a:r>
            <a:r>
              <a:rPr lang="es-ES_tradnl" altLang="en-US" smtClean="0"/>
              <a:t> front, sometimes also known as the </a:t>
            </a:r>
            <a:r>
              <a:rPr lang="es-ES_tradnl" altLang="en-US" smtClean="0">
                <a:hlinkClick r:id="rId19"/>
              </a:rPr>
              <a:t>cold wall</a:t>
            </a:r>
            <a:r>
              <a:rPr lang="es-ES_tradnl" altLang="en-US" smtClean="0"/>
              <a:t>, from south of Newfoundland and the Grand Banks northeastward to the central North Atlantic. In the Pacific Ocean it consists of two parts, separated by the Japanese islands. The larger fresh is formed by the </a:t>
            </a:r>
            <a:r>
              <a:rPr lang="es-ES_tradnl" altLang="en-US" smtClean="0">
                <a:hlinkClick r:id="rId20"/>
              </a:rPr>
              <a:t>confluence</a:t>
            </a:r>
            <a:r>
              <a:rPr lang="es-ES_tradnl" altLang="en-US" smtClean="0"/>
              <a:t> of the warm and saline </a:t>
            </a:r>
            <a:r>
              <a:rPr lang="es-ES_tradnl" altLang="en-US" smtClean="0">
                <a:hlinkClick r:id="rId21"/>
              </a:rPr>
              <a:t>Kuroshio</a:t>
            </a:r>
            <a:r>
              <a:rPr lang="es-ES_tradnl" altLang="en-US" smtClean="0"/>
              <a:t> and the cold and fresh Oyashio and seen as a temperature and salinity front extending eastward from Japan near 35°N. The smaller fresh extends across the Sea of Japan in the west, where it separates the warm and saline </a:t>
            </a:r>
            <a:r>
              <a:rPr lang="es-ES_tradnl" altLang="en-US" smtClean="0">
                <a:hlinkClick r:id="rId22"/>
              </a:rPr>
              <a:t>Tsushima Current</a:t>
            </a:r>
            <a:r>
              <a:rPr lang="es-ES_tradnl" altLang="en-US" smtClean="0"/>
              <a:t> from the cold and fresh </a:t>
            </a:r>
            <a:r>
              <a:rPr lang="es-ES_tradnl" altLang="en-US" smtClean="0">
                <a:hlinkClick r:id="rId23"/>
              </a:rPr>
              <a:t>Mid-Japan Sea Cold Current</a:t>
            </a:r>
            <a:endParaRPr lang="es-ES_tradnl" altLang="en-US" smtClean="0"/>
          </a:p>
          <a:p>
            <a:pPr lvl="1" eaLnBrk="1" hangingPunct="1"/>
            <a:endParaRPr lang="es-ES_tradnl" altLang="en-US" smtClean="0"/>
          </a:p>
          <a:p>
            <a:pPr eaLnBrk="1" hangingPunct="1"/>
            <a:endParaRPr lang="es-ES_tradnl"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4B9F8D1-F9EE-483F-8EB7-A6F2587D5FA0}" type="slidenum">
              <a:rPr lang="es-ES" altLang="en-US" smtClean="0"/>
              <a:pPr algn="r" eaLnBrk="1" hangingPunct="1">
                <a:spcBef>
                  <a:spcPct val="0"/>
                </a:spcBef>
              </a:pPr>
              <a:t>53</a:t>
            </a:fld>
            <a:endParaRPr lang="es-ES" alt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Esta animación nos muestra la típica evolución de un frente y la línea de cortante según se propagan por América del Sur.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FCD4E51-869F-4326-B71D-34E89191386D}" type="slidenum">
              <a:rPr lang="es-ES" altLang="en-US" smtClean="0"/>
              <a:pPr algn="r" eaLnBrk="1" hangingPunct="1">
                <a:spcBef>
                  <a:spcPct val="0"/>
                </a:spcBef>
              </a:pPr>
              <a:t>4</a:t>
            </a:fld>
            <a:endParaRPr lang="es-ES" alt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polar front</a:t>
            </a:r>
            <a:r>
              <a:rPr lang="es-ES_tradnl" altLang="en-US" smtClean="0"/>
              <a:t>—1. According to the </a:t>
            </a:r>
            <a:r>
              <a:rPr lang="es-ES_tradnl" altLang="en-US" smtClean="0">
                <a:hlinkClick r:id="rId3"/>
              </a:rPr>
              <a:t>polar-front theory</a:t>
            </a:r>
            <a:r>
              <a:rPr lang="es-ES_tradnl" altLang="en-US" smtClean="0"/>
              <a:t>, the semipermanent, semicontinuous </a:t>
            </a:r>
            <a:r>
              <a:rPr lang="es-ES_tradnl" altLang="en-US" smtClean="0">
                <a:hlinkClick r:id="rId4"/>
              </a:rPr>
              <a:t>front</a:t>
            </a:r>
            <a:r>
              <a:rPr lang="es-ES_tradnl" altLang="en-US" smtClean="0"/>
              <a:t> separating air masses of tropical and polar origin. This is the major front in terms of </a:t>
            </a:r>
            <a:r>
              <a:rPr lang="es-ES_tradnl" altLang="en-US" smtClean="0">
                <a:hlinkClick r:id="rId5"/>
              </a:rPr>
              <a:t>air mass</a:t>
            </a:r>
            <a:r>
              <a:rPr lang="es-ES_tradnl" altLang="en-US" smtClean="0"/>
              <a:t> contrast and susceptibility to </a:t>
            </a:r>
            <a:r>
              <a:rPr lang="es-ES_tradnl" altLang="en-US" smtClean="0">
                <a:hlinkClick r:id="rId6"/>
              </a:rPr>
              <a:t>cyclonic</a:t>
            </a:r>
            <a:r>
              <a:rPr lang="es-ES_tradnl" altLang="en-US" smtClean="0"/>
              <a:t> disturbance. </a:t>
            </a:r>
            <a:r>
              <a:rPr lang="es-ES_tradnl" altLang="en-US" i="1" smtClean="0"/>
              <a:t>Compare</a:t>
            </a:r>
            <a:r>
              <a:rPr lang="es-ES_tradnl" altLang="en-US" smtClean="0"/>
              <a:t> </a:t>
            </a:r>
            <a:r>
              <a:rPr lang="es-ES_tradnl" altLang="en-US" smtClean="0">
                <a:hlinkClick r:id="rId7"/>
              </a:rPr>
              <a:t>arctic front</a:t>
            </a:r>
            <a:r>
              <a:rPr lang="es-ES_tradnl" altLang="en-US" smtClean="0"/>
              <a:t>. 2. In oceanography, see </a:t>
            </a:r>
            <a:r>
              <a:rPr lang="es-ES_tradnl" altLang="en-US" smtClean="0">
                <a:hlinkClick r:id="rId8"/>
              </a:rPr>
              <a:t>Antarctic Polar Front</a:t>
            </a:r>
            <a:r>
              <a:rPr lang="es-ES_tradnl" altLang="en-US" smtClean="0"/>
              <a:t>, </a:t>
            </a:r>
            <a:r>
              <a:rPr lang="es-ES_tradnl" altLang="en-US" smtClean="0">
                <a:hlinkClick r:id="rId9"/>
              </a:rPr>
              <a:t>Arctic Polar Front</a:t>
            </a:r>
            <a:r>
              <a:rPr lang="es-ES_tradnl" altLang="en-US" smtClean="0"/>
              <a:t>.</a:t>
            </a:r>
          </a:p>
          <a:p>
            <a:pPr lvl="1" eaLnBrk="1" hangingPunct="1"/>
            <a:r>
              <a:rPr lang="es-ES_tradnl" altLang="en-US" b="1" smtClean="0"/>
              <a:t>Antarctic Polar Front</a:t>
            </a:r>
            <a:r>
              <a:rPr lang="es-ES_tradnl" altLang="en-US" smtClean="0"/>
              <a:t>—The southern front of the </a:t>
            </a:r>
            <a:r>
              <a:rPr lang="es-ES_tradnl" altLang="en-US" smtClean="0">
                <a:hlinkClick r:id="rId10"/>
              </a:rPr>
              <a:t>Antarctic Circumpolar Current</a:t>
            </a:r>
            <a:r>
              <a:rPr lang="es-ES_tradnl" altLang="en-US" smtClean="0"/>
              <a:t>, also known as the antarctic convergence, that separates the </a:t>
            </a:r>
            <a:r>
              <a:rPr lang="es-ES_tradnl" altLang="en-US" smtClean="0">
                <a:hlinkClick r:id="rId11"/>
              </a:rPr>
              <a:t>Antarctic Zone</a:t>
            </a:r>
            <a:r>
              <a:rPr lang="es-ES_tradnl" altLang="en-US" smtClean="0"/>
              <a:t> in the south from the </a:t>
            </a:r>
            <a:r>
              <a:rPr lang="es-ES_tradnl" altLang="en-US" smtClean="0">
                <a:hlinkClick r:id="rId12"/>
              </a:rPr>
              <a:t>polar frontal zone</a:t>
            </a:r>
            <a:r>
              <a:rPr lang="es-ES_tradnl" altLang="en-US" smtClean="0"/>
              <a:t> in the north </a:t>
            </a:r>
          </a:p>
          <a:p>
            <a:pPr lvl="2" eaLnBrk="1" hangingPunct="1"/>
            <a:r>
              <a:rPr lang="es-ES_tradnl" altLang="en-US" b="1" smtClean="0"/>
              <a:t>Arctic Polar Front</a:t>
            </a:r>
            <a:r>
              <a:rPr lang="es-ES_tradnl" altLang="en-US" smtClean="0"/>
              <a:t>—The </a:t>
            </a:r>
            <a:r>
              <a:rPr lang="es-ES_tradnl" altLang="en-US" smtClean="0">
                <a:hlinkClick r:id="rId13"/>
              </a:rPr>
              <a:t>frontal zone</a:t>
            </a:r>
            <a:r>
              <a:rPr lang="es-ES_tradnl" altLang="en-US" smtClean="0"/>
              <a:t> between the subtropical and subpolar </a:t>
            </a:r>
            <a:r>
              <a:rPr lang="es-ES_tradnl" altLang="en-US" smtClean="0">
                <a:hlinkClick r:id="rId14"/>
              </a:rPr>
              <a:t>gyres</a:t>
            </a:r>
            <a:r>
              <a:rPr lang="es-ES_tradnl" altLang="en-US" smtClean="0"/>
              <a:t> of the Northern Hemisphere. In the Atlantic Ocean it is established by the meeting of the warm and saline </a:t>
            </a:r>
            <a:r>
              <a:rPr lang="es-ES_tradnl" altLang="en-US" smtClean="0">
                <a:hlinkClick r:id="rId15"/>
              </a:rPr>
              <a:t>Gulf Stream</a:t>
            </a:r>
            <a:r>
              <a:rPr lang="es-ES_tradnl" altLang="en-US" smtClean="0"/>
              <a:t> and the cold and fresh </a:t>
            </a:r>
            <a:r>
              <a:rPr lang="es-ES_tradnl" altLang="en-US" smtClean="0">
                <a:hlinkClick r:id="rId16"/>
              </a:rPr>
              <a:t>Labrador Current</a:t>
            </a:r>
            <a:r>
              <a:rPr lang="es-ES_tradnl" altLang="en-US" smtClean="0"/>
              <a:t> and extends as a </a:t>
            </a:r>
            <a:r>
              <a:rPr lang="es-ES_tradnl" altLang="en-US" smtClean="0">
                <a:hlinkClick r:id="rId17"/>
              </a:rPr>
              <a:t>temperature</a:t>
            </a:r>
            <a:r>
              <a:rPr lang="es-ES_tradnl" altLang="en-US" smtClean="0"/>
              <a:t> and </a:t>
            </a:r>
            <a:r>
              <a:rPr lang="es-ES_tradnl" altLang="en-US" smtClean="0">
                <a:hlinkClick r:id="rId18"/>
              </a:rPr>
              <a:t>salinity</a:t>
            </a:r>
            <a:r>
              <a:rPr lang="es-ES_tradnl" altLang="en-US" smtClean="0"/>
              <a:t> front, sometimes also known as the </a:t>
            </a:r>
            <a:r>
              <a:rPr lang="es-ES_tradnl" altLang="en-US" smtClean="0">
                <a:hlinkClick r:id="rId19"/>
              </a:rPr>
              <a:t>cold wall</a:t>
            </a:r>
            <a:r>
              <a:rPr lang="es-ES_tradnl" altLang="en-US" smtClean="0"/>
              <a:t>, from south of Newfoundland and the Grand Banks northeastward to the central North Atlantic. In the Pacific Ocean it consists of two parts, separated by the Japanese islands. The larger fresh is formed by the </a:t>
            </a:r>
            <a:r>
              <a:rPr lang="es-ES_tradnl" altLang="en-US" smtClean="0">
                <a:hlinkClick r:id="rId20"/>
              </a:rPr>
              <a:t>confluence</a:t>
            </a:r>
            <a:r>
              <a:rPr lang="es-ES_tradnl" altLang="en-US" smtClean="0"/>
              <a:t> of the warm and saline </a:t>
            </a:r>
            <a:r>
              <a:rPr lang="es-ES_tradnl" altLang="en-US" smtClean="0">
                <a:hlinkClick r:id="rId21"/>
              </a:rPr>
              <a:t>Kuroshio</a:t>
            </a:r>
            <a:r>
              <a:rPr lang="es-ES_tradnl" altLang="en-US" smtClean="0"/>
              <a:t> and the cold and fresh Oyashio and seen as a temperature and salinity front extending eastward from Japan near 35°N. The smaller fresh extends across the Sea of Japan in the west, where it separates the warm and saline </a:t>
            </a:r>
            <a:r>
              <a:rPr lang="es-ES_tradnl" altLang="en-US" smtClean="0">
                <a:hlinkClick r:id="rId22"/>
              </a:rPr>
              <a:t>Tsushima Current</a:t>
            </a:r>
            <a:r>
              <a:rPr lang="es-ES_tradnl" altLang="en-US" smtClean="0"/>
              <a:t> from the cold and fresh </a:t>
            </a:r>
            <a:r>
              <a:rPr lang="es-ES_tradnl" altLang="en-US" smtClean="0">
                <a:hlinkClick r:id="rId23"/>
              </a:rPr>
              <a:t>Mid-Japan Sea Cold Current</a:t>
            </a:r>
            <a:endParaRPr lang="es-ES_tradnl" altLang="en-US" smtClean="0"/>
          </a:p>
          <a:p>
            <a:pPr lvl="1" eaLnBrk="1" hangingPunct="1"/>
            <a:endParaRPr lang="es-ES_tradnl" altLang="en-US" smtClean="0"/>
          </a:p>
          <a:p>
            <a:pPr eaLnBrk="1" hangingPunct="1"/>
            <a:endParaRPr lang="es-ES_tradnl"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3A4B3F6-6A1F-4963-B545-8771D32C6635}" type="slidenum">
              <a:rPr lang="es-ES" altLang="en-US" smtClean="0"/>
              <a:pPr algn="r" eaLnBrk="1" hangingPunct="1">
                <a:spcBef>
                  <a:spcPct val="0"/>
                </a:spcBef>
              </a:pPr>
              <a:t>54</a:t>
            </a:fld>
            <a:endParaRPr lang="es-ES" alt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En este ejemplo el frente esta avanzando por Argentina y la costa del Atlántico. Fuerte baroclinicidad a lo largo de la frontera permiten que el frente y la línea de cortante se mantengan paralelas una a la otra.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B96EA33-0D16-4564-AA0F-B5AF99E76F90}" type="slidenum">
              <a:rPr lang="es-ES" altLang="en-US" smtClean="0"/>
              <a:pPr algn="r" eaLnBrk="1" hangingPunct="1">
                <a:spcBef>
                  <a:spcPct val="0"/>
                </a:spcBef>
              </a:pPr>
              <a:t>55</a:t>
            </a:fld>
            <a:endParaRPr lang="es-ES" alt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dirty="0" smtClean="0"/>
              <a:t>Según el frente se propaga por el medio de Sur América, la masa de aire se empieza a modificar, y la línea de cortante “acelera” delante del frente, mientras que el frente se queda rezagado.  La frontera baroclínica esta comenzando a modificarse/debilitarse sobre Paraguay/Mato Grosso do Sul Brasil.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5349ACC-79AC-4C95-896F-79E8FD9FD093}" type="slidenum">
              <a:rPr lang="es-ES" altLang="en-US" smtClean="0"/>
              <a:pPr algn="r" eaLnBrk="1" hangingPunct="1">
                <a:spcBef>
                  <a:spcPct val="0"/>
                </a:spcBef>
              </a:pPr>
              <a:t>56</a:t>
            </a:fld>
            <a:endParaRPr lang="es-ES" alt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dirty="0" smtClean="0"/>
              <a:t>Según el frente se mueve por Brasil y el Atlántico Oeste, la masa de aire se continua modificando, y la línea de cortante se separa aun mas de la frontera baroclínica según esta continua debilitándose.</a:t>
            </a:r>
          </a:p>
          <a:p>
            <a:pPr eaLnBrk="1" hangingPunct="1"/>
            <a:r>
              <a:rPr lang="es-ES_tradnl" altLang="en-US" dirty="0" smtClean="0"/>
              <a:t>Fuertes vientos del sur post frontalmente en Paraguay y Bolivia, tienden a converger en el norte de Bolivia y sur de Perú. Esto favorece convección debido a forzamiento orográfico. Temperaturas de punto de roció de 15C favorecerán razón de mezcla de unos 12 g/Kg.  El alto contenido de agua, y forzamiento por el terreno resultaran en máximos de lluvia de unos 50-100mm en un periodo de 24 horas.   Esta es un área donde los modelos sinópticos, y </a:t>
            </a:r>
            <a:r>
              <a:rPr lang="es-ES_tradnl" altLang="en-US" dirty="0" err="1" smtClean="0"/>
              <a:t>mesoescala</a:t>
            </a:r>
            <a:r>
              <a:rPr lang="es-ES_tradnl" altLang="en-US" dirty="0" smtClean="0"/>
              <a:t>, tienden a subestimar los montos de lluvia.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3CFBF68-CD96-47FD-8051-E2BB515637F7}" type="slidenum">
              <a:rPr lang="es-ES" altLang="en-US" smtClean="0"/>
              <a:pPr algn="r" eaLnBrk="1" hangingPunct="1">
                <a:spcBef>
                  <a:spcPct val="0"/>
                </a:spcBef>
              </a:pPr>
              <a:t>57</a:t>
            </a:fld>
            <a:endParaRPr lang="es-ES" alt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En este grafico vemos los vientos en 850 hPa y las isotermas a un intervalo de 04 grados C.  El posicionamiento correcto del frente es a lo largo del gradiente de temperatura, mientras que la línea de cortante se analiza a lo largo de la asíntota confluente.</a:t>
            </a:r>
          </a:p>
          <a:p>
            <a:pPr eaLnBrk="1" hangingPunct="1"/>
            <a:endParaRPr lang="es-ES_tradnl" altLang="en-US" smtClean="0"/>
          </a:p>
          <a:p>
            <a:pPr eaLnBrk="1" hangingPunct="1"/>
            <a:endParaRPr lang="es-ES_tradnl"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436BBA5-672C-4123-B7AC-F6235E4DFE70}" type="slidenum">
              <a:rPr lang="es-ES" altLang="en-US" smtClean="0"/>
              <a:pPr algn="r" eaLnBrk="1" hangingPunct="1">
                <a:spcBef>
                  <a:spcPct val="0"/>
                </a:spcBef>
              </a:pPr>
              <a:t>58</a:t>
            </a:fld>
            <a:endParaRPr lang="es-ES" alt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F98A3E0-90CC-4183-B039-26BED7450B5B}" type="slidenum">
              <a:rPr lang="es-ES" altLang="en-US" smtClean="0"/>
              <a:pPr algn="r" eaLnBrk="1" hangingPunct="1">
                <a:spcBef>
                  <a:spcPct val="0"/>
                </a:spcBef>
              </a:pPr>
              <a:t>59</a:t>
            </a:fld>
            <a:endParaRPr lang="es-ES" alt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Las líneas de cortante y los frentes generalmente están en paralelo cuando la masa de aire se propaga por los continentes (particularmente cierto en Norte América).  Según el frente se propaga/mueve a áreas subtropicales, esto es generalmente al norte de los 35S en Sur América y el Golfo de México en Norte América, la línea de cortante acelera y/o corre adelante del frente.</a:t>
            </a:r>
          </a:p>
          <a:p>
            <a:pPr eaLnBrk="1" hangingPunct="1"/>
            <a:endParaRPr lang="es-ES_tradnl" altLang="en-US" smtClean="0"/>
          </a:p>
          <a:p>
            <a:pPr eaLnBrk="1" hangingPunct="1"/>
            <a:r>
              <a:rPr lang="es-ES_tradnl" altLang="en-US" smtClean="0"/>
              <a:t>Características que distinguen a un frente incluye:  Vaguada de presión, cambio de dirección del viento, discontinuidad de humedad, y tipo de nube/precipitación.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562897E-D22A-4CD3-864F-BF0D04C79970}" type="slidenum">
              <a:rPr lang="es-ES" altLang="en-US" smtClean="0"/>
              <a:pPr algn="r" eaLnBrk="1" hangingPunct="1">
                <a:spcBef>
                  <a:spcPct val="0"/>
                </a:spcBef>
              </a:pPr>
              <a:t>60</a:t>
            </a:fld>
            <a:endParaRPr lang="es-ES" alt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BE21546-AF1C-49E7-80BF-19522C71354E}" type="slidenum">
              <a:rPr lang="es-ES" altLang="en-US" smtClean="0"/>
              <a:pPr algn="r" eaLnBrk="1" hangingPunct="1">
                <a:spcBef>
                  <a:spcPct val="0"/>
                </a:spcBef>
              </a:pPr>
              <a:t>62</a:t>
            </a:fld>
            <a:endParaRPr lang="es-ES" alt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polar front</a:t>
            </a:r>
            <a:r>
              <a:rPr lang="es-ES_tradnl" altLang="en-US" smtClean="0"/>
              <a:t>—1. According to the </a:t>
            </a:r>
            <a:r>
              <a:rPr lang="es-ES_tradnl" altLang="en-US" smtClean="0">
                <a:hlinkClick r:id="rId3"/>
              </a:rPr>
              <a:t>polar-front theory</a:t>
            </a:r>
            <a:r>
              <a:rPr lang="es-ES_tradnl" altLang="en-US" smtClean="0"/>
              <a:t>, the semipermanent, semicontinuous </a:t>
            </a:r>
            <a:r>
              <a:rPr lang="es-ES_tradnl" altLang="en-US" smtClean="0">
                <a:hlinkClick r:id="rId4"/>
              </a:rPr>
              <a:t>front</a:t>
            </a:r>
            <a:r>
              <a:rPr lang="es-ES_tradnl" altLang="en-US" smtClean="0"/>
              <a:t> separating air masses of tropical and polar origin. This is the major front in terms of </a:t>
            </a:r>
            <a:r>
              <a:rPr lang="es-ES_tradnl" altLang="en-US" smtClean="0">
                <a:hlinkClick r:id="rId5"/>
              </a:rPr>
              <a:t>air mass</a:t>
            </a:r>
            <a:r>
              <a:rPr lang="es-ES_tradnl" altLang="en-US" smtClean="0"/>
              <a:t> contrast and susceptibility to </a:t>
            </a:r>
            <a:r>
              <a:rPr lang="es-ES_tradnl" altLang="en-US" smtClean="0">
                <a:hlinkClick r:id="rId6"/>
              </a:rPr>
              <a:t>cyclonic</a:t>
            </a:r>
            <a:r>
              <a:rPr lang="es-ES_tradnl" altLang="en-US" smtClean="0"/>
              <a:t> disturbance. </a:t>
            </a:r>
            <a:r>
              <a:rPr lang="es-ES_tradnl" altLang="en-US" i="1" smtClean="0"/>
              <a:t>Compare</a:t>
            </a:r>
            <a:r>
              <a:rPr lang="es-ES_tradnl" altLang="en-US" smtClean="0"/>
              <a:t> </a:t>
            </a:r>
            <a:r>
              <a:rPr lang="es-ES_tradnl" altLang="en-US" smtClean="0">
                <a:hlinkClick r:id="rId7"/>
              </a:rPr>
              <a:t>arctic front</a:t>
            </a:r>
            <a:r>
              <a:rPr lang="es-ES_tradnl" altLang="en-US" smtClean="0"/>
              <a:t>. 2. In oceanography, see </a:t>
            </a:r>
            <a:r>
              <a:rPr lang="es-ES_tradnl" altLang="en-US" smtClean="0">
                <a:hlinkClick r:id="rId8"/>
              </a:rPr>
              <a:t>Antarctic Polar Front</a:t>
            </a:r>
            <a:r>
              <a:rPr lang="es-ES_tradnl" altLang="en-US" smtClean="0"/>
              <a:t>, </a:t>
            </a:r>
            <a:r>
              <a:rPr lang="es-ES_tradnl" altLang="en-US" smtClean="0">
                <a:hlinkClick r:id="rId9"/>
              </a:rPr>
              <a:t>Arctic Polar Front</a:t>
            </a:r>
            <a:r>
              <a:rPr lang="es-ES_tradnl" altLang="en-US" smtClean="0"/>
              <a:t>.</a:t>
            </a:r>
          </a:p>
          <a:p>
            <a:pPr lvl="1" eaLnBrk="1" hangingPunct="1"/>
            <a:r>
              <a:rPr lang="es-ES_tradnl" altLang="en-US" b="1" smtClean="0"/>
              <a:t>Antarctic Polar Front</a:t>
            </a:r>
            <a:r>
              <a:rPr lang="es-ES_tradnl" altLang="en-US" smtClean="0"/>
              <a:t>—The southern front of the </a:t>
            </a:r>
            <a:r>
              <a:rPr lang="es-ES_tradnl" altLang="en-US" smtClean="0">
                <a:hlinkClick r:id="rId10"/>
              </a:rPr>
              <a:t>Antarctic Circumpolar Current</a:t>
            </a:r>
            <a:r>
              <a:rPr lang="es-ES_tradnl" altLang="en-US" smtClean="0"/>
              <a:t>, also known as the antarctic convergence, that separates the </a:t>
            </a:r>
            <a:r>
              <a:rPr lang="es-ES_tradnl" altLang="en-US" smtClean="0">
                <a:hlinkClick r:id="rId11"/>
              </a:rPr>
              <a:t>Antarctic Zone</a:t>
            </a:r>
            <a:r>
              <a:rPr lang="es-ES_tradnl" altLang="en-US" smtClean="0"/>
              <a:t> in the south from the </a:t>
            </a:r>
            <a:r>
              <a:rPr lang="es-ES_tradnl" altLang="en-US" smtClean="0">
                <a:hlinkClick r:id="rId12"/>
              </a:rPr>
              <a:t>polar frontal zone</a:t>
            </a:r>
            <a:r>
              <a:rPr lang="es-ES_tradnl" altLang="en-US" smtClean="0"/>
              <a:t> in the north </a:t>
            </a:r>
          </a:p>
          <a:p>
            <a:pPr lvl="2" eaLnBrk="1" hangingPunct="1"/>
            <a:r>
              <a:rPr lang="es-ES_tradnl" altLang="en-US" b="1" smtClean="0"/>
              <a:t>Arctic Polar Front</a:t>
            </a:r>
            <a:r>
              <a:rPr lang="es-ES_tradnl" altLang="en-US" smtClean="0"/>
              <a:t>—The </a:t>
            </a:r>
            <a:r>
              <a:rPr lang="es-ES_tradnl" altLang="en-US" smtClean="0">
                <a:hlinkClick r:id="rId13"/>
              </a:rPr>
              <a:t>frontal zone</a:t>
            </a:r>
            <a:r>
              <a:rPr lang="es-ES_tradnl" altLang="en-US" smtClean="0"/>
              <a:t> between the subtropical and subpolar </a:t>
            </a:r>
            <a:r>
              <a:rPr lang="es-ES_tradnl" altLang="en-US" smtClean="0">
                <a:hlinkClick r:id="rId14"/>
              </a:rPr>
              <a:t>gyres</a:t>
            </a:r>
            <a:r>
              <a:rPr lang="es-ES_tradnl" altLang="en-US" smtClean="0"/>
              <a:t> of the Northern Hemisphere. In the Atlantic Ocean it is established by the meeting of the warm and saline </a:t>
            </a:r>
            <a:r>
              <a:rPr lang="es-ES_tradnl" altLang="en-US" smtClean="0">
                <a:hlinkClick r:id="rId15"/>
              </a:rPr>
              <a:t>Gulf Stream</a:t>
            </a:r>
            <a:r>
              <a:rPr lang="es-ES_tradnl" altLang="en-US" smtClean="0"/>
              <a:t> and the cold and fresh </a:t>
            </a:r>
            <a:r>
              <a:rPr lang="es-ES_tradnl" altLang="en-US" smtClean="0">
                <a:hlinkClick r:id="rId16"/>
              </a:rPr>
              <a:t>Labrador Current</a:t>
            </a:r>
            <a:r>
              <a:rPr lang="es-ES_tradnl" altLang="en-US" smtClean="0"/>
              <a:t> and extends as a </a:t>
            </a:r>
            <a:r>
              <a:rPr lang="es-ES_tradnl" altLang="en-US" smtClean="0">
                <a:hlinkClick r:id="rId17"/>
              </a:rPr>
              <a:t>temperature</a:t>
            </a:r>
            <a:r>
              <a:rPr lang="es-ES_tradnl" altLang="en-US" smtClean="0"/>
              <a:t> and </a:t>
            </a:r>
            <a:r>
              <a:rPr lang="es-ES_tradnl" altLang="en-US" smtClean="0">
                <a:hlinkClick r:id="rId18"/>
              </a:rPr>
              <a:t>salinity</a:t>
            </a:r>
            <a:r>
              <a:rPr lang="es-ES_tradnl" altLang="en-US" smtClean="0"/>
              <a:t> front, sometimes also known as the </a:t>
            </a:r>
            <a:r>
              <a:rPr lang="es-ES_tradnl" altLang="en-US" smtClean="0">
                <a:hlinkClick r:id="rId19"/>
              </a:rPr>
              <a:t>cold wall</a:t>
            </a:r>
            <a:r>
              <a:rPr lang="es-ES_tradnl" altLang="en-US" smtClean="0"/>
              <a:t>, from south of Newfoundland and the Grand Banks northeastward to the central North Atlantic. In the Pacific Ocean it consists of two parts, separated by the Japanese islands. The larger fresh is formed by the </a:t>
            </a:r>
            <a:r>
              <a:rPr lang="es-ES_tradnl" altLang="en-US" smtClean="0">
                <a:hlinkClick r:id="rId20"/>
              </a:rPr>
              <a:t>confluence</a:t>
            </a:r>
            <a:r>
              <a:rPr lang="es-ES_tradnl" altLang="en-US" smtClean="0"/>
              <a:t> of the warm and saline </a:t>
            </a:r>
            <a:r>
              <a:rPr lang="es-ES_tradnl" altLang="en-US" smtClean="0">
                <a:hlinkClick r:id="rId21"/>
              </a:rPr>
              <a:t>Kuroshio</a:t>
            </a:r>
            <a:r>
              <a:rPr lang="es-ES_tradnl" altLang="en-US" smtClean="0"/>
              <a:t> and the cold and fresh Oyashio and seen as a temperature and salinity front extending eastward from Japan near 35°N. The smaller fresh extends across the Sea of Japan in the west, where it separates the warm and saline </a:t>
            </a:r>
            <a:r>
              <a:rPr lang="es-ES_tradnl" altLang="en-US" smtClean="0">
                <a:hlinkClick r:id="rId22"/>
              </a:rPr>
              <a:t>Tsushima Current</a:t>
            </a:r>
            <a:r>
              <a:rPr lang="es-ES_tradnl" altLang="en-US" smtClean="0"/>
              <a:t> from the cold and fresh </a:t>
            </a:r>
            <a:r>
              <a:rPr lang="es-ES_tradnl" altLang="en-US" smtClean="0">
                <a:hlinkClick r:id="rId23"/>
              </a:rPr>
              <a:t>Mid-Japan Sea Cold Current</a:t>
            </a:r>
            <a:endParaRPr lang="es-ES_tradnl" altLang="en-US" smtClean="0"/>
          </a:p>
          <a:p>
            <a:pPr lvl="1" eaLnBrk="1" hangingPunct="1"/>
            <a:endParaRPr lang="es-ES_tradnl" altLang="en-US" smtClean="0"/>
          </a:p>
          <a:p>
            <a:pPr eaLnBrk="1" hangingPunct="1"/>
            <a:endParaRPr lang="es-ES_tradnl"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F89D06F-9DA5-48D1-947C-4FD8C5992E85}" type="slidenum">
              <a:rPr lang="es-ES" altLang="en-US" smtClean="0"/>
              <a:pPr algn="r" eaLnBrk="1" hangingPunct="1">
                <a:spcBef>
                  <a:spcPct val="0"/>
                </a:spcBef>
              </a:pPr>
              <a:t>63</a:t>
            </a:fld>
            <a:endParaRPr lang="es-ES" altLang="en-US"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La animación de la magnitud del viento en el nivel de la corriente en chorro muestra una tendencia con tiempo de disminución en la intensidad de los vientos.  Esto es consistente con el observado decrecimiento en el gradiente horizontal del viento sobre el continente según el frente se disipa.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ACD9DC7-9D48-4C25-9735-BEE01F6E65F2}" type="slidenum">
              <a:rPr lang="es-ES" altLang="en-US" smtClean="0"/>
              <a:pPr algn="r" eaLnBrk="1" hangingPunct="1">
                <a:spcBef>
                  <a:spcPct val="0"/>
                </a:spcBef>
              </a:pPr>
              <a:t>6</a:t>
            </a:fld>
            <a:endParaRPr lang="es-ES"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b="1" smtClean="0"/>
              <a:t>polar-front theory</a:t>
            </a:r>
            <a:r>
              <a:rPr lang="es-ES_tradnl" altLang="en-US" smtClean="0"/>
              <a:t>—A theory originated by the Scandinavian school of meteorologists whereby a </a:t>
            </a:r>
            <a:r>
              <a:rPr lang="es-ES_tradnl" altLang="en-US" smtClean="0">
                <a:hlinkClick r:id="rId3"/>
              </a:rPr>
              <a:t>polar front</a:t>
            </a:r>
            <a:r>
              <a:rPr lang="es-ES_tradnl" altLang="en-US" smtClean="0"/>
              <a:t>, separating </a:t>
            </a:r>
            <a:r>
              <a:rPr lang="es-ES_tradnl" altLang="en-US" smtClean="0">
                <a:hlinkClick r:id="rId4"/>
              </a:rPr>
              <a:t>air masses</a:t>
            </a:r>
            <a:r>
              <a:rPr lang="es-ES_tradnl" altLang="en-US" smtClean="0"/>
              <a:t> of polar and tropical origin, gives rise to </a:t>
            </a:r>
            <a:r>
              <a:rPr lang="es-ES_tradnl" altLang="en-US" smtClean="0">
                <a:hlinkClick r:id="rId5"/>
              </a:rPr>
              <a:t>cyclonic</a:t>
            </a:r>
            <a:r>
              <a:rPr lang="es-ES_tradnl" altLang="en-US" smtClean="0"/>
              <a:t> disturbances that intensify and travel along the </a:t>
            </a:r>
            <a:r>
              <a:rPr lang="es-ES_tradnl" altLang="en-US" smtClean="0">
                <a:hlinkClick r:id="rId6"/>
              </a:rPr>
              <a:t>front</a:t>
            </a:r>
            <a:r>
              <a:rPr lang="es-ES_tradnl" altLang="en-US" smtClean="0"/>
              <a:t>, passing through various phases of a characteristic life history.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D1B499A-D3EF-4B72-86AA-5044D7351925}" type="slidenum">
              <a:rPr lang="es-ES" altLang="en-US" smtClean="0"/>
              <a:pPr algn="r" eaLnBrk="1" hangingPunct="1">
                <a:spcBef>
                  <a:spcPct val="0"/>
                </a:spcBef>
              </a:pPr>
              <a:t>64</a:t>
            </a:fld>
            <a:endParaRPr lang="es-ES" altLang="en-US"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Esta es una animación de la temperatura y vientos en 850 hPa y la presión a nivel del mar.  En las primeras horas de la animación se aprecia un gradiente apretado de temperatura a lo largo de una vaguada frontal.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AF60587-54B0-4C7F-A3DE-A59E010E7D7F}" type="slidenum">
              <a:rPr lang="es-ES" altLang="en-US" smtClean="0"/>
              <a:pPr algn="r" eaLnBrk="1" hangingPunct="1">
                <a:spcBef>
                  <a:spcPct val="0"/>
                </a:spcBef>
              </a:pPr>
              <a:t>65</a:t>
            </a:fld>
            <a:endParaRPr lang="es-ES" altLang="en-US"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En el comienzo del ciclo, podemos ver que la asintota confluente correlaciona con el frente según este se extiende sobre sur de Brasil-Paraguay al centro de Bolivia.</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DA1FDA0-AA7B-464E-979B-66C3FA9C4458}" type="slidenum">
              <a:rPr lang="es-ES" altLang="en-US" smtClean="0"/>
              <a:pPr algn="r" eaLnBrk="1" hangingPunct="1">
                <a:spcBef>
                  <a:spcPct val="0"/>
                </a:spcBef>
              </a:pPr>
              <a:t>66</a:t>
            </a:fld>
            <a:endParaRPr lang="es-ES" altLang="en-US"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A las 30 horas, la asintota confluente se propaga mas al norte sobre Bolivia al centro sur del Perú, mientras que el frente frió permanece sobre Mato Grosso do Sul Brasil y centro norte de Bolivia.</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03FE2D0-C33E-470C-BE06-38637E392A94}" type="slidenum">
              <a:rPr lang="es-ES" altLang="en-US" smtClean="0"/>
              <a:pPr algn="r" eaLnBrk="1" hangingPunct="1">
                <a:spcBef>
                  <a:spcPct val="0"/>
                </a:spcBef>
              </a:pPr>
              <a:t>67</a:t>
            </a:fld>
            <a:endParaRPr lang="es-ES" altLang="en-US"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A las 48 horas el frente todavía mantiene su baroclinicidad según esta avanzando por el sureste de Brasil y según esta llegando al norte de Bolivia.  Pero mas adelante se aprecia la asintota confluente (línea de cortante) que ya esta llegando a la selva norte de Perú/norte de Amazonas en Brasil.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14FA25D-0507-4BC3-A135-668B69E1C7F1}" type="slidenum">
              <a:rPr lang="es-ES" altLang="en-US" smtClean="0"/>
              <a:pPr algn="r" eaLnBrk="1" hangingPunct="1">
                <a:spcBef>
                  <a:spcPct val="0"/>
                </a:spcBef>
              </a:pPr>
              <a:t>68</a:t>
            </a:fld>
            <a:endParaRPr lang="es-ES" altLang="en-US"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Pero a las 84 horas, el frente empieza a perder su baroclinicidad mientras que la línea de cortante se debilita.</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F081504-FE78-471B-AB38-DEBCAD266CC1}" type="slidenum">
              <a:rPr lang="es-ES" altLang="en-US" smtClean="0"/>
              <a:pPr algn="r" eaLnBrk="1" hangingPunct="1">
                <a:spcBef>
                  <a:spcPct val="0"/>
                </a:spcBef>
              </a:pPr>
              <a:t>69</a:t>
            </a:fld>
            <a:endParaRPr lang="es-ES" alt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Evaluación de los vientos en 850 hPa nos muestra un máximo de viento post frontalmente sobre el este/norte de Bolivia y el oeste de Brasil.  El viento tiene una componente este que favorece el ascenso orográfico sobre Perú.</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73580D2-D10A-4149-B4F3-D05740C83182}" type="slidenum">
              <a:rPr lang="es-ES" altLang="en-US" smtClean="0"/>
              <a:pPr algn="r" eaLnBrk="1" hangingPunct="1">
                <a:spcBef>
                  <a:spcPct val="0"/>
                </a:spcBef>
              </a:pPr>
              <a:t>70</a:t>
            </a:fld>
            <a:endParaRPr lang="es-ES" alt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Combinación de los vientos con la razón de mezcla en capas bajas, nos muestra un alto contenido de agua en bajos niveles.  El fuerte viento del sur esta advectando una masa seca por Paraguay-Bolivia, la cual esta chocando con una masa húmeda en el norte de Bolivia-Mato Grosso/Amazonas Brasil y la selva del Perú.</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BE21546-AF1C-49E7-80BF-19522C71354E}" type="slidenum">
              <a:rPr lang="es-ES" altLang="en-US" smtClean="0"/>
              <a:pPr algn="r" eaLnBrk="1" hangingPunct="1">
                <a:spcBef>
                  <a:spcPct val="0"/>
                </a:spcBef>
              </a:pPr>
              <a:t>71</a:t>
            </a:fld>
            <a:endParaRPr lang="es-ES" alt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polar front</a:t>
            </a:r>
            <a:r>
              <a:rPr lang="es-ES_tradnl" altLang="en-US" smtClean="0"/>
              <a:t>—1. According to the </a:t>
            </a:r>
            <a:r>
              <a:rPr lang="es-ES_tradnl" altLang="en-US" smtClean="0">
                <a:hlinkClick r:id="rId3"/>
              </a:rPr>
              <a:t>polar-front theory</a:t>
            </a:r>
            <a:r>
              <a:rPr lang="es-ES_tradnl" altLang="en-US" smtClean="0"/>
              <a:t>, the semipermanent, semicontinuous </a:t>
            </a:r>
            <a:r>
              <a:rPr lang="es-ES_tradnl" altLang="en-US" smtClean="0">
                <a:hlinkClick r:id="rId4"/>
              </a:rPr>
              <a:t>front</a:t>
            </a:r>
            <a:r>
              <a:rPr lang="es-ES_tradnl" altLang="en-US" smtClean="0"/>
              <a:t> separating air masses of tropical and polar origin. This is the major front in terms of </a:t>
            </a:r>
            <a:r>
              <a:rPr lang="es-ES_tradnl" altLang="en-US" smtClean="0">
                <a:hlinkClick r:id="rId5"/>
              </a:rPr>
              <a:t>air mass</a:t>
            </a:r>
            <a:r>
              <a:rPr lang="es-ES_tradnl" altLang="en-US" smtClean="0"/>
              <a:t> contrast and susceptibility to </a:t>
            </a:r>
            <a:r>
              <a:rPr lang="es-ES_tradnl" altLang="en-US" smtClean="0">
                <a:hlinkClick r:id="rId6"/>
              </a:rPr>
              <a:t>cyclonic</a:t>
            </a:r>
            <a:r>
              <a:rPr lang="es-ES_tradnl" altLang="en-US" smtClean="0"/>
              <a:t> disturbance. </a:t>
            </a:r>
            <a:r>
              <a:rPr lang="es-ES_tradnl" altLang="en-US" i="1" smtClean="0"/>
              <a:t>Compare</a:t>
            </a:r>
            <a:r>
              <a:rPr lang="es-ES_tradnl" altLang="en-US" smtClean="0"/>
              <a:t> </a:t>
            </a:r>
            <a:r>
              <a:rPr lang="es-ES_tradnl" altLang="en-US" smtClean="0">
                <a:hlinkClick r:id="rId7"/>
              </a:rPr>
              <a:t>arctic front</a:t>
            </a:r>
            <a:r>
              <a:rPr lang="es-ES_tradnl" altLang="en-US" smtClean="0"/>
              <a:t>. 2. In oceanography, see </a:t>
            </a:r>
            <a:r>
              <a:rPr lang="es-ES_tradnl" altLang="en-US" smtClean="0">
                <a:hlinkClick r:id="rId8"/>
              </a:rPr>
              <a:t>Antarctic Polar Front</a:t>
            </a:r>
            <a:r>
              <a:rPr lang="es-ES_tradnl" altLang="en-US" smtClean="0"/>
              <a:t>, </a:t>
            </a:r>
            <a:r>
              <a:rPr lang="es-ES_tradnl" altLang="en-US" smtClean="0">
                <a:hlinkClick r:id="rId9"/>
              </a:rPr>
              <a:t>Arctic Polar Front</a:t>
            </a:r>
            <a:r>
              <a:rPr lang="es-ES_tradnl" altLang="en-US" smtClean="0"/>
              <a:t>.</a:t>
            </a:r>
          </a:p>
          <a:p>
            <a:pPr lvl="1" eaLnBrk="1" hangingPunct="1"/>
            <a:r>
              <a:rPr lang="es-ES_tradnl" altLang="en-US" b="1" smtClean="0"/>
              <a:t>Antarctic Polar Front</a:t>
            </a:r>
            <a:r>
              <a:rPr lang="es-ES_tradnl" altLang="en-US" smtClean="0"/>
              <a:t>—The southern front of the </a:t>
            </a:r>
            <a:r>
              <a:rPr lang="es-ES_tradnl" altLang="en-US" smtClean="0">
                <a:hlinkClick r:id="rId10"/>
              </a:rPr>
              <a:t>Antarctic Circumpolar Current</a:t>
            </a:r>
            <a:r>
              <a:rPr lang="es-ES_tradnl" altLang="en-US" smtClean="0"/>
              <a:t>, also known as the antarctic convergence, that separates the </a:t>
            </a:r>
            <a:r>
              <a:rPr lang="es-ES_tradnl" altLang="en-US" smtClean="0">
                <a:hlinkClick r:id="rId11"/>
              </a:rPr>
              <a:t>Antarctic Zone</a:t>
            </a:r>
            <a:r>
              <a:rPr lang="es-ES_tradnl" altLang="en-US" smtClean="0"/>
              <a:t> in the south from the </a:t>
            </a:r>
            <a:r>
              <a:rPr lang="es-ES_tradnl" altLang="en-US" smtClean="0">
                <a:hlinkClick r:id="rId12"/>
              </a:rPr>
              <a:t>polar frontal zone</a:t>
            </a:r>
            <a:r>
              <a:rPr lang="es-ES_tradnl" altLang="en-US" smtClean="0"/>
              <a:t> in the north </a:t>
            </a:r>
          </a:p>
          <a:p>
            <a:pPr lvl="2" eaLnBrk="1" hangingPunct="1"/>
            <a:r>
              <a:rPr lang="es-ES_tradnl" altLang="en-US" b="1" smtClean="0"/>
              <a:t>Arctic Polar Front</a:t>
            </a:r>
            <a:r>
              <a:rPr lang="es-ES_tradnl" altLang="en-US" smtClean="0"/>
              <a:t>—The </a:t>
            </a:r>
            <a:r>
              <a:rPr lang="es-ES_tradnl" altLang="en-US" smtClean="0">
                <a:hlinkClick r:id="rId13"/>
              </a:rPr>
              <a:t>frontal zone</a:t>
            </a:r>
            <a:r>
              <a:rPr lang="es-ES_tradnl" altLang="en-US" smtClean="0"/>
              <a:t> between the subtropical and subpolar </a:t>
            </a:r>
            <a:r>
              <a:rPr lang="es-ES_tradnl" altLang="en-US" smtClean="0">
                <a:hlinkClick r:id="rId14"/>
              </a:rPr>
              <a:t>gyres</a:t>
            </a:r>
            <a:r>
              <a:rPr lang="es-ES_tradnl" altLang="en-US" smtClean="0"/>
              <a:t> of the Northern Hemisphere. In the Atlantic Ocean it is established by the meeting of the warm and saline </a:t>
            </a:r>
            <a:r>
              <a:rPr lang="es-ES_tradnl" altLang="en-US" smtClean="0">
                <a:hlinkClick r:id="rId15"/>
              </a:rPr>
              <a:t>Gulf Stream</a:t>
            </a:r>
            <a:r>
              <a:rPr lang="es-ES_tradnl" altLang="en-US" smtClean="0"/>
              <a:t> and the cold and fresh </a:t>
            </a:r>
            <a:r>
              <a:rPr lang="es-ES_tradnl" altLang="en-US" smtClean="0">
                <a:hlinkClick r:id="rId16"/>
              </a:rPr>
              <a:t>Labrador Current</a:t>
            </a:r>
            <a:r>
              <a:rPr lang="es-ES_tradnl" altLang="en-US" smtClean="0"/>
              <a:t> and extends as a </a:t>
            </a:r>
            <a:r>
              <a:rPr lang="es-ES_tradnl" altLang="en-US" smtClean="0">
                <a:hlinkClick r:id="rId17"/>
              </a:rPr>
              <a:t>temperature</a:t>
            </a:r>
            <a:r>
              <a:rPr lang="es-ES_tradnl" altLang="en-US" smtClean="0"/>
              <a:t> and </a:t>
            </a:r>
            <a:r>
              <a:rPr lang="es-ES_tradnl" altLang="en-US" smtClean="0">
                <a:hlinkClick r:id="rId18"/>
              </a:rPr>
              <a:t>salinity</a:t>
            </a:r>
            <a:r>
              <a:rPr lang="es-ES_tradnl" altLang="en-US" smtClean="0"/>
              <a:t> front, sometimes also known as the </a:t>
            </a:r>
            <a:r>
              <a:rPr lang="es-ES_tradnl" altLang="en-US" smtClean="0">
                <a:hlinkClick r:id="rId19"/>
              </a:rPr>
              <a:t>cold wall</a:t>
            </a:r>
            <a:r>
              <a:rPr lang="es-ES_tradnl" altLang="en-US" smtClean="0"/>
              <a:t>, from south of Newfoundland and the Grand Banks northeastward to the central North Atlantic. In the Pacific Ocean it consists of two parts, separated by the Japanese islands. The larger fresh is formed by the </a:t>
            </a:r>
            <a:r>
              <a:rPr lang="es-ES_tradnl" altLang="en-US" smtClean="0">
                <a:hlinkClick r:id="rId20"/>
              </a:rPr>
              <a:t>confluence</a:t>
            </a:r>
            <a:r>
              <a:rPr lang="es-ES_tradnl" altLang="en-US" smtClean="0"/>
              <a:t> of the warm and saline </a:t>
            </a:r>
            <a:r>
              <a:rPr lang="es-ES_tradnl" altLang="en-US" smtClean="0">
                <a:hlinkClick r:id="rId21"/>
              </a:rPr>
              <a:t>Kuroshio</a:t>
            </a:r>
            <a:r>
              <a:rPr lang="es-ES_tradnl" altLang="en-US" smtClean="0"/>
              <a:t> and the cold and fresh Oyashio and seen as a temperature and salinity front extending eastward from Japan near 35°N. The smaller fresh extends across the Sea of Japan in the west, where it separates the warm and saline </a:t>
            </a:r>
            <a:r>
              <a:rPr lang="es-ES_tradnl" altLang="en-US" smtClean="0">
                <a:hlinkClick r:id="rId22"/>
              </a:rPr>
              <a:t>Tsushima Current</a:t>
            </a:r>
            <a:r>
              <a:rPr lang="es-ES_tradnl" altLang="en-US" smtClean="0"/>
              <a:t> from the cold and fresh </a:t>
            </a:r>
            <a:r>
              <a:rPr lang="es-ES_tradnl" altLang="en-US" smtClean="0">
                <a:hlinkClick r:id="rId23"/>
              </a:rPr>
              <a:t>Mid-Japan Sea Cold Current</a:t>
            </a:r>
            <a:endParaRPr lang="es-ES_tradnl" altLang="en-US" smtClean="0"/>
          </a:p>
          <a:p>
            <a:pPr lvl="1" eaLnBrk="1" hangingPunct="1"/>
            <a:endParaRPr lang="es-ES_tradnl" altLang="en-US" smtClean="0"/>
          </a:p>
          <a:p>
            <a:pPr eaLnBrk="1" hangingPunct="1"/>
            <a:endParaRPr lang="es-ES_tradnl"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F85A9C2-4A7F-4E79-ABEE-134D2BBEA44B}" type="slidenum">
              <a:rPr lang="es-ES" altLang="en-US" smtClean="0"/>
              <a:pPr algn="r" eaLnBrk="1" hangingPunct="1">
                <a:spcBef>
                  <a:spcPct val="0"/>
                </a:spcBef>
              </a:pPr>
              <a:t>72</a:t>
            </a:fld>
            <a:endParaRPr lang="es-ES" alt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E844728-B00F-4883-BEAA-E611B3E8AEB6}" type="slidenum">
              <a:rPr lang="es-ES" altLang="en-US" smtClean="0"/>
              <a:pPr algn="r" eaLnBrk="1" hangingPunct="1">
                <a:spcBef>
                  <a:spcPct val="0"/>
                </a:spcBef>
              </a:pPr>
              <a:t>73</a:t>
            </a:fld>
            <a:endParaRPr lang="es-ES" alt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Las líneas de cortante y los frentes generalmente están en paralelo cuando la masa de aire se propaga por los continentes (particularmente cierto en Norte América).  Según el frente se propaga/mueve a áreas subtropicales, esto es generalmente al norte de los 35S en Sur América y el Golfo de México en Norte América, la línea de cortante acelera y/o corre adelante del frente.</a:t>
            </a:r>
          </a:p>
          <a:p>
            <a:pPr eaLnBrk="1" hangingPunct="1"/>
            <a:endParaRPr lang="es-ES_tradnl" altLang="en-US" smtClean="0"/>
          </a:p>
          <a:p>
            <a:pPr eaLnBrk="1" hangingPunct="1"/>
            <a:r>
              <a:rPr lang="es-ES_tradnl" altLang="en-US" smtClean="0"/>
              <a:t>Características que distinguen a un frente incluye:  Vaguada de presión, cambio de dirección del viento, discontinuidad de humedad, y tipo de nube/precipitación.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E282E09-37A1-4B6D-AB85-2A36A69BE4CE}" type="slidenum">
              <a:rPr lang="es-ES" altLang="en-US" smtClean="0"/>
              <a:pPr algn="r" eaLnBrk="1" hangingPunct="1">
                <a:spcBef>
                  <a:spcPct val="0"/>
                </a:spcBef>
              </a:pPr>
              <a:t>77</a:t>
            </a:fld>
            <a:endParaRPr lang="es-ES" alt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A10316F-5C80-48EF-BB72-0C5DD68C473E}" type="slidenum">
              <a:rPr lang="es-ES" altLang="en-US" smtClean="0"/>
              <a:pPr algn="r" eaLnBrk="1" hangingPunct="1">
                <a:spcBef>
                  <a:spcPct val="0"/>
                </a:spcBef>
              </a:pPr>
              <a:t>78</a:t>
            </a:fld>
            <a:endParaRPr lang="es-ES" alt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En la vertical, el análisis del frente a las 18 horas nos muestra un gradiente horizontal que se extiende hasta los altos niveles de la atmósfera, y llegando en superficie a los 20S.  El THTE claramente muestra un área de inestabilidad convectiva delante de esta frontera.</a:t>
            </a:r>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7DEAC2B-2C26-4B1D-B751-AB4139D7FEE1}" type="slidenum">
              <a:rPr lang="es-ES" altLang="en-US" smtClean="0"/>
              <a:pPr algn="r" eaLnBrk="1" hangingPunct="1">
                <a:spcBef>
                  <a:spcPct val="0"/>
                </a:spcBef>
              </a:pPr>
              <a:t>79</a:t>
            </a:fld>
            <a:endParaRPr lang="es-ES" alt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En la vertical, el análisis del frente a las 30 horas nos muestra un gradiente horizontal que se extiende hasta los altos niveles de la atmósfera, y el cual a avanzado hasta los 15S.  El THTE claramente muestra un área de inestabilidad convectiva delante de esta frontera.</a:t>
            </a:r>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7DEAC2B-2C26-4B1D-B751-AB4139D7FEE1}" type="slidenum">
              <a:rPr lang="es-ES" altLang="en-US" smtClean="0"/>
              <a:pPr algn="r" eaLnBrk="1" hangingPunct="1">
                <a:spcBef>
                  <a:spcPct val="0"/>
                </a:spcBef>
              </a:pPr>
              <a:t>80</a:t>
            </a:fld>
            <a:endParaRPr lang="es-ES" alt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En la vertical, el análisis del frente a las 30 horas nos muestra un gradiente horizontal que se extiende hasta los altos niveles de la atmósfera, y el cual a avanzado hasta los 15S.  El THTE claramente muestra un área de inestabilidad convectiva delante de esta frontera.</a:t>
            </a:r>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61CC01A-6C02-4F4E-A57F-9B3C44CE7D91}" type="slidenum">
              <a:rPr lang="es-ES" altLang="en-US" smtClean="0"/>
              <a:pPr algn="r" eaLnBrk="1" hangingPunct="1">
                <a:spcBef>
                  <a:spcPct val="0"/>
                </a:spcBef>
              </a:pPr>
              <a:t>81</a:t>
            </a:fld>
            <a:endParaRPr lang="es-ES" alt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Para las 48 hrs, según la masa seca avanza al norte, el área de inestabilidad convectiva decae rápidamente. Igualmente, el frente esta perdiendo su definición en altos niveles, y para este periodo esta decayendo.</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7AB5FA2-0D02-4347-A82C-595596155D42}" type="slidenum">
              <a:rPr lang="es-ES" altLang="en-US" smtClean="0"/>
              <a:pPr algn="r" eaLnBrk="1" hangingPunct="1">
                <a:spcBef>
                  <a:spcPct val="0"/>
                </a:spcBef>
              </a:pPr>
              <a:t>82</a:t>
            </a:fld>
            <a:endParaRPr lang="es-ES" altLang="en-US"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smtClean="0"/>
              <a:t>Para las 108 hrs, según la masa seca avanza al norte, el área de inestabilidad convectiva decae rápidamente. Igualmente, el frente esta perdiendo su definición en altos y bajos niveles, donde la masa esta tomando características mas isotérmicas.</a:t>
            </a:r>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DF8A2AC-FE0C-40C3-93D5-DFB4C317906C}" type="slidenum">
              <a:rPr lang="es-ES" altLang="en-US" smtClean="0"/>
              <a:pPr algn="r" eaLnBrk="1" hangingPunct="1">
                <a:spcBef>
                  <a:spcPct val="0"/>
                </a:spcBef>
              </a:pPr>
              <a:t>84</a:t>
            </a:fld>
            <a:endParaRPr lang="es-ES" altLang="en-U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116C473-8D0A-41CE-BF60-9A0E7C76E0A9}" type="slidenum">
              <a:rPr lang="es-ES" altLang="en-US" smtClean="0"/>
              <a:pPr algn="r" eaLnBrk="1" hangingPunct="1">
                <a:spcBef>
                  <a:spcPct val="0"/>
                </a:spcBef>
              </a:pPr>
              <a:t>85</a:t>
            </a:fld>
            <a:endParaRPr lang="es-ES" altLang="en-U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0E2708F-1459-4C7E-84E2-F4A99D6E9D47}" type="slidenum">
              <a:rPr lang="es-ES" altLang="en-US" smtClean="0"/>
              <a:pPr algn="r" eaLnBrk="1" hangingPunct="1">
                <a:spcBef>
                  <a:spcPct val="0"/>
                </a:spcBef>
              </a:pPr>
              <a:t>89</a:t>
            </a:fld>
            <a:endParaRPr lang="es-ES" alt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9B88C4A-C089-413D-AE71-661FC0EC0C99}" type="slidenum">
              <a:rPr lang="es-ES" altLang="en-US" smtClean="0"/>
              <a:pPr algn="r" eaLnBrk="1" hangingPunct="1">
                <a:spcBef>
                  <a:spcPct val="0"/>
                </a:spcBef>
              </a:pPr>
              <a:t>90</a:t>
            </a:fld>
            <a:endParaRPr lang="es-ES" alt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0275" eaLnBrk="0" hangingPunct="0">
              <a:spcBef>
                <a:spcPct val="30000"/>
              </a:spcBef>
              <a:defRPr sz="1200">
                <a:solidFill>
                  <a:schemeClr val="tx1"/>
                </a:solidFill>
                <a:latin typeface="Times New Roman" pitchFamily="18" charset="0"/>
              </a:defRPr>
            </a:lvl1pPr>
            <a:lvl2pPr marL="742950" indent="-285750" algn="l" defTabSz="930275" eaLnBrk="0" hangingPunct="0">
              <a:spcBef>
                <a:spcPct val="30000"/>
              </a:spcBef>
              <a:defRPr sz="1200">
                <a:solidFill>
                  <a:schemeClr val="tx1"/>
                </a:solidFill>
                <a:latin typeface="Times New Roman" pitchFamily="18" charset="0"/>
              </a:defRPr>
            </a:lvl2pPr>
            <a:lvl3pPr marL="1143000" indent="-228600" algn="l" defTabSz="930275" eaLnBrk="0" hangingPunct="0">
              <a:spcBef>
                <a:spcPct val="30000"/>
              </a:spcBef>
              <a:defRPr sz="1200">
                <a:solidFill>
                  <a:schemeClr val="tx1"/>
                </a:solidFill>
                <a:latin typeface="Times New Roman" pitchFamily="18" charset="0"/>
              </a:defRPr>
            </a:lvl3pPr>
            <a:lvl4pPr marL="1600200" indent="-228600" algn="l" defTabSz="930275" eaLnBrk="0" hangingPunct="0">
              <a:spcBef>
                <a:spcPct val="30000"/>
              </a:spcBef>
              <a:defRPr sz="1200">
                <a:solidFill>
                  <a:schemeClr val="tx1"/>
                </a:solidFill>
                <a:latin typeface="Times New Roman" pitchFamily="18" charset="0"/>
              </a:defRPr>
            </a:lvl4pPr>
            <a:lvl5pPr marL="2057400" indent="-228600" algn="l"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8AFCCF2-19E7-4827-8BC8-B02C4EDC6812}" type="slidenum">
              <a:rPr lang="es-ES" altLang="en-US" smtClean="0"/>
              <a:pPr algn="r" eaLnBrk="1" hangingPunct="1">
                <a:spcBef>
                  <a:spcPct val="0"/>
                </a:spcBef>
              </a:pPr>
              <a:t>13</a:t>
            </a:fld>
            <a:endParaRPr lang="es-ES" alt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3215B86-18AA-484C-8FFB-358B875B0F78}" type="slidenum">
              <a:rPr lang="es-ES"/>
              <a:pPr>
                <a:defRPr/>
              </a:pPr>
              <a:t>‹#›</a:t>
            </a:fld>
            <a:endParaRPr lang="es-ES"/>
          </a:p>
        </p:txBody>
      </p:sp>
    </p:spTree>
    <p:extLst>
      <p:ext uri="{BB962C8B-B14F-4D97-AF65-F5344CB8AC3E}">
        <p14:creationId xmlns:p14="http://schemas.microsoft.com/office/powerpoint/2010/main" val="2040460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753502F-2F1F-473A-82DA-5784425F12CA}" type="slidenum">
              <a:rPr lang="es-ES"/>
              <a:pPr>
                <a:defRPr/>
              </a:pPr>
              <a:t>‹#›</a:t>
            </a:fld>
            <a:endParaRPr lang="es-ES"/>
          </a:p>
        </p:txBody>
      </p:sp>
    </p:spTree>
    <p:extLst>
      <p:ext uri="{BB962C8B-B14F-4D97-AF65-F5344CB8AC3E}">
        <p14:creationId xmlns:p14="http://schemas.microsoft.com/office/powerpoint/2010/main" val="3582586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BFA60EE-83A8-4A34-B998-4A94A892939A}" type="slidenum">
              <a:rPr lang="es-ES"/>
              <a:pPr>
                <a:defRPr/>
              </a:pPr>
              <a:t>‹#›</a:t>
            </a:fld>
            <a:endParaRPr lang="es-ES"/>
          </a:p>
        </p:txBody>
      </p:sp>
    </p:spTree>
    <p:extLst>
      <p:ext uri="{BB962C8B-B14F-4D97-AF65-F5344CB8AC3E}">
        <p14:creationId xmlns:p14="http://schemas.microsoft.com/office/powerpoint/2010/main" val="85084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D44189A-DEDF-4D55-B860-7A989D53C69F}" type="slidenum">
              <a:rPr lang="es-ES"/>
              <a:pPr>
                <a:defRPr/>
              </a:pPr>
              <a:t>‹#›</a:t>
            </a:fld>
            <a:endParaRPr lang="es-ES"/>
          </a:p>
        </p:txBody>
      </p:sp>
    </p:spTree>
    <p:extLst>
      <p:ext uri="{BB962C8B-B14F-4D97-AF65-F5344CB8AC3E}">
        <p14:creationId xmlns:p14="http://schemas.microsoft.com/office/powerpoint/2010/main" val="194460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5DF727D-EE2A-4041-9509-0ACE3C408583}" type="slidenum">
              <a:rPr lang="es-ES"/>
              <a:pPr>
                <a:defRPr/>
              </a:pPr>
              <a:t>‹#›</a:t>
            </a:fld>
            <a:endParaRPr lang="es-ES"/>
          </a:p>
        </p:txBody>
      </p:sp>
    </p:spTree>
    <p:extLst>
      <p:ext uri="{BB962C8B-B14F-4D97-AF65-F5344CB8AC3E}">
        <p14:creationId xmlns:p14="http://schemas.microsoft.com/office/powerpoint/2010/main" val="206994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BD805D1-4FA7-433D-A8B4-567B528CD0C2}" type="slidenum">
              <a:rPr lang="es-ES"/>
              <a:pPr>
                <a:defRPr/>
              </a:pPr>
              <a:t>‹#›</a:t>
            </a:fld>
            <a:endParaRPr lang="es-ES"/>
          </a:p>
        </p:txBody>
      </p:sp>
    </p:spTree>
    <p:extLst>
      <p:ext uri="{BB962C8B-B14F-4D97-AF65-F5344CB8AC3E}">
        <p14:creationId xmlns:p14="http://schemas.microsoft.com/office/powerpoint/2010/main" val="226661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F1135C5C-03D5-48AE-AE89-2EEA930C0CBD}" type="slidenum">
              <a:rPr lang="es-ES"/>
              <a:pPr>
                <a:defRPr/>
              </a:pPr>
              <a:t>‹#›</a:t>
            </a:fld>
            <a:endParaRPr lang="es-ES"/>
          </a:p>
        </p:txBody>
      </p:sp>
    </p:spTree>
    <p:extLst>
      <p:ext uri="{BB962C8B-B14F-4D97-AF65-F5344CB8AC3E}">
        <p14:creationId xmlns:p14="http://schemas.microsoft.com/office/powerpoint/2010/main" val="235919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71349EC1-8E2D-411E-9716-706D80667052}" type="slidenum">
              <a:rPr lang="es-ES"/>
              <a:pPr>
                <a:defRPr/>
              </a:pPr>
              <a:t>‹#›</a:t>
            </a:fld>
            <a:endParaRPr lang="es-ES"/>
          </a:p>
        </p:txBody>
      </p:sp>
    </p:spTree>
    <p:extLst>
      <p:ext uri="{BB962C8B-B14F-4D97-AF65-F5344CB8AC3E}">
        <p14:creationId xmlns:p14="http://schemas.microsoft.com/office/powerpoint/2010/main" val="158184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7432AFE-A800-4972-8614-0CC1BCF33C49}" type="slidenum">
              <a:rPr lang="es-ES"/>
              <a:pPr>
                <a:defRPr/>
              </a:pPr>
              <a:t>‹#›</a:t>
            </a:fld>
            <a:endParaRPr lang="es-ES"/>
          </a:p>
        </p:txBody>
      </p:sp>
    </p:spTree>
    <p:extLst>
      <p:ext uri="{BB962C8B-B14F-4D97-AF65-F5344CB8AC3E}">
        <p14:creationId xmlns:p14="http://schemas.microsoft.com/office/powerpoint/2010/main" val="351204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A645274-4C55-430D-AECC-1C3FC8AC2109}" type="slidenum">
              <a:rPr lang="es-ES"/>
              <a:pPr>
                <a:defRPr/>
              </a:pPr>
              <a:t>‹#›</a:t>
            </a:fld>
            <a:endParaRPr lang="es-ES"/>
          </a:p>
        </p:txBody>
      </p:sp>
    </p:spTree>
    <p:extLst>
      <p:ext uri="{BB962C8B-B14F-4D97-AF65-F5344CB8AC3E}">
        <p14:creationId xmlns:p14="http://schemas.microsoft.com/office/powerpoint/2010/main" val="263121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4C45438-30B2-4535-8E1D-24DC2C245E2D}" type="slidenum">
              <a:rPr lang="es-ES"/>
              <a:pPr>
                <a:defRPr/>
              </a:pPr>
              <a:t>‹#›</a:t>
            </a:fld>
            <a:endParaRPr lang="es-ES"/>
          </a:p>
        </p:txBody>
      </p:sp>
    </p:spTree>
    <p:extLst>
      <p:ext uri="{BB962C8B-B14F-4D97-AF65-F5344CB8AC3E}">
        <p14:creationId xmlns:p14="http://schemas.microsoft.com/office/powerpoint/2010/main" val="190659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s-ES"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s-ES" altLang="en-US"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2FE50B8-643C-4342-9F6D-983FF1E11BDC}" type="slidenum">
              <a:rPr lang="es-ES"/>
              <a:pPr>
                <a:defRPr/>
              </a:pPr>
              <a:t>‹#›</a:t>
            </a:fld>
            <a:endParaRPr lang="es-E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1.emf"/><Relationship Id="rId4" Type="http://schemas.openxmlformats.org/officeDocument/2006/relationships/customXml" Target="../ink/ink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40.png"/><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41.png"/><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42.png"/><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600200"/>
            <a:ext cx="8077200" cy="1828800"/>
          </a:xfrm>
        </p:spPr>
        <p:txBody>
          <a:bodyPr/>
          <a:lstStyle/>
          <a:p>
            <a:pPr eaLnBrk="1" hangingPunct="1"/>
            <a:r>
              <a:rPr lang="es-ES_tradnl" altLang="en-US" sz="3800" b="1" smtClean="0">
                <a:latin typeface="Arial" charset="0"/>
                <a:cs typeface="Arial" charset="0"/>
              </a:rPr>
              <a:t>Frentes, Líneas de Cortante </a:t>
            </a:r>
            <a:br>
              <a:rPr lang="es-ES_tradnl" altLang="en-US" sz="3800" b="1" smtClean="0">
                <a:latin typeface="Arial" charset="0"/>
                <a:cs typeface="Arial" charset="0"/>
              </a:rPr>
            </a:br>
            <a:r>
              <a:rPr lang="es-ES_tradnl" altLang="en-US" sz="3800" b="1" smtClean="0">
                <a:latin typeface="Arial" charset="0"/>
                <a:cs typeface="Arial" charset="0"/>
              </a:rPr>
              <a:t>y </a:t>
            </a:r>
            <a:br>
              <a:rPr lang="es-ES_tradnl" altLang="en-US" sz="3800" b="1" smtClean="0">
                <a:latin typeface="Arial" charset="0"/>
                <a:cs typeface="Arial" charset="0"/>
              </a:rPr>
            </a:br>
            <a:r>
              <a:rPr lang="es-ES_tradnl" altLang="en-US" sz="3800" b="1" smtClean="0">
                <a:latin typeface="Arial" charset="0"/>
                <a:cs typeface="Arial" charset="0"/>
              </a:rPr>
              <a:t>Áreas de Confluencia/Difluencia</a:t>
            </a:r>
          </a:p>
        </p:txBody>
      </p:sp>
      <p:sp>
        <p:nvSpPr>
          <p:cNvPr id="2051" name="Rectangle 3"/>
          <p:cNvSpPr>
            <a:spLocks noGrp="1" noChangeArrowheads="1"/>
          </p:cNvSpPr>
          <p:nvPr>
            <p:ph type="subTitle" idx="1"/>
          </p:nvPr>
        </p:nvSpPr>
        <p:spPr>
          <a:xfrm>
            <a:off x="1371600" y="4267200"/>
            <a:ext cx="6400800" cy="1371600"/>
          </a:xfrm>
        </p:spPr>
        <p:txBody>
          <a:bodyPr/>
          <a:lstStyle/>
          <a:p>
            <a:pPr eaLnBrk="1" hangingPunct="1">
              <a:defRPr/>
            </a:pPr>
            <a:r>
              <a:rPr lang="es-ES_tradnl" dirty="0" smtClean="0">
                <a:solidFill>
                  <a:schemeClr val="tx2"/>
                </a:solidFill>
                <a:latin typeface="+mj-lt"/>
              </a:rPr>
              <a:t>Mike </a:t>
            </a:r>
            <a:r>
              <a:rPr lang="es-ES_tradnl" dirty="0" err="1" smtClean="0">
                <a:solidFill>
                  <a:schemeClr val="tx2"/>
                </a:solidFill>
                <a:latin typeface="+mj-lt"/>
              </a:rPr>
              <a:t>Davison</a:t>
            </a:r>
            <a:r>
              <a:rPr lang="es-ES_tradnl" smtClean="0">
                <a:solidFill>
                  <a:schemeClr val="tx2"/>
                </a:solidFill>
                <a:latin typeface="+mj-lt"/>
              </a:rPr>
              <a:t>  y  José Gálvez</a:t>
            </a:r>
          </a:p>
          <a:p>
            <a:pPr eaLnBrk="1" hangingPunct="1">
              <a:defRPr/>
            </a:pPr>
            <a:r>
              <a:rPr lang="es-ES_tradnl" smtClean="0">
                <a:solidFill>
                  <a:schemeClr val="tx2"/>
                </a:solidFill>
                <a:latin typeface="+mj-lt"/>
              </a:rPr>
              <a:t>HPC International Desks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152400" y="76200"/>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solidFill>
                  <a:schemeClr val="bg2"/>
                </a:solidFill>
                <a:latin typeface="Arial" pitchFamily="34" charset="0"/>
                <a:cs typeface="Arial" pitchFamily="34" charset="0"/>
              </a:rPr>
              <a:t>Oclusión: Ejemplo</a:t>
            </a:r>
          </a:p>
        </p:txBody>
      </p:sp>
      <p:grpSp>
        <p:nvGrpSpPr>
          <p:cNvPr id="13315" name="Group 1"/>
          <p:cNvGrpSpPr>
            <a:grpSpLocks/>
          </p:cNvGrpSpPr>
          <p:nvPr/>
        </p:nvGrpSpPr>
        <p:grpSpPr bwMode="auto">
          <a:xfrm>
            <a:off x="74613" y="1371600"/>
            <a:ext cx="8916987" cy="4167188"/>
            <a:chOff x="74364" y="2400300"/>
            <a:chExt cx="8917236" cy="4167188"/>
          </a:xfrm>
        </p:grpSpPr>
        <p:pic>
          <p:nvPicPr>
            <p:cNvPr id="13316" name="Picture 2" descr="E:\HPC\R2O\P4_Graphics_and_Presentations\FIGURES\Oclussion_WindsB015_Thickness1000-850_compos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819400"/>
              <a:ext cx="5062537"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descr="E:\HPC\R2O\P4_Graphics_and_Presentations\FIGURES\Oclussion_IR4_composi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19400"/>
              <a:ext cx="4300538"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Freeform 4"/>
            <p:cNvSpPr>
              <a:spLocks/>
            </p:cNvSpPr>
            <p:nvPr/>
          </p:nvSpPr>
          <p:spPr bwMode="auto">
            <a:xfrm>
              <a:off x="4473575" y="3833813"/>
              <a:ext cx="1541463" cy="617537"/>
            </a:xfrm>
            <a:custGeom>
              <a:avLst/>
              <a:gdLst>
                <a:gd name="T0" fmla="*/ 0 w 1542362"/>
                <a:gd name="T1" fmla="*/ 0 h 616944"/>
                <a:gd name="T2" fmla="*/ 371746 w 1542362"/>
                <a:gd name="T3" fmla="*/ 0 h 616944"/>
                <a:gd name="T4" fmla="*/ 787226 w 1542362"/>
                <a:gd name="T5" fmla="*/ 100397 h 616944"/>
                <a:gd name="T6" fmla="*/ 1158970 w 1542362"/>
                <a:gd name="T7" fmla="*/ 290038 h 616944"/>
                <a:gd name="T8" fmla="*/ 1465116 w 1542362"/>
                <a:gd name="T9" fmla="*/ 524302 h 616944"/>
                <a:gd name="T10" fmla="*/ 1530717 w 1542362"/>
                <a:gd name="T11" fmla="*/ 624698 h 6169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42362" h="616944">
                  <a:moveTo>
                    <a:pt x="0" y="0"/>
                  </a:moveTo>
                  <a:lnTo>
                    <a:pt x="374574" y="0"/>
                  </a:lnTo>
                  <a:lnTo>
                    <a:pt x="793215" y="99152"/>
                  </a:lnTo>
                  <a:lnTo>
                    <a:pt x="1167788" y="286438"/>
                  </a:lnTo>
                  <a:lnTo>
                    <a:pt x="1476260" y="517793"/>
                  </a:lnTo>
                  <a:lnTo>
                    <a:pt x="1542362" y="616944"/>
                  </a:lnTo>
                </a:path>
              </a:pathLst>
            </a:custGeom>
            <a:noFill/>
            <a:ln w="571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19" name="Freeform 5"/>
            <p:cNvSpPr>
              <a:spLocks/>
            </p:cNvSpPr>
            <p:nvPr/>
          </p:nvSpPr>
          <p:spPr bwMode="auto">
            <a:xfrm>
              <a:off x="6257925" y="4560888"/>
              <a:ext cx="396875" cy="1101725"/>
            </a:xfrm>
            <a:custGeom>
              <a:avLst/>
              <a:gdLst>
                <a:gd name="T0" fmla="*/ 0 w 396607"/>
                <a:gd name="T1" fmla="*/ 0 h 1101687"/>
                <a:gd name="T2" fmla="*/ 166710 w 396607"/>
                <a:gd name="T3" fmla="*/ 143284 h 1101687"/>
                <a:gd name="T4" fmla="*/ 311193 w 396607"/>
                <a:gd name="T5" fmla="*/ 330649 h 1101687"/>
                <a:gd name="T6" fmla="*/ 400105 w 396607"/>
                <a:gd name="T7" fmla="*/ 639264 h 1101687"/>
                <a:gd name="T8" fmla="*/ 388991 w 396607"/>
                <a:gd name="T9" fmla="*/ 903786 h 1101687"/>
                <a:gd name="T10" fmla="*/ 311193 w 396607"/>
                <a:gd name="T11" fmla="*/ 1102181 h 11016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6607" h="1101687">
                  <a:moveTo>
                    <a:pt x="0" y="0"/>
                  </a:moveTo>
                  <a:lnTo>
                    <a:pt x="165253" y="143219"/>
                  </a:lnTo>
                  <a:lnTo>
                    <a:pt x="308472" y="330506"/>
                  </a:lnTo>
                  <a:lnTo>
                    <a:pt x="396607" y="638978"/>
                  </a:lnTo>
                  <a:lnTo>
                    <a:pt x="385590" y="903383"/>
                  </a:lnTo>
                  <a:lnTo>
                    <a:pt x="308472" y="1101687"/>
                  </a:lnTo>
                </a:path>
              </a:pathLst>
            </a:custGeom>
            <a:noFill/>
            <a:ln w="571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0" name="Freeform 6"/>
            <p:cNvSpPr>
              <a:spLocks/>
            </p:cNvSpPr>
            <p:nvPr/>
          </p:nvSpPr>
          <p:spPr bwMode="auto">
            <a:xfrm>
              <a:off x="6543675" y="5354638"/>
              <a:ext cx="1389063" cy="363537"/>
            </a:xfrm>
            <a:custGeom>
              <a:avLst/>
              <a:gdLst>
                <a:gd name="T0" fmla="*/ 1400357 w 1388126"/>
                <a:gd name="T1" fmla="*/ 0 h 363556"/>
                <a:gd name="T2" fmla="*/ 1089166 w 1388126"/>
                <a:gd name="T3" fmla="*/ 231198 h 363556"/>
                <a:gd name="T4" fmla="*/ 611266 w 1388126"/>
                <a:gd name="T5" fmla="*/ 341288 h 363556"/>
                <a:gd name="T6" fmla="*/ 288963 w 1388126"/>
                <a:gd name="T7" fmla="*/ 363309 h 363556"/>
                <a:gd name="T8" fmla="*/ 0 w 1388126"/>
                <a:gd name="T9" fmla="*/ 330285 h 363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8126" h="363556">
                  <a:moveTo>
                    <a:pt x="1388126" y="0"/>
                  </a:moveTo>
                  <a:lnTo>
                    <a:pt x="1079653" y="231354"/>
                  </a:lnTo>
                  <a:lnTo>
                    <a:pt x="605928" y="341522"/>
                  </a:lnTo>
                  <a:lnTo>
                    <a:pt x="286439" y="363556"/>
                  </a:lnTo>
                  <a:lnTo>
                    <a:pt x="0" y="330506"/>
                  </a:lnTo>
                </a:path>
              </a:pathLst>
            </a:custGeom>
            <a:noFill/>
            <a:ln w="571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1" name="Freeform 7"/>
            <p:cNvSpPr>
              <a:spLocks/>
            </p:cNvSpPr>
            <p:nvPr/>
          </p:nvSpPr>
          <p:spPr bwMode="auto">
            <a:xfrm>
              <a:off x="6096000" y="5354638"/>
              <a:ext cx="447675" cy="374650"/>
            </a:xfrm>
            <a:custGeom>
              <a:avLst/>
              <a:gdLst>
                <a:gd name="T0" fmla="*/ 51395 w 528809"/>
                <a:gd name="T1" fmla="*/ 353486 h 374573"/>
                <a:gd name="T2" fmla="*/ 25699 w 528809"/>
                <a:gd name="T3" fmla="*/ 353486 h 374573"/>
                <a:gd name="T4" fmla="*/ 19273 w 528809"/>
                <a:gd name="T5" fmla="*/ 375574 h 374573"/>
                <a:gd name="T6" fmla="*/ 5354 w 528809"/>
                <a:gd name="T7" fmla="*/ 331390 h 374573"/>
                <a:gd name="T8" fmla="*/ 0 w 528809"/>
                <a:gd name="T9" fmla="*/ 209879 h 374573"/>
                <a:gd name="T10" fmla="*/ 5354 w 528809"/>
                <a:gd name="T11" fmla="*/ 66283 h 374573"/>
                <a:gd name="T12" fmla="*/ 21415 w 528809"/>
                <a:gd name="T13" fmla="*/ 0 h 374573"/>
                <a:gd name="T14" fmla="*/ 34263 w 528809"/>
                <a:gd name="T15" fmla="*/ 77326 h 374573"/>
                <a:gd name="T16" fmla="*/ 37476 w 528809"/>
                <a:gd name="T17" fmla="*/ 165695 h 374573"/>
                <a:gd name="T18" fmla="*/ 34263 w 528809"/>
                <a:gd name="T19" fmla="*/ 254064 h 3745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8809" h="374573">
                  <a:moveTo>
                    <a:pt x="528809" y="352539"/>
                  </a:moveTo>
                  <a:lnTo>
                    <a:pt x="264404" y="352539"/>
                  </a:lnTo>
                  <a:lnTo>
                    <a:pt x="198303" y="374573"/>
                  </a:lnTo>
                  <a:lnTo>
                    <a:pt x="55084" y="330506"/>
                  </a:lnTo>
                  <a:lnTo>
                    <a:pt x="0" y="209320"/>
                  </a:lnTo>
                  <a:lnTo>
                    <a:pt x="55084" y="66101"/>
                  </a:lnTo>
                  <a:lnTo>
                    <a:pt x="220337" y="0"/>
                  </a:lnTo>
                  <a:lnTo>
                    <a:pt x="352539" y="77118"/>
                  </a:lnTo>
                  <a:lnTo>
                    <a:pt x="385590" y="165253"/>
                  </a:lnTo>
                  <a:lnTo>
                    <a:pt x="352539" y="253388"/>
                  </a:lnTo>
                </a:path>
              </a:pathLst>
            </a:custGeom>
            <a:noFill/>
            <a:ln w="57150" cap="flat" cmpd="sng" algn="ctr">
              <a:solidFill>
                <a:srgbClr val="AD29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2" name="Freeform 8"/>
            <p:cNvSpPr>
              <a:spLocks/>
            </p:cNvSpPr>
            <p:nvPr/>
          </p:nvSpPr>
          <p:spPr bwMode="auto">
            <a:xfrm>
              <a:off x="5254625" y="5122863"/>
              <a:ext cx="715963" cy="506412"/>
            </a:xfrm>
            <a:custGeom>
              <a:avLst/>
              <a:gdLst>
                <a:gd name="T0" fmla="*/ 714367 w 716096"/>
                <a:gd name="T1" fmla="*/ 480237 h 506776"/>
                <a:gd name="T2" fmla="*/ 560508 w 716096"/>
                <a:gd name="T3" fmla="*/ 502065 h 506776"/>
                <a:gd name="T4" fmla="*/ 318722 w 716096"/>
                <a:gd name="T5" fmla="*/ 447492 h 506776"/>
                <a:gd name="T6" fmla="*/ 197822 w 716096"/>
                <a:gd name="T7" fmla="*/ 403834 h 506776"/>
                <a:gd name="T8" fmla="*/ 65945 w 716096"/>
                <a:gd name="T9" fmla="*/ 327433 h 506776"/>
                <a:gd name="T10" fmla="*/ 0 w 716096"/>
                <a:gd name="T11" fmla="*/ 207376 h 506776"/>
                <a:gd name="T12" fmla="*/ 21982 w 716096"/>
                <a:gd name="T13" fmla="*/ 32739 h 506776"/>
                <a:gd name="T14" fmla="*/ 208813 w 716096"/>
                <a:gd name="T15" fmla="*/ 0 h 506776"/>
                <a:gd name="T16" fmla="*/ 307731 w 716096"/>
                <a:gd name="T17" fmla="*/ 43658 h 506776"/>
                <a:gd name="T18" fmla="*/ 362683 w 716096"/>
                <a:gd name="T19" fmla="*/ 152803 h 506776"/>
                <a:gd name="T20" fmla="*/ 406636 w 716096"/>
                <a:gd name="T21" fmla="*/ 316520 h 506776"/>
                <a:gd name="T22" fmla="*/ 329713 w 716096"/>
                <a:gd name="T23" fmla="*/ 371091 h 506776"/>
                <a:gd name="T24" fmla="*/ 329713 w 716096"/>
                <a:gd name="T25" fmla="*/ 371091 h 506776"/>
                <a:gd name="T26" fmla="*/ 186832 w 716096"/>
                <a:gd name="T27" fmla="*/ 338348 h 5067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6096" h="506776">
                  <a:moveTo>
                    <a:pt x="716096" y="484743"/>
                  </a:moveTo>
                  <a:lnTo>
                    <a:pt x="561860" y="506776"/>
                  </a:lnTo>
                  <a:lnTo>
                    <a:pt x="319489" y="451692"/>
                  </a:lnTo>
                  <a:lnTo>
                    <a:pt x="198303" y="407624"/>
                  </a:lnTo>
                  <a:lnTo>
                    <a:pt x="66101" y="330506"/>
                  </a:lnTo>
                  <a:lnTo>
                    <a:pt x="0" y="209321"/>
                  </a:lnTo>
                  <a:lnTo>
                    <a:pt x="22034" y="33051"/>
                  </a:lnTo>
                  <a:lnTo>
                    <a:pt x="209320" y="0"/>
                  </a:lnTo>
                  <a:lnTo>
                    <a:pt x="308472" y="44068"/>
                  </a:lnTo>
                  <a:cubicBezTo>
                    <a:pt x="354649" y="147966"/>
                    <a:pt x="326967" y="117644"/>
                    <a:pt x="363556" y="154237"/>
                  </a:cubicBezTo>
                  <a:lnTo>
                    <a:pt x="407624" y="319490"/>
                  </a:lnTo>
                  <a:lnTo>
                    <a:pt x="330506" y="374574"/>
                  </a:lnTo>
                  <a:lnTo>
                    <a:pt x="187287" y="341523"/>
                  </a:lnTo>
                </a:path>
              </a:pathLst>
            </a:custGeom>
            <a:noFill/>
            <a:ln w="57150" cap="flat" cmpd="sng" algn="ctr">
              <a:solidFill>
                <a:srgbClr val="AD29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3" name="Freeform 9"/>
            <p:cNvSpPr>
              <a:spLocks/>
            </p:cNvSpPr>
            <p:nvPr/>
          </p:nvSpPr>
          <p:spPr bwMode="auto">
            <a:xfrm>
              <a:off x="363538" y="3943350"/>
              <a:ext cx="1311275" cy="242888"/>
            </a:xfrm>
            <a:custGeom>
              <a:avLst/>
              <a:gdLst>
                <a:gd name="T0" fmla="*/ 0 w 1311007"/>
                <a:gd name="T1" fmla="*/ 135915 h 242371"/>
                <a:gd name="T2" fmla="*/ 198836 w 1311007"/>
                <a:gd name="T3" fmla="*/ 56632 h 242371"/>
                <a:gd name="T4" fmla="*/ 497077 w 1311007"/>
                <a:gd name="T5" fmla="*/ 0 h 242371"/>
                <a:gd name="T6" fmla="*/ 773234 w 1311007"/>
                <a:gd name="T7" fmla="*/ 0 h 242371"/>
                <a:gd name="T8" fmla="*/ 927877 w 1311007"/>
                <a:gd name="T9" fmla="*/ 11327 h 242371"/>
                <a:gd name="T10" fmla="*/ 1115666 w 1311007"/>
                <a:gd name="T11" fmla="*/ 79284 h 242371"/>
                <a:gd name="T12" fmla="*/ 1226124 w 1311007"/>
                <a:gd name="T13" fmla="*/ 135915 h 242371"/>
                <a:gd name="T14" fmla="*/ 1314494 w 1311007"/>
                <a:gd name="T15" fmla="*/ 249178 h 242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1007" h="242371">
                  <a:moveTo>
                    <a:pt x="0" y="132202"/>
                  </a:moveTo>
                  <a:lnTo>
                    <a:pt x="198303" y="55084"/>
                  </a:lnTo>
                  <a:lnTo>
                    <a:pt x="495759" y="0"/>
                  </a:lnTo>
                  <a:lnTo>
                    <a:pt x="771180" y="0"/>
                  </a:lnTo>
                  <a:lnTo>
                    <a:pt x="925416" y="11016"/>
                  </a:lnTo>
                  <a:lnTo>
                    <a:pt x="1112703" y="77118"/>
                  </a:lnTo>
                  <a:lnTo>
                    <a:pt x="1222872" y="132202"/>
                  </a:lnTo>
                  <a:lnTo>
                    <a:pt x="1311007" y="242371"/>
                  </a:lnTo>
                </a:path>
              </a:pathLst>
            </a:custGeom>
            <a:noFill/>
            <a:ln w="571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4" name="Freeform 10"/>
            <p:cNvSpPr>
              <a:spLocks/>
            </p:cNvSpPr>
            <p:nvPr/>
          </p:nvSpPr>
          <p:spPr bwMode="auto">
            <a:xfrm>
              <a:off x="1884363" y="4297363"/>
              <a:ext cx="484187" cy="1287462"/>
            </a:xfrm>
            <a:custGeom>
              <a:avLst/>
              <a:gdLst>
                <a:gd name="T0" fmla="*/ 0 w 484743"/>
                <a:gd name="T1" fmla="*/ 0 h 1288974"/>
                <a:gd name="T2" fmla="*/ 119391 w 484743"/>
                <a:gd name="T3" fmla="*/ 54251 h 1288974"/>
                <a:gd name="T4" fmla="*/ 217075 w 484743"/>
                <a:gd name="T5" fmla="*/ 141051 h 1288974"/>
                <a:gd name="T6" fmla="*/ 336466 w 484743"/>
                <a:gd name="T7" fmla="*/ 292952 h 1288974"/>
                <a:gd name="T8" fmla="*/ 423295 w 484743"/>
                <a:gd name="T9" fmla="*/ 477401 h 1288974"/>
                <a:gd name="T10" fmla="*/ 477565 w 484743"/>
                <a:gd name="T11" fmla="*/ 683554 h 1288974"/>
                <a:gd name="T12" fmla="*/ 477565 w 484743"/>
                <a:gd name="T13" fmla="*/ 868004 h 1288974"/>
                <a:gd name="T14" fmla="*/ 477565 w 484743"/>
                <a:gd name="T15" fmla="*/ 998204 h 1288974"/>
                <a:gd name="T16" fmla="*/ 477565 w 484743"/>
                <a:gd name="T17" fmla="*/ 1019905 h 1288974"/>
                <a:gd name="T18" fmla="*/ 434149 w 484743"/>
                <a:gd name="T19" fmla="*/ 1139254 h 1288974"/>
                <a:gd name="T20" fmla="*/ 412441 w 484743"/>
                <a:gd name="T21" fmla="*/ 1269456 h 12889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4743" h="1288974">
                  <a:moveTo>
                    <a:pt x="0" y="0"/>
                  </a:moveTo>
                  <a:lnTo>
                    <a:pt x="121186" y="55085"/>
                  </a:lnTo>
                  <a:lnTo>
                    <a:pt x="220338" y="143220"/>
                  </a:lnTo>
                  <a:lnTo>
                    <a:pt x="341523" y="297456"/>
                  </a:lnTo>
                  <a:lnTo>
                    <a:pt x="429658" y="484742"/>
                  </a:lnTo>
                  <a:lnTo>
                    <a:pt x="484743" y="694063"/>
                  </a:lnTo>
                  <a:lnTo>
                    <a:pt x="484743" y="881350"/>
                  </a:lnTo>
                  <a:lnTo>
                    <a:pt x="484743" y="1013552"/>
                  </a:lnTo>
                  <a:lnTo>
                    <a:pt x="484743" y="1035586"/>
                  </a:lnTo>
                  <a:lnTo>
                    <a:pt x="440675" y="1156771"/>
                  </a:lnTo>
                  <a:lnTo>
                    <a:pt x="418641" y="1288974"/>
                  </a:lnTo>
                </a:path>
              </a:pathLst>
            </a:custGeom>
            <a:noFill/>
            <a:ln w="571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5" name="Freeform 11"/>
            <p:cNvSpPr>
              <a:spLocks/>
            </p:cNvSpPr>
            <p:nvPr/>
          </p:nvSpPr>
          <p:spPr bwMode="auto">
            <a:xfrm>
              <a:off x="2301875" y="5332413"/>
              <a:ext cx="760413" cy="341312"/>
            </a:xfrm>
            <a:custGeom>
              <a:avLst/>
              <a:gdLst>
                <a:gd name="T0" fmla="*/ 763407 w 760164"/>
                <a:gd name="T1" fmla="*/ 0 h 341523"/>
                <a:gd name="T2" fmla="*/ 586386 w 760164"/>
                <a:gd name="T3" fmla="*/ 185789 h 341523"/>
                <a:gd name="T4" fmla="*/ 365106 w 760164"/>
                <a:gd name="T5" fmla="*/ 284145 h 341523"/>
                <a:gd name="T6" fmla="*/ 143831 w 760164"/>
                <a:gd name="T7" fmla="*/ 338790 h 341523"/>
                <a:gd name="T8" fmla="*/ 0 w 760164"/>
                <a:gd name="T9" fmla="*/ 306004 h 341523"/>
                <a:gd name="T10" fmla="*/ 0 w 760164"/>
                <a:gd name="T11" fmla="*/ 306004 h 3415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0164" h="341523">
                  <a:moveTo>
                    <a:pt x="760164" y="0"/>
                  </a:moveTo>
                  <a:lnTo>
                    <a:pt x="583894" y="187287"/>
                  </a:lnTo>
                  <a:lnTo>
                    <a:pt x="363557" y="286438"/>
                  </a:lnTo>
                  <a:lnTo>
                    <a:pt x="143220" y="341523"/>
                  </a:lnTo>
                  <a:lnTo>
                    <a:pt x="0" y="308472"/>
                  </a:lnTo>
                </a:path>
              </a:pathLst>
            </a:custGeom>
            <a:noFill/>
            <a:ln w="571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6" name="Freeform 12"/>
            <p:cNvSpPr>
              <a:spLocks/>
            </p:cNvSpPr>
            <p:nvPr/>
          </p:nvSpPr>
          <p:spPr bwMode="auto">
            <a:xfrm>
              <a:off x="1862138" y="5387975"/>
              <a:ext cx="407987" cy="341313"/>
            </a:xfrm>
            <a:custGeom>
              <a:avLst/>
              <a:gdLst>
                <a:gd name="T0" fmla="*/ 412369 w 407624"/>
                <a:gd name="T1" fmla="*/ 284158 h 341523"/>
                <a:gd name="T2" fmla="*/ 300917 w 407624"/>
                <a:gd name="T3" fmla="*/ 327874 h 341523"/>
                <a:gd name="T4" fmla="*/ 211756 w 407624"/>
                <a:gd name="T5" fmla="*/ 338803 h 341523"/>
                <a:gd name="T6" fmla="*/ 78015 w 407624"/>
                <a:gd name="T7" fmla="*/ 338803 h 341523"/>
                <a:gd name="T8" fmla="*/ 33437 w 407624"/>
                <a:gd name="T9" fmla="*/ 273229 h 341523"/>
                <a:gd name="T10" fmla="*/ 0 w 407624"/>
                <a:gd name="T11" fmla="*/ 98359 h 341523"/>
                <a:gd name="T12" fmla="*/ 22293 w 407624"/>
                <a:gd name="T13" fmla="*/ 54643 h 341523"/>
                <a:gd name="T14" fmla="*/ 122595 w 407624"/>
                <a:gd name="T15" fmla="*/ 0 h 341523"/>
                <a:gd name="T16" fmla="*/ 200611 w 407624"/>
                <a:gd name="T17" fmla="*/ 0 h 341523"/>
                <a:gd name="T18" fmla="*/ 222901 w 407624"/>
                <a:gd name="T19" fmla="*/ 87433 h 341523"/>
                <a:gd name="T20" fmla="*/ 222901 w 407624"/>
                <a:gd name="T21" fmla="*/ 87433 h 3415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7624" h="341523">
                  <a:moveTo>
                    <a:pt x="407624" y="286439"/>
                  </a:moveTo>
                  <a:lnTo>
                    <a:pt x="297455" y="330506"/>
                  </a:lnTo>
                  <a:lnTo>
                    <a:pt x="209320" y="341523"/>
                  </a:lnTo>
                  <a:lnTo>
                    <a:pt x="77118" y="341523"/>
                  </a:lnTo>
                  <a:lnTo>
                    <a:pt x="33050" y="275422"/>
                  </a:lnTo>
                  <a:lnTo>
                    <a:pt x="0" y="99152"/>
                  </a:lnTo>
                  <a:lnTo>
                    <a:pt x="22033" y="55085"/>
                  </a:lnTo>
                  <a:lnTo>
                    <a:pt x="121185" y="0"/>
                  </a:lnTo>
                  <a:lnTo>
                    <a:pt x="198303" y="0"/>
                  </a:lnTo>
                  <a:lnTo>
                    <a:pt x="220337" y="88135"/>
                  </a:lnTo>
                </a:path>
              </a:pathLst>
            </a:custGeom>
            <a:noFill/>
            <a:ln w="57150" cap="flat" cmpd="sng" algn="ctr">
              <a:solidFill>
                <a:srgbClr val="7030A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7" name="Freeform 13"/>
            <p:cNvSpPr>
              <a:spLocks/>
            </p:cNvSpPr>
            <p:nvPr/>
          </p:nvSpPr>
          <p:spPr bwMode="auto">
            <a:xfrm>
              <a:off x="1311275" y="4957763"/>
              <a:ext cx="550863" cy="727075"/>
            </a:xfrm>
            <a:custGeom>
              <a:avLst/>
              <a:gdLst>
                <a:gd name="T0" fmla="*/ 551091 w 550844"/>
                <a:gd name="T1" fmla="*/ 726607 h 727114"/>
                <a:gd name="T2" fmla="*/ 363726 w 550844"/>
                <a:gd name="T3" fmla="*/ 726607 h 727114"/>
                <a:gd name="T4" fmla="*/ 187365 w 550844"/>
                <a:gd name="T5" fmla="*/ 627520 h 727114"/>
                <a:gd name="T6" fmla="*/ 110221 w 550844"/>
                <a:gd name="T7" fmla="*/ 561471 h 727114"/>
                <a:gd name="T8" fmla="*/ 22047 w 550844"/>
                <a:gd name="T9" fmla="*/ 407338 h 727114"/>
                <a:gd name="T10" fmla="*/ 0 w 550844"/>
                <a:gd name="T11" fmla="*/ 209178 h 727114"/>
                <a:gd name="T12" fmla="*/ 33064 w 550844"/>
                <a:gd name="T13" fmla="*/ 66050 h 727114"/>
                <a:gd name="T14" fmla="*/ 187365 w 550844"/>
                <a:gd name="T15" fmla="*/ 0 h 727114"/>
                <a:gd name="T16" fmla="*/ 264522 w 550844"/>
                <a:gd name="T17" fmla="*/ 55046 h 727114"/>
                <a:gd name="T18" fmla="*/ 341679 w 550844"/>
                <a:gd name="T19" fmla="*/ 198161 h 727114"/>
                <a:gd name="T20" fmla="*/ 341679 w 550844"/>
                <a:gd name="T21" fmla="*/ 341289 h 727114"/>
                <a:gd name="T22" fmla="*/ 253505 w 550844"/>
                <a:gd name="T23" fmla="*/ 407338 h 727114"/>
                <a:gd name="T24" fmla="*/ 253505 w 550844"/>
                <a:gd name="T25" fmla="*/ 407338 h 727114"/>
                <a:gd name="T26" fmla="*/ 132268 w 550844"/>
                <a:gd name="T27" fmla="*/ 363310 h 727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0844" h="727114">
                  <a:moveTo>
                    <a:pt x="550844" y="727114"/>
                  </a:moveTo>
                  <a:lnTo>
                    <a:pt x="363557" y="727114"/>
                  </a:lnTo>
                  <a:lnTo>
                    <a:pt x="187287" y="627962"/>
                  </a:lnTo>
                  <a:lnTo>
                    <a:pt x="110169" y="561861"/>
                  </a:lnTo>
                  <a:lnTo>
                    <a:pt x="22034" y="407624"/>
                  </a:lnTo>
                  <a:lnTo>
                    <a:pt x="0" y="209321"/>
                  </a:lnTo>
                  <a:lnTo>
                    <a:pt x="33051" y="66102"/>
                  </a:lnTo>
                  <a:lnTo>
                    <a:pt x="187287" y="0"/>
                  </a:lnTo>
                  <a:lnTo>
                    <a:pt x="264405" y="55085"/>
                  </a:lnTo>
                  <a:lnTo>
                    <a:pt x="341523" y="198304"/>
                  </a:lnTo>
                  <a:lnTo>
                    <a:pt x="341523" y="341523"/>
                  </a:lnTo>
                  <a:lnTo>
                    <a:pt x="253388" y="407624"/>
                  </a:lnTo>
                  <a:lnTo>
                    <a:pt x="132203" y="363557"/>
                  </a:lnTo>
                </a:path>
              </a:pathLst>
            </a:custGeom>
            <a:noFill/>
            <a:ln w="57150" cap="flat" cmpd="sng" algn="ctr">
              <a:solidFill>
                <a:srgbClr val="7030A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8" name="Freeform 18"/>
            <p:cNvSpPr>
              <a:spLocks/>
            </p:cNvSpPr>
            <p:nvPr/>
          </p:nvSpPr>
          <p:spPr bwMode="auto">
            <a:xfrm rot="3897985">
              <a:off x="6030913" y="4416425"/>
              <a:ext cx="215900" cy="161925"/>
            </a:xfrm>
            <a:custGeom>
              <a:avLst/>
              <a:gdLst>
                <a:gd name="T0" fmla="*/ 0 w 1388126"/>
                <a:gd name="T1" fmla="*/ 0 h 363556"/>
                <a:gd name="T2" fmla="*/ 0 w 1388126"/>
                <a:gd name="T3" fmla="*/ 3 h 363556"/>
                <a:gd name="T4" fmla="*/ 0 w 1388126"/>
                <a:gd name="T5" fmla="*/ 4 h 363556"/>
                <a:gd name="T6" fmla="*/ 0 w 1388126"/>
                <a:gd name="T7" fmla="*/ 4 h 363556"/>
                <a:gd name="T8" fmla="*/ 0 w 1388126"/>
                <a:gd name="T9" fmla="*/ 4 h 363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8126" h="363556">
                  <a:moveTo>
                    <a:pt x="1388126" y="0"/>
                  </a:moveTo>
                  <a:lnTo>
                    <a:pt x="1079653" y="231354"/>
                  </a:lnTo>
                  <a:lnTo>
                    <a:pt x="605928" y="341522"/>
                  </a:lnTo>
                  <a:lnTo>
                    <a:pt x="286439" y="363556"/>
                  </a:lnTo>
                  <a:lnTo>
                    <a:pt x="0" y="330506"/>
                  </a:lnTo>
                </a:path>
              </a:pathLst>
            </a:custGeom>
            <a:noFill/>
            <a:ln w="571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29" name="Freeform 19"/>
            <p:cNvSpPr>
              <a:spLocks/>
            </p:cNvSpPr>
            <p:nvPr/>
          </p:nvSpPr>
          <p:spPr bwMode="auto">
            <a:xfrm rot="3897985">
              <a:off x="1677988" y="4165600"/>
              <a:ext cx="215900" cy="161925"/>
            </a:xfrm>
            <a:custGeom>
              <a:avLst/>
              <a:gdLst>
                <a:gd name="T0" fmla="*/ 0 w 1388126"/>
                <a:gd name="T1" fmla="*/ 0 h 363556"/>
                <a:gd name="T2" fmla="*/ 0 w 1388126"/>
                <a:gd name="T3" fmla="*/ 3 h 363556"/>
                <a:gd name="T4" fmla="*/ 0 w 1388126"/>
                <a:gd name="T5" fmla="*/ 4 h 363556"/>
                <a:gd name="T6" fmla="*/ 0 w 1388126"/>
                <a:gd name="T7" fmla="*/ 4 h 363556"/>
                <a:gd name="T8" fmla="*/ 0 w 1388126"/>
                <a:gd name="T9" fmla="*/ 4 h 363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8126" h="363556">
                  <a:moveTo>
                    <a:pt x="1388126" y="0"/>
                  </a:moveTo>
                  <a:lnTo>
                    <a:pt x="1079653" y="231354"/>
                  </a:lnTo>
                  <a:lnTo>
                    <a:pt x="605928" y="341522"/>
                  </a:lnTo>
                  <a:lnTo>
                    <a:pt x="286439" y="363556"/>
                  </a:lnTo>
                  <a:lnTo>
                    <a:pt x="0" y="330506"/>
                  </a:lnTo>
                </a:path>
              </a:pathLst>
            </a:custGeom>
            <a:noFill/>
            <a:ln w="571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7" name="Title 1"/>
            <p:cNvSpPr txBox="1">
              <a:spLocks/>
            </p:cNvSpPr>
            <p:nvPr/>
          </p:nvSpPr>
          <p:spPr bwMode="auto">
            <a:xfrm>
              <a:off x="74364" y="2400300"/>
              <a:ext cx="343068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000" kern="0" dirty="0" smtClean="0">
                  <a:solidFill>
                    <a:schemeClr val="bg2"/>
                  </a:solidFill>
                  <a:latin typeface="Arial" pitchFamily="34" charset="0"/>
                  <a:cs typeface="Arial" pitchFamily="34" charset="0"/>
                </a:rPr>
                <a:t>Imagen infrarroja</a:t>
              </a:r>
            </a:p>
          </p:txBody>
        </p:sp>
        <p:sp>
          <p:nvSpPr>
            <p:cNvPr id="18" name="Title 1"/>
            <p:cNvSpPr txBox="1">
              <a:spLocks/>
            </p:cNvSpPr>
            <p:nvPr/>
          </p:nvSpPr>
          <p:spPr bwMode="auto">
            <a:xfrm>
              <a:off x="4341683" y="2400300"/>
              <a:ext cx="464991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000" kern="0" dirty="0" smtClean="0">
                  <a:solidFill>
                    <a:schemeClr val="bg2"/>
                  </a:solidFill>
                  <a:latin typeface="Arial" pitchFamily="34" charset="0"/>
                  <a:cs typeface="Arial" pitchFamily="34" charset="0"/>
                </a:rPr>
                <a:t>Espesor 1000-850 </a:t>
              </a:r>
              <a:r>
                <a:rPr lang="es-ES_tradnl" sz="2000" kern="0" dirty="0" err="1" smtClean="0">
                  <a:solidFill>
                    <a:schemeClr val="bg2"/>
                  </a:solidFill>
                  <a:latin typeface="Arial" pitchFamily="34" charset="0"/>
                  <a:cs typeface="Arial" pitchFamily="34" charset="0"/>
                </a:rPr>
                <a:t>hPa</a:t>
              </a:r>
              <a:r>
                <a:rPr lang="es-ES_tradnl" sz="2000" kern="0" dirty="0" smtClean="0">
                  <a:solidFill>
                    <a:schemeClr val="bg2"/>
                  </a:solidFill>
                  <a:latin typeface="Arial" pitchFamily="34" charset="0"/>
                  <a:cs typeface="Arial" pitchFamily="34" charset="0"/>
                </a:rPr>
                <a:t> y vientos</a:t>
              </a:r>
            </a:p>
          </p:txBody>
        </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078663"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76200" y="0"/>
            <a:ext cx="83820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2800" kern="0" dirty="0" smtClean="0"/>
              <a:t>Temperaturas </a:t>
            </a:r>
            <a:r>
              <a:rPr lang="es-ES_tradnl" sz="2800" kern="0" dirty="0"/>
              <a:t>y Presión:  Analizar Frentes</a:t>
            </a:r>
          </a:p>
          <a:p>
            <a:pPr algn="l">
              <a:defRPr/>
            </a:pPr>
            <a:endParaRPr lang="es-ES_tradnl" sz="2800" b="1" kern="0" dirty="0">
              <a:solidFill>
                <a:schemeClr val="bg2"/>
              </a:solidFill>
              <a:latin typeface="Arial" pitchFamily="34" charset="0"/>
              <a:cs typeface="Arial" pitchFamily="34" charset="0"/>
            </a:endParaRPr>
          </a:p>
        </p:txBody>
      </p:sp>
      <p:sp>
        <p:nvSpPr>
          <p:cNvPr id="5" name="Rectangle 2"/>
          <p:cNvSpPr txBox="1">
            <a:spLocks noChangeArrowheads="1"/>
          </p:cNvSpPr>
          <p:nvPr/>
        </p:nvSpPr>
        <p:spPr>
          <a:xfrm>
            <a:off x="228600" y="381000"/>
            <a:ext cx="77724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2400" b="1" i="1" kern="0" dirty="0" smtClean="0">
                <a:solidFill>
                  <a:srgbClr val="C00000"/>
                </a:solidFill>
                <a:latin typeface="Arial" pitchFamily="34" charset="0"/>
                <a:cs typeface="Arial" pitchFamily="34" charset="0"/>
              </a:rPr>
              <a:t>(Isotermas a 975 </a:t>
            </a:r>
            <a:r>
              <a:rPr lang="es-ES_tradnl" sz="2400" b="1" i="1" kern="0" dirty="0" err="1" smtClean="0">
                <a:solidFill>
                  <a:srgbClr val="C00000"/>
                </a:solidFill>
                <a:latin typeface="Arial" pitchFamily="34" charset="0"/>
                <a:cs typeface="Arial" pitchFamily="34" charset="0"/>
              </a:rPr>
              <a:t>hPa</a:t>
            </a:r>
            <a:r>
              <a:rPr lang="es-ES_tradnl" sz="2400" b="1" i="1" kern="0" dirty="0" smtClean="0">
                <a:solidFill>
                  <a:srgbClr val="C00000"/>
                </a:solidFill>
                <a:latin typeface="Arial" pitchFamily="34" charset="0"/>
                <a:cs typeface="Arial" pitchFamily="34" charset="0"/>
              </a:rPr>
              <a:t> e isóbaras a nivel del mar)</a:t>
            </a:r>
            <a:endParaRPr lang="es-ES_tradnl" sz="2400" b="1" i="1" kern="0"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 y="0"/>
            <a:ext cx="83820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2800" b="1" kern="0" dirty="0" smtClean="0">
                <a:latin typeface="Arial" pitchFamily="34" charset="0"/>
                <a:cs typeface="Arial" pitchFamily="34" charset="0"/>
              </a:rPr>
              <a:t>Analizar Frentes</a:t>
            </a:r>
            <a:endParaRPr lang="es-ES_tradnl" sz="2800" b="1" kern="0" dirty="0">
              <a:latin typeface="Arial" pitchFamily="34" charset="0"/>
              <a:cs typeface="Arial" pitchFamily="34" charset="0"/>
            </a:endParaRPr>
          </a:p>
        </p:txBody>
      </p:sp>
      <p:sp>
        <p:nvSpPr>
          <p:cNvPr id="5" name="Rectangle 2"/>
          <p:cNvSpPr txBox="1">
            <a:spLocks noChangeArrowheads="1"/>
          </p:cNvSpPr>
          <p:nvPr/>
        </p:nvSpPr>
        <p:spPr>
          <a:xfrm>
            <a:off x="228600" y="381000"/>
            <a:ext cx="83820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2000" b="1" i="1" kern="0" dirty="0" smtClean="0">
                <a:solidFill>
                  <a:srgbClr val="C00000"/>
                </a:solidFill>
                <a:latin typeface="Arial" pitchFamily="34" charset="0"/>
                <a:cs typeface="Arial" pitchFamily="34" charset="0"/>
              </a:rPr>
              <a:t>(Isotermas a 975 </a:t>
            </a:r>
            <a:r>
              <a:rPr lang="es-ES_tradnl" sz="2000" b="1" i="1" kern="0" dirty="0" err="1" smtClean="0">
                <a:solidFill>
                  <a:srgbClr val="C00000"/>
                </a:solidFill>
                <a:latin typeface="Arial" pitchFamily="34" charset="0"/>
                <a:cs typeface="Arial" pitchFamily="34" charset="0"/>
              </a:rPr>
              <a:t>hPa</a:t>
            </a:r>
            <a:r>
              <a:rPr lang="es-ES_tradnl" sz="2000" b="1" i="1" kern="0" dirty="0" smtClean="0">
                <a:solidFill>
                  <a:srgbClr val="C00000"/>
                </a:solidFill>
                <a:latin typeface="Arial" pitchFamily="34" charset="0"/>
                <a:cs typeface="Arial" pitchFamily="34" charset="0"/>
              </a:rPr>
              <a:t>, isóbaras al nivel del mar y </a:t>
            </a:r>
          </a:p>
          <a:p>
            <a:pPr algn="l">
              <a:defRPr/>
            </a:pPr>
            <a:r>
              <a:rPr lang="es-ES_tradnl" sz="2000" b="1" i="1" kern="0" dirty="0" smtClean="0">
                <a:solidFill>
                  <a:srgbClr val="C00000"/>
                </a:solidFill>
                <a:latin typeface="Arial" pitchFamily="34" charset="0"/>
                <a:cs typeface="Arial" pitchFamily="34" charset="0"/>
              </a:rPr>
              <a:t>humedad relativa integrada &gt;70% en sombreado)</a:t>
            </a:r>
            <a:endParaRPr lang="es-ES_tradnl" sz="2000" b="1" i="1" kern="0" dirty="0">
              <a:solidFill>
                <a:srgbClr val="C00000"/>
              </a:solidFill>
              <a:latin typeface="Arial" pitchFamily="34" charset="0"/>
              <a:cs typeface="Arial" pitchFamily="34" charset="0"/>
            </a:endParaRPr>
          </a:p>
        </p:txBody>
      </p:sp>
      <p:pic>
        <p:nvPicPr>
          <p:cNvPr id="135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147763"/>
            <a:ext cx="7267575"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itle 1"/>
          <p:cNvSpPr>
            <a:spLocks noGrp="1"/>
          </p:cNvSpPr>
          <p:nvPr>
            <p:ph type="title"/>
          </p:nvPr>
        </p:nvSpPr>
        <p:spPr>
          <a:xfrm>
            <a:off x="685800" y="20638"/>
            <a:ext cx="7772400" cy="1143000"/>
          </a:xfrm>
        </p:spPr>
        <p:txBody>
          <a:bodyPr/>
          <a:lstStyle/>
          <a:p>
            <a:pPr eaLnBrk="1" hangingPunct="1"/>
            <a:r>
              <a:rPr lang="es-ES_tradnl" altLang="en-US" smtClean="0"/>
              <a:t>Identificar Etapa:</a:t>
            </a:r>
            <a:br>
              <a:rPr lang="es-ES_tradnl" altLang="en-US" smtClean="0"/>
            </a:br>
            <a:r>
              <a:rPr lang="es-ES_tradnl" altLang="en-US" sz="2800" smtClean="0"/>
              <a:t>Onda Frontal, Inicio Oclusión, Madura</a:t>
            </a:r>
          </a:p>
        </p:txBody>
      </p:sp>
      <p:sp>
        <p:nvSpPr>
          <p:cNvPr id="136196" name="TextBox 3"/>
          <p:cNvSpPr txBox="1">
            <a:spLocks noChangeArrowheads="1"/>
          </p:cNvSpPr>
          <p:nvPr/>
        </p:nvSpPr>
        <p:spPr bwMode="auto">
          <a:xfrm>
            <a:off x="2286000" y="48720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A</a:t>
            </a:r>
          </a:p>
        </p:txBody>
      </p:sp>
      <p:sp>
        <p:nvSpPr>
          <p:cNvPr id="136197" name="TextBox 4"/>
          <p:cNvSpPr txBox="1">
            <a:spLocks noChangeArrowheads="1"/>
          </p:cNvSpPr>
          <p:nvPr/>
        </p:nvSpPr>
        <p:spPr bwMode="auto">
          <a:xfrm>
            <a:off x="4724400" y="59388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B</a:t>
            </a:r>
          </a:p>
        </p:txBody>
      </p:sp>
      <p:sp>
        <p:nvSpPr>
          <p:cNvPr id="136198" name="TextBox 5"/>
          <p:cNvSpPr txBox="1">
            <a:spLocks noChangeArrowheads="1"/>
          </p:cNvSpPr>
          <p:nvPr/>
        </p:nvSpPr>
        <p:spPr bwMode="auto">
          <a:xfrm>
            <a:off x="7543800" y="42672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C</a:t>
            </a:r>
          </a:p>
        </p:txBody>
      </p:sp>
      <p:sp>
        <p:nvSpPr>
          <p:cNvPr id="136199" name="TextBox 6"/>
          <p:cNvSpPr txBox="1">
            <a:spLocks noChangeArrowheads="1"/>
          </p:cNvSpPr>
          <p:nvPr/>
        </p:nvSpPr>
        <p:spPr bwMode="auto">
          <a:xfrm>
            <a:off x="8305800" y="44196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D</a:t>
            </a:r>
          </a:p>
        </p:txBody>
      </p:sp>
      <p:sp>
        <p:nvSpPr>
          <p:cNvPr id="136200" name="TextBox 7"/>
          <p:cNvSpPr txBox="1">
            <a:spLocks noChangeArrowheads="1"/>
          </p:cNvSpPr>
          <p:nvPr/>
        </p:nvSpPr>
        <p:spPr bwMode="auto">
          <a:xfrm>
            <a:off x="7696200" y="49482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E</a:t>
            </a:r>
          </a:p>
        </p:txBody>
      </p:sp>
      <p:sp>
        <p:nvSpPr>
          <p:cNvPr id="136201" name="TextBox 8"/>
          <p:cNvSpPr txBox="1">
            <a:spLocks noChangeArrowheads="1"/>
          </p:cNvSpPr>
          <p:nvPr/>
        </p:nvSpPr>
        <p:spPr bwMode="auto">
          <a:xfrm>
            <a:off x="3733800" y="42672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F</a:t>
            </a:r>
          </a:p>
        </p:txBody>
      </p:sp>
      <p:sp>
        <p:nvSpPr>
          <p:cNvPr id="136202" name="TextBox 11"/>
          <p:cNvSpPr txBox="1">
            <a:spLocks noChangeArrowheads="1"/>
          </p:cNvSpPr>
          <p:nvPr/>
        </p:nvSpPr>
        <p:spPr bwMode="auto">
          <a:xfrm>
            <a:off x="0" y="1935163"/>
            <a:ext cx="3314700" cy="1938337"/>
          </a:xfrm>
          <a:prstGeom prst="rect">
            <a:avLst/>
          </a:prstGeom>
          <a:solidFill>
            <a:schemeClr val="bg2">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t>Punto Triple:_____</a:t>
            </a:r>
          </a:p>
          <a:p>
            <a:pPr eaLnBrk="1" hangingPunct="1">
              <a:spcBef>
                <a:spcPct val="0"/>
              </a:spcBef>
              <a:buFontTx/>
              <a:buNone/>
            </a:pPr>
            <a:r>
              <a:rPr lang="es-ES_tradnl" altLang="en-US" sz="2400"/>
              <a:t>Oclusión Madura :_____</a:t>
            </a:r>
          </a:p>
          <a:p>
            <a:pPr eaLnBrk="1" hangingPunct="1">
              <a:spcBef>
                <a:spcPct val="0"/>
              </a:spcBef>
              <a:buFontTx/>
              <a:buNone/>
            </a:pPr>
            <a:r>
              <a:rPr lang="es-ES_tradnl" altLang="en-US" sz="2400"/>
              <a:t>Onda Frontal :_____</a:t>
            </a:r>
          </a:p>
          <a:p>
            <a:pPr eaLnBrk="1" hangingPunct="1">
              <a:spcBef>
                <a:spcPct val="0"/>
              </a:spcBef>
              <a:buFontTx/>
              <a:buNone/>
            </a:pPr>
            <a:r>
              <a:rPr lang="es-ES_tradnl" altLang="en-US" sz="2400"/>
              <a:t>Inicio Oclusión :_____</a:t>
            </a:r>
          </a:p>
          <a:p>
            <a:pPr eaLnBrk="1" hangingPunct="1">
              <a:spcBef>
                <a:spcPct val="0"/>
              </a:spcBef>
              <a:buFontTx/>
              <a:buNone/>
            </a:pPr>
            <a:r>
              <a:rPr lang="es-ES_tradnl" altLang="en-US" sz="2400"/>
              <a:t>Shear Line:_________</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itle 1"/>
          <p:cNvSpPr>
            <a:spLocks noGrp="1"/>
          </p:cNvSpPr>
          <p:nvPr>
            <p:ph type="title"/>
          </p:nvPr>
        </p:nvSpPr>
        <p:spPr>
          <a:xfrm>
            <a:off x="685800" y="0"/>
            <a:ext cx="7772400" cy="1143000"/>
          </a:xfrm>
        </p:spPr>
        <p:txBody>
          <a:bodyPr/>
          <a:lstStyle/>
          <a:p>
            <a:r>
              <a:rPr lang="es-ES_tradnl" altLang="en-US" smtClean="0"/>
              <a:t>Animación IR</a:t>
            </a:r>
          </a:p>
        </p:txBody>
      </p:sp>
      <p:sp>
        <p:nvSpPr>
          <p:cNvPr id="137220" name="TextBox 2"/>
          <p:cNvSpPr txBox="1">
            <a:spLocks noChangeArrowheads="1"/>
          </p:cNvSpPr>
          <p:nvPr/>
        </p:nvSpPr>
        <p:spPr bwMode="auto">
          <a:xfrm>
            <a:off x="5791200" y="3360738"/>
            <a:ext cx="3352800" cy="3046412"/>
          </a:xfrm>
          <a:prstGeom prst="rect">
            <a:avLst/>
          </a:prstGeom>
          <a:solidFill>
            <a:schemeClr val="bg2">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cs typeface="Times New Roman" pitchFamily="18" charset="0"/>
              </a:rPr>
              <a:t>¿Qué sucede con la nubosidad en Patagonia?</a:t>
            </a:r>
          </a:p>
          <a:p>
            <a:pPr eaLnBrk="1" hangingPunct="1">
              <a:spcBef>
                <a:spcPct val="0"/>
              </a:spcBef>
              <a:buFontTx/>
              <a:buNone/>
            </a:pPr>
            <a:r>
              <a:rPr lang="es-ES_tradnl" altLang="en-US" sz="2400">
                <a:cs typeface="Times New Roman" pitchFamily="18" charset="0"/>
              </a:rPr>
              <a:t>¿Por qué?</a:t>
            </a:r>
          </a:p>
          <a:p>
            <a:pPr eaLnBrk="1" hangingPunct="1">
              <a:spcBef>
                <a:spcPct val="0"/>
              </a:spcBef>
              <a:buFontTx/>
              <a:buNone/>
            </a:pPr>
            <a:r>
              <a:rPr lang="es-ES_tradnl" altLang="en-US" sz="2400">
                <a:cs typeface="Times New Roman" pitchFamily="18" charset="0"/>
              </a:rPr>
              <a:t>¿Qué desplazamiento tiene el frente en Brasil-Paraguay?</a:t>
            </a:r>
          </a:p>
          <a:p>
            <a:pPr eaLnBrk="1" hangingPunct="1">
              <a:spcBef>
                <a:spcPct val="0"/>
              </a:spcBef>
              <a:buFontTx/>
              <a:buNone/>
            </a:pPr>
            <a:r>
              <a:rPr lang="es-ES_tradnl" altLang="en-US" sz="2400">
                <a:cs typeface="Times New Roman" pitchFamily="18" charset="0"/>
              </a:rPr>
              <a:t>¿Se ve una línea de cortante?</a:t>
            </a:r>
            <a:endParaRPr lang="es-ES_tradnl" altLang="en-US" sz="240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5925"/>
            <a:ext cx="91440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itle 1"/>
          <p:cNvSpPr>
            <a:spLocks noGrp="1"/>
          </p:cNvSpPr>
          <p:nvPr>
            <p:ph type="title"/>
          </p:nvPr>
        </p:nvSpPr>
        <p:spPr>
          <a:xfrm>
            <a:off x="0" y="76200"/>
            <a:ext cx="9144000" cy="1143000"/>
          </a:xfrm>
        </p:spPr>
        <p:txBody>
          <a:bodyPr/>
          <a:lstStyle/>
          <a:p>
            <a:r>
              <a:rPr lang="es-ES_tradnl" altLang="en-US" smtClean="0"/>
              <a:t>Animación IR/SPF, Espesor y Flujo</a:t>
            </a:r>
          </a:p>
        </p:txBody>
      </p:sp>
      <p:sp>
        <p:nvSpPr>
          <p:cNvPr id="138244" name="TextBox 3"/>
          <p:cNvSpPr txBox="1">
            <a:spLocks noChangeArrowheads="1"/>
          </p:cNvSpPr>
          <p:nvPr/>
        </p:nvSpPr>
        <p:spPr bwMode="auto">
          <a:xfrm>
            <a:off x="5791200" y="3360738"/>
            <a:ext cx="3352800" cy="2676525"/>
          </a:xfrm>
          <a:prstGeom prst="rect">
            <a:avLst/>
          </a:prstGeom>
          <a:solidFill>
            <a:schemeClr val="bg2">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cs typeface="Times New Roman" pitchFamily="18" charset="0"/>
              </a:rPr>
              <a:t>¿A qué atribuimos el incremento de nubosidad en Brasil (frente o linea)?</a:t>
            </a:r>
          </a:p>
          <a:p>
            <a:pPr eaLnBrk="1" hangingPunct="1">
              <a:spcBef>
                <a:spcPct val="0"/>
              </a:spcBef>
              <a:buFontTx/>
              <a:buNone/>
            </a:pPr>
            <a:r>
              <a:rPr lang="es-ES_tradnl" altLang="en-US" sz="2400">
                <a:cs typeface="Times New Roman" pitchFamily="18" charset="0"/>
              </a:rPr>
              <a:t>¿Qué advección vemos en Paraguay-Bolivia?</a:t>
            </a:r>
          </a:p>
          <a:p>
            <a:pPr eaLnBrk="1" hangingPunct="1">
              <a:spcBef>
                <a:spcPct val="0"/>
              </a:spcBef>
              <a:buFontTx/>
              <a:buNone/>
            </a:pPr>
            <a:r>
              <a:rPr lang="es-ES_tradnl" altLang="en-US" sz="2400">
                <a:cs typeface="Times New Roman" pitchFamily="18" charset="0"/>
              </a:rPr>
              <a:t>¿Qué tendencia tiene T y Td en Bolivia?</a:t>
            </a:r>
            <a:endParaRPr lang="es-ES_tradnl" altLang="en-US" sz="240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itle 1"/>
          <p:cNvSpPr>
            <a:spLocks noGrp="1"/>
          </p:cNvSpPr>
          <p:nvPr>
            <p:ph type="title"/>
          </p:nvPr>
        </p:nvSpPr>
        <p:spPr>
          <a:xfrm>
            <a:off x="685800" y="76200"/>
            <a:ext cx="7772400" cy="1143000"/>
          </a:xfrm>
        </p:spPr>
        <p:txBody>
          <a:bodyPr/>
          <a:lstStyle/>
          <a:p>
            <a:r>
              <a:rPr lang="es-ES_tradnl" altLang="en-US" smtClean="0"/>
              <a:t>Animación IR/SPF y Espesor</a:t>
            </a:r>
          </a:p>
        </p:txBody>
      </p:sp>
      <p:sp>
        <p:nvSpPr>
          <p:cNvPr id="139268" name="TextBox 3"/>
          <p:cNvSpPr txBox="1">
            <a:spLocks noChangeArrowheads="1"/>
          </p:cNvSpPr>
          <p:nvPr/>
        </p:nvSpPr>
        <p:spPr bwMode="auto">
          <a:xfrm>
            <a:off x="5791200" y="3360738"/>
            <a:ext cx="3352800" cy="2676525"/>
          </a:xfrm>
          <a:prstGeom prst="rect">
            <a:avLst/>
          </a:prstGeom>
          <a:solidFill>
            <a:schemeClr val="bg2">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cs typeface="Times New Roman" pitchFamily="18" charset="0"/>
              </a:rPr>
              <a:t>¿Dónde vemos oclusiones en etapa madura?</a:t>
            </a:r>
          </a:p>
          <a:p>
            <a:pPr eaLnBrk="1" hangingPunct="1">
              <a:spcBef>
                <a:spcPct val="0"/>
              </a:spcBef>
              <a:buFontTx/>
              <a:buNone/>
            </a:pPr>
            <a:r>
              <a:rPr lang="es-ES_tradnl" altLang="en-US" sz="2400">
                <a:cs typeface="Times New Roman" pitchFamily="18" charset="0"/>
              </a:rPr>
              <a:t>¿Qué pasa con patrón de dorsal en Argentina?</a:t>
            </a:r>
          </a:p>
          <a:p>
            <a:pPr eaLnBrk="1" hangingPunct="1">
              <a:spcBef>
                <a:spcPct val="0"/>
              </a:spcBef>
              <a:buFontTx/>
              <a:buNone/>
            </a:pPr>
            <a:r>
              <a:rPr lang="es-ES_tradnl" altLang="en-US" sz="2400">
                <a:cs typeface="Times New Roman" pitchFamily="18" charset="0"/>
              </a:rPr>
              <a:t>¿Qué tipo de nubosidad favorece?</a:t>
            </a:r>
            <a:endParaRPr lang="es-ES_tradnl" altLang="en-US" sz="2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s-ES_tradnl" altLang="en-US" smtClean="0"/>
              <a:t>Nube Coma = Baja Ocluida</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2840038"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86000"/>
            <a:ext cx="3535363"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138" y="190500"/>
            <a:ext cx="8213725"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noGrp="1"/>
          </p:cNvSpPr>
          <p:nvPr>
            <p:ph type="title"/>
          </p:nvPr>
        </p:nvSpPr>
        <p:spPr>
          <a:xfrm>
            <a:off x="685800" y="190500"/>
            <a:ext cx="7772400" cy="876300"/>
          </a:xfrm>
        </p:spPr>
        <p:txBody>
          <a:bodyPr/>
          <a:lstStyle/>
          <a:p>
            <a:pPr eaLnBrk="1" hangingPunct="1"/>
            <a:r>
              <a:rPr lang="es-ES_tradnl" altLang="en-US" smtClean="0"/>
              <a:t>Aplicación Imagen de Satélite</a:t>
            </a:r>
          </a:p>
        </p:txBody>
      </p:sp>
      <p:sp>
        <p:nvSpPr>
          <p:cNvPr id="4" name="TextBox 3"/>
          <p:cNvSpPr txBox="1">
            <a:spLocks noChangeArrowheads="1"/>
          </p:cNvSpPr>
          <p:nvPr/>
        </p:nvSpPr>
        <p:spPr bwMode="auto">
          <a:xfrm>
            <a:off x="2397125" y="3394075"/>
            <a:ext cx="1676400" cy="831850"/>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Oclusión</a:t>
            </a:r>
          </a:p>
          <a:p>
            <a:pPr algn="ctr" eaLnBrk="1" hangingPunct="1">
              <a:spcBef>
                <a:spcPct val="0"/>
              </a:spcBef>
              <a:buFontTx/>
              <a:buNone/>
            </a:pPr>
            <a:r>
              <a:rPr lang="es-ES_tradnl" altLang="en-US" sz="2400"/>
              <a:t>Madura</a:t>
            </a:r>
          </a:p>
        </p:txBody>
      </p:sp>
      <p:cxnSp>
        <p:nvCxnSpPr>
          <p:cNvPr id="5" name="Straight Arrow Connector 4"/>
          <p:cNvCxnSpPr>
            <a:cxnSpLocks noChangeShapeType="1"/>
          </p:cNvCxnSpPr>
          <p:nvPr/>
        </p:nvCxnSpPr>
        <p:spPr bwMode="auto">
          <a:xfrm>
            <a:off x="4164013" y="3810000"/>
            <a:ext cx="1443037" cy="0"/>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8" name="TextBox 7"/>
          <p:cNvSpPr txBox="1">
            <a:spLocks noChangeArrowheads="1"/>
          </p:cNvSpPr>
          <p:nvPr/>
        </p:nvSpPr>
        <p:spPr bwMode="auto">
          <a:xfrm>
            <a:off x="6019800" y="1150938"/>
            <a:ext cx="1676400" cy="830262"/>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Onda Frontal</a:t>
            </a:r>
          </a:p>
        </p:txBody>
      </p:sp>
      <p:cxnSp>
        <p:nvCxnSpPr>
          <p:cNvPr id="9" name="Straight Arrow Connector 8"/>
          <p:cNvCxnSpPr>
            <a:cxnSpLocks noChangeShapeType="1"/>
          </p:cNvCxnSpPr>
          <p:nvPr/>
        </p:nvCxnSpPr>
        <p:spPr bwMode="auto">
          <a:xfrm flipH="1">
            <a:off x="4648200" y="1981200"/>
            <a:ext cx="1371600" cy="609600"/>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12" name="TextBox 11"/>
          <p:cNvSpPr txBox="1">
            <a:spLocks noChangeArrowheads="1"/>
          </p:cNvSpPr>
          <p:nvPr/>
        </p:nvSpPr>
        <p:spPr bwMode="auto">
          <a:xfrm>
            <a:off x="3325813" y="5486400"/>
            <a:ext cx="1676400" cy="830263"/>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Inicio de Oclusión</a:t>
            </a:r>
          </a:p>
        </p:txBody>
      </p:sp>
      <p:cxnSp>
        <p:nvCxnSpPr>
          <p:cNvPr id="14" name="Straight Arrow Connector 13"/>
          <p:cNvCxnSpPr>
            <a:cxnSpLocks noChangeShapeType="1"/>
          </p:cNvCxnSpPr>
          <p:nvPr/>
        </p:nvCxnSpPr>
        <p:spPr bwMode="auto">
          <a:xfrm>
            <a:off x="4967288" y="5878513"/>
            <a:ext cx="1281112" cy="23812"/>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flipV="1">
            <a:off x="4073525" y="3048000"/>
            <a:ext cx="2403475" cy="346075"/>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V="1">
            <a:off x="5002213" y="5181600"/>
            <a:ext cx="1025525" cy="696913"/>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7924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bwMode="auto">
          <a:xfrm>
            <a:off x="2286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latin typeface="Arial" pitchFamily="34" charset="0"/>
                <a:cs typeface="Arial" pitchFamily="34" charset="0"/>
              </a:rPr>
              <a:t>Aplicación del Modelo Conceptual</a:t>
            </a:r>
          </a:p>
        </p:txBody>
      </p:sp>
      <p:sp>
        <p:nvSpPr>
          <p:cNvPr id="5" name="Rectangle 2"/>
          <p:cNvSpPr txBox="1">
            <a:spLocks noChangeArrowheads="1"/>
          </p:cNvSpPr>
          <p:nvPr/>
        </p:nvSpPr>
        <p:spPr bwMode="auto">
          <a:xfrm rot="1923175">
            <a:off x="655638" y="1108075"/>
            <a:ext cx="179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rgbClr val="FFC000"/>
                </a:solidFill>
                <a:latin typeface="Arial" pitchFamily="34" charset="0"/>
                <a:cs typeface="Arial" pitchFamily="34" charset="0"/>
              </a:rPr>
              <a:t>Isóbaras</a:t>
            </a:r>
            <a:r>
              <a:rPr lang="es-ES_tradnl" sz="1800" kern="0" dirty="0" smtClean="0">
                <a:solidFill>
                  <a:srgbClr val="FFC000"/>
                </a:solidFill>
                <a:latin typeface="Arial" pitchFamily="34" charset="0"/>
                <a:cs typeface="Arial" pitchFamily="34" charset="0"/>
                <a:sym typeface="Wingdings" pitchFamily="2" charset="2"/>
              </a:rPr>
              <a:t></a:t>
            </a:r>
            <a:endParaRPr lang="es-ES_tradnl" sz="1800" kern="0" dirty="0" smtClean="0">
              <a:solidFill>
                <a:srgbClr val="FFC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286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latin typeface="Arial" pitchFamily="34" charset="0"/>
                <a:cs typeface="Arial" pitchFamily="34" charset="0"/>
              </a:rPr>
              <a:t>Aplicación del Modelo Conceptual</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76275"/>
            <a:ext cx="7310438" cy="587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
          <p:cNvSpPr txBox="1">
            <a:spLocks noChangeArrowheads="1"/>
          </p:cNvSpPr>
          <p:nvPr/>
        </p:nvSpPr>
        <p:spPr bwMode="auto">
          <a:xfrm>
            <a:off x="7429500" y="836613"/>
            <a:ext cx="1790700" cy="45878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chemeClr val="bg1"/>
                </a:solidFill>
                <a:latin typeface="Arial" pitchFamily="34" charset="0"/>
                <a:cs typeface="Arial" pitchFamily="34" charset="0"/>
                <a:sym typeface="Wingdings" pitchFamily="2" charset="2"/>
              </a:rPr>
              <a:t></a:t>
            </a:r>
            <a:r>
              <a:rPr lang="es-ES_tradnl" sz="1800" kern="0" dirty="0" smtClean="0">
                <a:solidFill>
                  <a:schemeClr val="bg1"/>
                </a:solidFill>
                <a:latin typeface="Arial" pitchFamily="34" charset="0"/>
                <a:cs typeface="Arial" pitchFamily="34" charset="0"/>
              </a:rPr>
              <a:t>Espesores</a:t>
            </a:r>
          </a:p>
        </p:txBody>
      </p:sp>
      <p:sp>
        <p:nvSpPr>
          <p:cNvPr id="22" name="Rectangle 2"/>
          <p:cNvSpPr txBox="1">
            <a:spLocks noChangeArrowheads="1"/>
          </p:cNvSpPr>
          <p:nvPr/>
        </p:nvSpPr>
        <p:spPr bwMode="auto">
          <a:xfrm>
            <a:off x="7505700" y="1905000"/>
            <a:ext cx="179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rgbClr val="FFC000"/>
                </a:solidFill>
                <a:latin typeface="Arial" pitchFamily="34" charset="0"/>
                <a:cs typeface="Arial" pitchFamily="34" charset="0"/>
                <a:sym typeface="Wingdings" pitchFamily="2" charset="2"/>
              </a:rPr>
              <a:t></a:t>
            </a:r>
            <a:r>
              <a:rPr lang="es-ES_tradnl" sz="1800" kern="0" dirty="0" smtClean="0">
                <a:solidFill>
                  <a:srgbClr val="FFC000"/>
                </a:solidFill>
                <a:latin typeface="Arial" pitchFamily="34" charset="0"/>
                <a:cs typeface="Arial" pitchFamily="34" charset="0"/>
              </a:rPr>
              <a:t>Isóbaras</a:t>
            </a:r>
          </a:p>
        </p:txBody>
      </p:sp>
      <p:grpSp>
        <p:nvGrpSpPr>
          <p:cNvPr id="7169" name="Group 7168"/>
          <p:cNvGrpSpPr>
            <a:grpSpLocks/>
          </p:cNvGrpSpPr>
          <p:nvPr/>
        </p:nvGrpSpPr>
        <p:grpSpPr bwMode="auto">
          <a:xfrm>
            <a:off x="338138" y="693738"/>
            <a:ext cx="6738937" cy="5386387"/>
            <a:chOff x="338856" y="694063"/>
            <a:chExt cx="6737895" cy="5385467"/>
          </a:xfrm>
        </p:grpSpPr>
        <p:grpSp>
          <p:nvGrpSpPr>
            <p:cNvPr id="18439" name="Group 19"/>
            <p:cNvGrpSpPr>
              <a:grpSpLocks/>
            </p:cNvGrpSpPr>
            <p:nvPr/>
          </p:nvGrpSpPr>
          <p:grpSpPr bwMode="auto">
            <a:xfrm>
              <a:off x="338856" y="694063"/>
              <a:ext cx="6734175" cy="5244775"/>
              <a:chOff x="338856" y="694063"/>
              <a:chExt cx="6734175" cy="5244775"/>
            </a:xfrm>
          </p:grpSpPr>
          <p:sp>
            <p:nvSpPr>
              <p:cNvPr id="18481" name="Freeform 1"/>
              <p:cNvSpPr>
                <a:spLocks/>
              </p:cNvSpPr>
              <p:nvPr/>
            </p:nvSpPr>
            <p:spPr bwMode="auto">
              <a:xfrm>
                <a:off x="3368512" y="3443112"/>
                <a:ext cx="2427112" cy="1038578"/>
              </a:xfrm>
              <a:custGeom>
                <a:avLst/>
                <a:gdLst>
                  <a:gd name="T0" fmla="*/ 0 w 2427112"/>
                  <a:gd name="T1" fmla="*/ 0 h 1038578"/>
                  <a:gd name="T2" fmla="*/ 632178 w 2427112"/>
                  <a:gd name="T3" fmla="*/ 56445 h 1038578"/>
                  <a:gd name="T4" fmla="*/ 1185334 w 2427112"/>
                  <a:gd name="T5" fmla="*/ 158045 h 1038578"/>
                  <a:gd name="T6" fmla="*/ 2427112 w 2427112"/>
                  <a:gd name="T7" fmla="*/ 1038578 h 10385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27112" h="1038578">
                    <a:moveTo>
                      <a:pt x="0" y="0"/>
                    </a:moveTo>
                    <a:cubicBezTo>
                      <a:pt x="319852" y="33867"/>
                      <a:pt x="312326" y="22578"/>
                      <a:pt x="632178" y="56445"/>
                    </a:cubicBezTo>
                    <a:lnTo>
                      <a:pt x="1185334" y="158045"/>
                    </a:lnTo>
                    <a:cubicBezTo>
                      <a:pt x="1689571" y="357483"/>
                      <a:pt x="2193809" y="647230"/>
                      <a:pt x="2427112" y="1038578"/>
                    </a:cubicBezTo>
                  </a:path>
                </a:pathLst>
              </a:custGeom>
              <a:noFill/>
              <a:ln w="7620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82" name="Freeform 2"/>
              <p:cNvSpPr>
                <a:spLocks/>
              </p:cNvSpPr>
              <p:nvPr/>
            </p:nvSpPr>
            <p:spPr bwMode="auto">
              <a:xfrm>
                <a:off x="5806912" y="4041422"/>
                <a:ext cx="530577" cy="462845"/>
              </a:xfrm>
              <a:custGeom>
                <a:avLst/>
                <a:gdLst>
                  <a:gd name="T0" fmla="*/ 0 w 530577"/>
                  <a:gd name="T1" fmla="*/ 462845 h 462845"/>
                  <a:gd name="T2" fmla="*/ 214488 w 530577"/>
                  <a:gd name="T3" fmla="*/ 462845 h 462845"/>
                  <a:gd name="T4" fmla="*/ 440266 w 530577"/>
                  <a:gd name="T5" fmla="*/ 338667 h 462845"/>
                  <a:gd name="T6" fmla="*/ 530577 w 530577"/>
                  <a:gd name="T7" fmla="*/ 124178 h 462845"/>
                  <a:gd name="T8" fmla="*/ 530577 w 530577"/>
                  <a:gd name="T9" fmla="*/ 0 h 462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0577" h="462845">
                    <a:moveTo>
                      <a:pt x="0" y="462845"/>
                    </a:moveTo>
                    <a:lnTo>
                      <a:pt x="214488" y="462845"/>
                    </a:lnTo>
                    <a:lnTo>
                      <a:pt x="440266" y="338667"/>
                    </a:lnTo>
                    <a:lnTo>
                      <a:pt x="530577" y="124178"/>
                    </a:lnTo>
                    <a:lnTo>
                      <a:pt x="530577" y="0"/>
                    </a:lnTo>
                  </a:path>
                </a:pathLst>
              </a:custGeom>
              <a:noFill/>
              <a:ln w="762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83" name="Freeform 3"/>
              <p:cNvSpPr>
                <a:spLocks/>
              </p:cNvSpPr>
              <p:nvPr/>
            </p:nvSpPr>
            <p:spPr bwMode="auto">
              <a:xfrm>
                <a:off x="5027978" y="4504267"/>
                <a:ext cx="790222" cy="609600"/>
              </a:xfrm>
              <a:custGeom>
                <a:avLst/>
                <a:gdLst>
                  <a:gd name="T0" fmla="*/ 790222 w 790222"/>
                  <a:gd name="T1" fmla="*/ 0 h 609600"/>
                  <a:gd name="T2" fmla="*/ 778934 w 790222"/>
                  <a:gd name="T3" fmla="*/ 146755 h 609600"/>
                  <a:gd name="T4" fmla="*/ 722489 w 790222"/>
                  <a:gd name="T5" fmla="*/ 383822 h 609600"/>
                  <a:gd name="T6" fmla="*/ 609600 w 790222"/>
                  <a:gd name="T7" fmla="*/ 530577 h 609600"/>
                  <a:gd name="T8" fmla="*/ 462845 w 790222"/>
                  <a:gd name="T9" fmla="*/ 575733 h 609600"/>
                  <a:gd name="T10" fmla="*/ 316089 w 790222"/>
                  <a:gd name="T11" fmla="*/ 598311 h 609600"/>
                  <a:gd name="T12" fmla="*/ 169334 w 790222"/>
                  <a:gd name="T13" fmla="*/ 609600 h 609600"/>
                  <a:gd name="T14" fmla="*/ 90311 w 790222"/>
                  <a:gd name="T15" fmla="*/ 587022 h 609600"/>
                  <a:gd name="T16" fmla="*/ 11289 w 790222"/>
                  <a:gd name="T17" fmla="*/ 496711 h 609600"/>
                  <a:gd name="T18" fmla="*/ 0 w 790222"/>
                  <a:gd name="T19" fmla="*/ 428977 h 609600"/>
                  <a:gd name="T20" fmla="*/ 22578 w 790222"/>
                  <a:gd name="T21" fmla="*/ 316089 h 609600"/>
                  <a:gd name="T22" fmla="*/ 124178 w 790222"/>
                  <a:gd name="T23" fmla="*/ 259644 h 609600"/>
                  <a:gd name="T24" fmla="*/ 214489 w 790222"/>
                  <a:gd name="T25" fmla="*/ 248355 h 609600"/>
                  <a:gd name="T26" fmla="*/ 214489 w 790222"/>
                  <a:gd name="T27" fmla="*/ 248355 h 609600"/>
                  <a:gd name="T28" fmla="*/ 259645 w 790222"/>
                  <a:gd name="T29" fmla="*/ 349955 h 609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0222" h="609600">
                    <a:moveTo>
                      <a:pt x="790222" y="0"/>
                    </a:moveTo>
                    <a:lnTo>
                      <a:pt x="778934" y="146755"/>
                    </a:lnTo>
                    <a:lnTo>
                      <a:pt x="722489" y="383822"/>
                    </a:lnTo>
                    <a:lnTo>
                      <a:pt x="609600" y="530577"/>
                    </a:lnTo>
                    <a:lnTo>
                      <a:pt x="462845" y="575733"/>
                    </a:lnTo>
                    <a:lnTo>
                      <a:pt x="316089" y="598311"/>
                    </a:lnTo>
                    <a:lnTo>
                      <a:pt x="169334" y="609600"/>
                    </a:lnTo>
                    <a:lnTo>
                      <a:pt x="90311" y="587022"/>
                    </a:lnTo>
                    <a:lnTo>
                      <a:pt x="11289" y="496711"/>
                    </a:lnTo>
                    <a:lnTo>
                      <a:pt x="0" y="428977"/>
                    </a:lnTo>
                    <a:lnTo>
                      <a:pt x="22578" y="316089"/>
                    </a:lnTo>
                    <a:lnTo>
                      <a:pt x="124178" y="259644"/>
                    </a:lnTo>
                    <a:lnTo>
                      <a:pt x="214489" y="248355"/>
                    </a:lnTo>
                    <a:lnTo>
                      <a:pt x="259645" y="349955"/>
                    </a:lnTo>
                  </a:path>
                </a:pathLst>
              </a:custGeom>
              <a:noFill/>
              <a:ln w="76200" cap="flat" cmpd="sng" algn="ctr">
                <a:solidFill>
                  <a:srgbClr val="AD29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84" name="Freeform 7"/>
              <p:cNvSpPr>
                <a:spLocks/>
              </p:cNvSpPr>
              <p:nvPr/>
            </p:nvSpPr>
            <p:spPr bwMode="auto">
              <a:xfrm rot="2443749">
                <a:off x="610919" y="974144"/>
                <a:ext cx="1175809" cy="786584"/>
              </a:xfrm>
              <a:custGeom>
                <a:avLst/>
                <a:gdLst>
                  <a:gd name="T0" fmla="*/ 0 w 2427112"/>
                  <a:gd name="T1" fmla="*/ 0 h 1038578"/>
                  <a:gd name="T2" fmla="*/ 51 w 2427112"/>
                  <a:gd name="T3" fmla="*/ 1523 h 1038578"/>
                  <a:gd name="T4" fmla="*/ 96 w 2427112"/>
                  <a:gd name="T5" fmla="*/ 4264 h 1038578"/>
                  <a:gd name="T6" fmla="*/ 196 w 2427112"/>
                  <a:gd name="T7" fmla="*/ 28016 h 10385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27112" h="1038578">
                    <a:moveTo>
                      <a:pt x="0" y="0"/>
                    </a:moveTo>
                    <a:cubicBezTo>
                      <a:pt x="319852" y="33867"/>
                      <a:pt x="312326" y="22578"/>
                      <a:pt x="632178" y="56445"/>
                    </a:cubicBezTo>
                    <a:lnTo>
                      <a:pt x="1185334" y="158045"/>
                    </a:lnTo>
                    <a:cubicBezTo>
                      <a:pt x="1689571" y="357483"/>
                      <a:pt x="2193809" y="647230"/>
                      <a:pt x="2427112" y="1038578"/>
                    </a:cubicBezTo>
                  </a:path>
                </a:pathLst>
              </a:custGeom>
              <a:noFill/>
              <a:ln w="7620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85" name="Freeform 10"/>
              <p:cNvSpPr>
                <a:spLocks/>
              </p:cNvSpPr>
              <p:nvPr/>
            </p:nvSpPr>
            <p:spPr bwMode="auto">
              <a:xfrm>
                <a:off x="1767606" y="2533650"/>
                <a:ext cx="276225" cy="504825"/>
              </a:xfrm>
              <a:custGeom>
                <a:avLst/>
                <a:gdLst>
                  <a:gd name="T0" fmla="*/ 52388 w 276225"/>
                  <a:gd name="T1" fmla="*/ 0 h 504825"/>
                  <a:gd name="T2" fmla="*/ 185738 w 276225"/>
                  <a:gd name="T3" fmla="*/ 157163 h 504825"/>
                  <a:gd name="T4" fmla="*/ 276225 w 276225"/>
                  <a:gd name="T5" fmla="*/ 314325 h 504825"/>
                  <a:gd name="T6" fmla="*/ 276225 w 276225"/>
                  <a:gd name="T7" fmla="*/ 395288 h 504825"/>
                  <a:gd name="T8" fmla="*/ 219075 w 276225"/>
                  <a:gd name="T9" fmla="*/ 471488 h 504825"/>
                  <a:gd name="T10" fmla="*/ 147638 w 276225"/>
                  <a:gd name="T11" fmla="*/ 485775 h 504825"/>
                  <a:gd name="T12" fmla="*/ 80963 w 276225"/>
                  <a:gd name="T13" fmla="*/ 500063 h 504825"/>
                  <a:gd name="T14" fmla="*/ 0 w 276225"/>
                  <a:gd name="T15" fmla="*/ 504825 h 5048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6225" h="504825">
                    <a:moveTo>
                      <a:pt x="52388" y="0"/>
                    </a:moveTo>
                    <a:lnTo>
                      <a:pt x="185738" y="157163"/>
                    </a:lnTo>
                    <a:lnTo>
                      <a:pt x="276225" y="314325"/>
                    </a:lnTo>
                    <a:lnTo>
                      <a:pt x="276225" y="395288"/>
                    </a:lnTo>
                    <a:lnTo>
                      <a:pt x="219075" y="471488"/>
                    </a:lnTo>
                    <a:lnTo>
                      <a:pt x="147638" y="485775"/>
                    </a:lnTo>
                    <a:lnTo>
                      <a:pt x="80963" y="500063"/>
                    </a:lnTo>
                    <a:lnTo>
                      <a:pt x="0" y="504825"/>
                    </a:lnTo>
                  </a:path>
                </a:pathLst>
              </a:custGeom>
              <a:noFill/>
              <a:ln w="7620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86" name="Freeform 11"/>
              <p:cNvSpPr>
                <a:spLocks/>
              </p:cNvSpPr>
              <p:nvPr/>
            </p:nvSpPr>
            <p:spPr bwMode="auto">
              <a:xfrm>
                <a:off x="1724744" y="3100388"/>
                <a:ext cx="1628775" cy="300037"/>
              </a:xfrm>
              <a:custGeom>
                <a:avLst/>
                <a:gdLst>
                  <a:gd name="T0" fmla="*/ 0 w 1628775"/>
                  <a:gd name="T1" fmla="*/ 0 h 300037"/>
                  <a:gd name="T2" fmla="*/ 266700 w 1628775"/>
                  <a:gd name="T3" fmla="*/ 85725 h 300037"/>
                  <a:gd name="T4" fmla="*/ 628650 w 1628775"/>
                  <a:gd name="T5" fmla="*/ 166687 h 300037"/>
                  <a:gd name="T6" fmla="*/ 985837 w 1628775"/>
                  <a:gd name="T7" fmla="*/ 223837 h 300037"/>
                  <a:gd name="T8" fmla="*/ 1314450 w 1628775"/>
                  <a:gd name="T9" fmla="*/ 252412 h 300037"/>
                  <a:gd name="T10" fmla="*/ 1628775 w 1628775"/>
                  <a:gd name="T11" fmla="*/ 300037 h 300037"/>
                  <a:gd name="T12" fmla="*/ 1628775 w 1628775"/>
                  <a:gd name="T13" fmla="*/ 300037 h 3000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28775" h="300037">
                    <a:moveTo>
                      <a:pt x="0" y="0"/>
                    </a:moveTo>
                    <a:lnTo>
                      <a:pt x="266700" y="85725"/>
                    </a:lnTo>
                    <a:lnTo>
                      <a:pt x="628650" y="166687"/>
                    </a:lnTo>
                    <a:lnTo>
                      <a:pt x="985837" y="223837"/>
                    </a:lnTo>
                    <a:lnTo>
                      <a:pt x="1314450" y="252412"/>
                    </a:lnTo>
                    <a:lnTo>
                      <a:pt x="1628775" y="300037"/>
                    </a:lnTo>
                  </a:path>
                </a:pathLst>
              </a:custGeom>
              <a:noFill/>
              <a:ln w="762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87" name="Freeform 12"/>
              <p:cNvSpPr>
                <a:spLocks/>
              </p:cNvSpPr>
              <p:nvPr/>
            </p:nvSpPr>
            <p:spPr bwMode="auto">
              <a:xfrm>
                <a:off x="1243731" y="2619375"/>
                <a:ext cx="390525" cy="452438"/>
              </a:xfrm>
              <a:custGeom>
                <a:avLst/>
                <a:gdLst>
                  <a:gd name="T0" fmla="*/ 390525 w 390525"/>
                  <a:gd name="T1" fmla="*/ 452438 h 452438"/>
                  <a:gd name="T2" fmla="*/ 166688 w 390525"/>
                  <a:gd name="T3" fmla="*/ 376238 h 452438"/>
                  <a:gd name="T4" fmla="*/ 80963 w 390525"/>
                  <a:gd name="T5" fmla="*/ 323850 h 452438"/>
                  <a:gd name="T6" fmla="*/ 9525 w 390525"/>
                  <a:gd name="T7" fmla="*/ 223838 h 452438"/>
                  <a:gd name="T8" fmla="*/ 0 w 390525"/>
                  <a:gd name="T9" fmla="*/ 128588 h 452438"/>
                  <a:gd name="T10" fmla="*/ 14288 w 390525"/>
                  <a:gd name="T11" fmla="*/ 47625 h 452438"/>
                  <a:gd name="T12" fmla="*/ 138113 w 390525"/>
                  <a:gd name="T13" fmla="*/ 0 h 452438"/>
                  <a:gd name="T14" fmla="*/ 271463 w 390525"/>
                  <a:gd name="T15" fmla="*/ 28575 h 452438"/>
                  <a:gd name="T16" fmla="*/ 304800 w 390525"/>
                  <a:gd name="T17" fmla="*/ 57150 h 452438"/>
                  <a:gd name="T18" fmla="*/ 309563 w 390525"/>
                  <a:gd name="T19" fmla="*/ 71438 h 452438"/>
                  <a:gd name="T20" fmla="*/ 323850 w 390525"/>
                  <a:gd name="T21" fmla="*/ 95250 h 452438"/>
                  <a:gd name="T22" fmla="*/ 338138 w 390525"/>
                  <a:gd name="T23" fmla="*/ 166688 h 452438"/>
                  <a:gd name="T24" fmla="*/ 338138 w 390525"/>
                  <a:gd name="T25" fmla="*/ 209550 h 452438"/>
                  <a:gd name="T26" fmla="*/ 333375 w 390525"/>
                  <a:gd name="T27" fmla="*/ 242888 h 452438"/>
                  <a:gd name="T28" fmla="*/ 295275 w 390525"/>
                  <a:gd name="T29" fmla="*/ 266700 h 452438"/>
                  <a:gd name="T30" fmla="*/ 266700 w 390525"/>
                  <a:gd name="T31" fmla="*/ 266700 h 452438"/>
                  <a:gd name="T32" fmla="*/ 223838 w 390525"/>
                  <a:gd name="T33" fmla="*/ 257175 h 452438"/>
                  <a:gd name="T34" fmla="*/ 195263 w 390525"/>
                  <a:gd name="T35" fmla="*/ 242888 h 452438"/>
                  <a:gd name="T36" fmla="*/ 180975 w 390525"/>
                  <a:gd name="T37" fmla="*/ 223838 h 4524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0525" h="452438">
                    <a:moveTo>
                      <a:pt x="390525" y="452438"/>
                    </a:moveTo>
                    <a:lnTo>
                      <a:pt x="166688" y="376238"/>
                    </a:lnTo>
                    <a:lnTo>
                      <a:pt x="80963" y="323850"/>
                    </a:lnTo>
                    <a:lnTo>
                      <a:pt x="9525" y="223838"/>
                    </a:lnTo>
                    <a:lnTo>
                      <a:pt x="0" y="128588"/>
                    </a:lnTo>
                    <a:lnTo>
                      <a:pt x="14288" y="47625"/>
                    </a:lnTo>
                    <a:lnTo>
                      <a:pt x="138113" y="0"/>
                    </a:lnTo>
                    <a:lnTo>
                      <a:pt x="271463" y="28575"/>
                    </a:lnTo>
                    <a:cubicBezTo>
                      <a:pt x="282575" y="38100"/>
                      <a:pt x="295077" y="46211"/>
                      <a:pt x="304800" y="57150"/>
                    </a:cubicBezTo>
                    <a:cubicBezTo>
                      <a:pt x="308135" y="60902"/>
                      <a:pt x="306778" y="67261"/>
                      <a:pt x="309563" y="71438"/>
                    </a:cubicBezTo>
                    <a:cubicBezTo>
                      <a:pt x="326095" y="96236"/>
                      <a:pt x="323850" y="75093"/>
                      <a:pt x="323850" y="95250"/>
                    </a:cubicBezTo>
                    <a:lnTo>
                      <a:pt x="338138" y="166688"/>
                    </a:lnTo>
                    <a:lnTo>
                      <a:pt x="338138" y="209550"/>
                    </a:lnTo>
                    <a:lnTo>
                      <a:pt x="333375" y="242888"/>
                    </a:lnTo>
                    <a:lnTo>
                      <a:pt x="295275" y="266700"/>
                    </a:lnTo>
                    <a:lnTo>
                      <a:pt x="266700" y="266700"/>
                    </a:lnTo>
                    <a:lnTo>
                      <a:pt x="223838" y="257175"/>
                    </a:lnTo>
                    <a:lnTo>
                      <a:pt x="195263" y="242888"/>
                    </a:lnTo>
                    <a:lnTo>
                      <a:pt x="180975" y="223838"/>
                    </a:lnTo>
                  </a:path>
                </a:pathLst>
              </a:custGeom>
              <a:noFill/>
              <a:ln w="76200" cap="flat" cmpd="sng" algn="ctr">
                <a:solidFill>
                  <a:srgbClr val="AD29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88" name="Freeform 13"/>
              <p:cNvSpPr>
                <a:spLocks/>
              </p:cNvSpPr>
              <p:nvPr/>
            </p:nvSpPr>
            <p:spPr bwMode="auto">
              <a:xfrm>
                <a:off x="1400894" y="2066925"/>
                <a:ext cx="371475" cy="404813"/>
              </a:xfrm>
              <a:custGeom>
                <a:avLst/>
                <a:gdLst>
                  <a:gd name="T0" fmla="*/ 371475 w 371475"/>
                  <a:gd name="T1" fmla="*/ 404813 h 404813"/>
                  <a:gd name="T2" fmla="*/ 252412 w 371475"/>
                  <a:gd name="T3" fmla="*/ 323850 h 404813"/>
                  <a:gd name="T4" fmla="*/ 166687 w 371475"/>
                  <a:gd name="T5" fmla="*/ 233363 h 404813"/>
                  <a:gd name="T6" fmla="*/ 114300 w 371475"/>
                  <a:gd name="T7" fmla="*/ 171450 h 404813"/>
                  <a:gd name="T8" fmla="*/ 57150 w 371475"/>
                  <a:gd name="T9" fmla="*/ 71438 h 404813"/>
                  <a:gd name="T10" fmla="*/ 0 w 371475"/>
                  <a:gd name="T11" fmla="*/ 0 h 4048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1475" h="404813">
                    <a:moveTo>
                      <a:pt x="371475" y="404813"/>
                    </a:moveTo>
                    <a:lnTo>
                      <a:pt x="252412" y="323850"/>
                    </a:lnTo>
                    <a:lnTo>
                      <a:pt x="166687" y="233363"/>
                    </a:lnTo>
                    <a:lnTo>
                      <a:pt x="114300" y="171450"/>
                    </a:lnTo>
                    <a:lnTo>
                      <a:pt x="57150" y="71438"/>
                    </a:lnTo>
                    <a:lnTo>
                      <a:pt x="0" y="0"/>
                    </a:lnTo>
                  </a:path>
                </a:pathLst>
              </a:custGeom>
              <a:noFill/>
              <a:ln w="762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89" name="Freeform 14"/>
              <p:cNvSpPr>
                <a:spLocks/>
              </p:cNvSpPr>
              <p:nvPr/>
            </p:nvSpPr>
            <p:spPr bwMode="auto">
              <a:xfrm>
                <a:off x="481731" y="2400300"/>
                <a:ext cx="642938" cy="438150"/>
              </a:xfrm>
              <a:custGeom>
                <a:avLst/>
                <a:gdLst>
                  <a:gd name="T0" fmla="*/ 642938 w 642938"/>
                  <a:gd name="T1" fmla="*/ 414338 h 438150"/>
                  <a:gd name="T2" fmla="*/ 490538 w 642938"/>
                  <a:gd name="T3" fmla="*/ 438150 h 438150"/>
                  <a:gd name="T4" fmla="*/ 385763 w 642938"/>
                  <a:gd name="T5" fmla="*/ 433388 h 438150"/>
                  <a:gd name="T6" fmla="*/ 214313 w 642938"/>
                  <a:gd name="T7" fmla="*/ 385763 h 438150"/>
                  <a:gd name="T8" fmla="*/ 71438 w 642938"/>
                  <a:gd name="T9" fmla="*/ 338138 h 438150"/>
                  <a:gd name="T10" fmla="*/ 4763 w 642938"/>
                  <a:gd name="T11" fmla="*/ 257175 h 438150"/>
                  <a:gd name="T12" fmla="*/ 0 w 642938"/>
                  <a:gd name="T13" fmla="*/ 142875 h 438150"/>
                  <a:gd name="T14" fmla="*/ 95250 w 642938"/>
                  <a:gd name="T15" fmla="*/ 23813 h 438150"/>
                  <a:gd name="T16" fmla="*/ 228600 w 642938"/>
                  <a:gd name="T17" fmla="*/ 0 h 438150"/>
                  <a:gd name="T18" fmla="*/ 319088 w 642938"/>
                  <a:gd name="T19" fmla="*/ 14288 h 438150"/>
                  <a:gd name="T20" fmla="*/ 423863 w 642938"/>
                  <a:gd name="T21" fmla="*/ 76200 h 438150"/>
                  <a:gd name="T22" fmla="*/ 466725 w 642938"/>
                  <a:gd name="T23" fmla="*/ 166688 h 438150"/>
                  <a:gd name="T24" fmla="*/ 466725 w 642938"/>
                  <a:gd name="T25" fmla="*/ 223838 h 438150"/>
                  <a:gd name="T26" fmla="*/ 466725 w 642938"/>
                  <a:gd name="T27" fmla="*/ 266700 h 438150"/>
                  <a:gd name="T28" fmla="*/ 419100 w 642938"/>
                  <a:gd name="T29" fmla="*/ 300038 h 438150"/>
                  <a:gd name="T30" fmla="*/ 352425 w 642938"/>
                  <a:gd name="T31" fmla="*/ 304800 h 438150"/>
                  <a:gd name="T32" fmla="*/ 304800 w 642938"/>
                  <a:gd name="T33" fmla="*/ 300038 h 438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2938" h="438150">
                    <a:moveTo>
                      <a:pt x="642938" y="414338"/>
                    </a:moveTo>
                    <a:lnTo>
                      <a:pt x="490538" y="438150"/>
                    </a:lnTo>
                    <a:lnTo>
                      <a:pt x="385763" y="433388"/>
                    </a:lnTo>
                    <a:lnTo>
                      <a:pt x="214313" y="385763"/>
                    </a:lnTo>
                    <a:lnTo>
                      <a:pt x="71438" y="338138"/>
                    </a:lnTo>
                    <a:lnTo>
                      <a:pt x="4763" y="257175"/>
                    </a:lnTo>
                    <a:lnTo>
                      <a:pt x="0" y="142875"/>
                    </a:lnTo>
                    <a:lnTo>
                      <a:pt x="95250" y="23813"/>
                    </a:lnTo>
                    <a:lnTo>
                      <a:pt x="228600" y="0"/>
                    </a:lnTo>
                    <a:lnTo>
                      <a:pt x="319088" y="14288"/>
                    </a:lnTo>
                    <a:lnTo>
                      <a:pt x="423863" y="76200"/>
                    </a:lnTo>
                    <a:lnTo>
                      <a:pt x="466725" y="166688"/>
                    </a:lnTo>
                    <a:lnTo>
                      <a:pt x="466725" y="223838"/>
                    </a:lnTo>
                    <a:lnTo>
                      <a:pt x="466725" y="266700"/>
                    </a:lnTo>
                    <a:lnTo>
                      <a:pt x="419100" y="300038"/>
                    </a:lnTo>
                    <a:lnTo>
                      <a:pt x="352425" y="304800"/>
                    </a:lnTo>
                    <a:lnTo>
                      <a:pt x="304800" y="300038"/>
                    </a:lnTo>
                  </a:path>
                </a:pathLst>
              </a:custGeom>
              <a:noFill/>
              <a:ln w="76200" cap="flat" cmpd="sng" algn="ctr">
                <a:solidFill>
                  <a:srgbClr val="AD29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90" name="Freeform 15"/>
              <p:cNvSpPr>
                <a:spLocks/>
              </p:cNvSpPr>
              <p:nvPr/>
            </p:nvSpPr>
            <p:spPr bwMode="auto">
              <a:xfrm>
                <a:off x="338856" y="5210175"/>
                <a:ext cx="2047875" cy="728663"/>
              </a:xfrm>
              <a:custGeom>
                <a:avLst/>
                <a:gdLst>
                  <a:gd name="T0" fmla="*/ 2047875 w 2047875"/>
                  <a:gd name="T1" fmla="*/ 0 h 728663"/>
                  <a:gd name="T2" fmla="*/ 1514475 w 2047875"/>
                  <a:gd name="T3" fmla="*/ 304800 h 728663"/>
                  <a:gd name="T4" fmla="*/ 1004888 w 2047875"/>
                  <a:gd name="T5" fmla="*/ 514350 h 728663"/>
                  <a:gd name="T6" fmla="*/ 571500 w 2047875"/>
                  <a:gd name="T7" fmla="*/ 642938 h 728663"/>
                  <a:gd name="T8" fmla="*/ 266700 w 2047875"/>
                  <a:gd name="T9" fmla="*/ 728663 h 728663"/>
                  <a:gd name="T10" fmla="*/ 0 w 2047875"/>
                  <a:gd name="T11" fmla="*/ 728663 h 7286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47875" h="728663">
                    <a:moveTo>
                      <a:pt x="2047875" y="0"/>
                    </a:moveTo>
                    <a:lnTo>
                      <a:pt x="1514475" y="304800"/>
                    </a:lnTo>
                    <a:lnTo>
                      <a:pt x="1004888" y="514350"/>
                    </a:lnTo>
                    <a:lnTo>
                      <a:pt x="571500" y="642938"/>
                    </a:lnTo>
                    <a:lnTo>
                      <a:pt x="266700" y="728663"/>
                    </a:lnTo>
                    <a:lnTo>
                      <a:pt x="0" y="728663"/>
                    </a:lnTo>
                  </a:path>
                </a:pathLst>
              </a:custGeom>
              <a:noFill/>
              <a:ln w="762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91" name="Freeform 16"/>
              <p:cNvSpPr>
                <a:spLocks/>
              </p:cNvSpPr>
              <p:nvPr/>
            </p:nvSpPr>
            <p:spPr bwMode="auto">
              <a:xfrm>
                <a:off x="3039194" y="5379244"/>
                <a:ext cx="2809875" cy="345280"/>
              </a:xfrm>
              <a:custGeom>
                <a:avLst/>
                <a:gdLst>
                  <a:gd name="T0" fmla="*/ 0 w 2809875"/>
                  <a:gd name="T1" fmla="*/ 22580 h 433387"/>
                  <a:gd name="T2" fmla="*/ 237207 w 2809875"/>
                  <a:gd name="T3" fmla="*/ 14912 h 433387"/>
                  <a:gd name="T4" fmla="*/ 511366 w 2809875"/>
                  <a:gd name="T5" fmla="*/ 5650 h 433387"/>
                  <a:gd name="T6" fmla="*/ 910268 w 2809875"/>
                  <a:gd name="T7" fmla="*/ 143 h 433387"/>
                  <a:gd name="T8" fmla="*/ 1262062 w 2809875"/>
                  <a:gd name="T9" fmla="*/ 993 h 433387"/>
                  <a:gd name="T10" fmla="*/ 1624012 w 2809875"/>
                  <a:gd name="T11" fmla="*/ 0 h 433387"/>
                  <a:gd name="T12" fmla="*/ 2024062 w 2809875"/>
                  <a:gd name="T13" fmla="*/ 1240 h 433387"/>
                  <a:gd name="T14" fmla="*/ 2362200 w 2809875"/>
                  <a:gd name="T15" fmla="*/ 3225 h 433387"/>
                  <a:gd name="T16" fmla="*/ 2566987 w 2809875"/>
                  <a:gd name="T17" fmla="*/ 8188 h 433387"/>
                  <a:gd name="T18" fmla="*/ 2809875 w 2809875"/>
                  <a:gd name="T19" fmla="*/ 18113 h 4333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09875" h="433387">
                    <a:moveTo>
                      <a:pt x="0" y="433387"/>
                    </a:moveTo>
                    <a:lnTo>
                      <a:pt x="237207" y="286210"/>
                    </a:lnTo>
                    <a:lnTo>
                      <a:pt x="511366" y="108450"/>
                    </a:lnTo>
                    <a:lnTo>
                      <a:pt x="910268" y="2755"/>
                    </a:lnTo>
                    <a:lnTo>
                      <a:pt x="1262062" y="19050"/>
                    </a:lnTo>
                    <a:lnTo>
                      <a:pt x="1624012" y="0"/>
                    </a:lnTo>
                    <a:lnTo>
                      <a:pt x="2024062" y="23812"/>
                    </a:lnTo>
                    <a:lnTo>
                      <a:pt x="2362200" y="61912"/>
                    </a:lnTo>
                    <a:lnTo>
                      <a:pt x="2566987" y="157162"/>
                    </a:lnTo>
                    <a:lnTo>
                      <a:pt x="2809875" y="347662"/>
                    </a:lnTo>
                  </a:path>
                </a:pathLst>
              </a:custGeom>
              <a:noFill/>
              <a:ln w="7620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92" name="Freeform 17"/>
              <p:cNvSpPr>
                <a:spLocks/>
              </p:cNvSpPr>
              <p:nvPr/>
            </p:nvSpPr>
            <p:spPr bwMode="auto">
              <a:xfrm>
                <a:off x="5934794" y="5062538"/>
                <a:ext cx="1138237" cy="633412"/>
              </a:xfrm>
              <a:custGeom>
                <a:avLst/>
                <a:gdLst>
                  <a:gd name="T0" fmla="*/ 0 w 1138237"/>
                  <a:gd name="T1" fmla="*/ 633412 h 633412"/>
                  <a:gd name="T2" fmla="*/ 295275 w 1138237"/>
                  <a:gd name="T3" fmla="*/ 538162 h 633412"/>
                  <a:gd name="T4" fmla="*/ 633412 w 1138237"/>
                  <a:gd name="T5" fmla="*/ 395287 h 633412"/>
                  <a:gd name="T6" fmla="*/ 952500 w 1138237"/>
                  <a:gd name="T7" fmla="*/ 180975 h 633412"/>
                  <a:gd name="T8" fmla="*/ 1138237 w 1138237"/>
                  <a:gd name="T9" fmla="*/ 0 h 633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8237" h="633412">
                    <a:moveTo>
                      <a:pt x="0" y="633412"/>
                    </a:moveTo>
                    <a:lnTo>
                      <a:pt x="295275" y="538162"/>
                    </a:lnTo>
                    <a:lnTo>
                      <a:pt x="633412" y="395287"/>
                    </a:lnTo>
                    <a:lnTo>
                      <a:pt x="952500" y="180975"/>
                    </a:lnTo>
                    <a:lnTo>
                      <a:pt x="1138237" y="0"/>
                    </a:lnTo>
                  </a:path>
                </a:pathLst>
              </a:custGeom>
              <a:noFill/>
              <a:ln w="762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8493" name="Freeform 18"/>
              <p:cNvSpPr>
                <a:spLocks/>
              </p:cNvSpPr>
              <p:nvPr/>
            </p:nvSpPr>
            <p:spPr bwMode="auto">
              <a:xfrm>
                <a:off x="6314501" y="694063"/>
                <a:ext cx="132203" cy="341523"/>
              </a:xfrm>
              <a:custGeom>
                <a:avLst/>
                <a:gdLst>
                  <a:gd name="T0" fmla="*/ 0 w 132203"/>
                  <a:gd name="T1" fmla="*/ 0 h 341523"/>
                  <a:gd name="T2" fmla="*/ 132203 w 132203"/>
                  <a:gd name="T3" fmla="*/ 341523 h 341523"/>
                  <a:gd name="T4" fmla="*/ 0 60000 65536"/>
                  <a:gd name="T5" fmla="*/ 0 60000 65536"/>
                  <a:gd name="T6" fmla="*/ 0 w 132203"/>
                  <a:gd name="T7" fmla="*/ 0 h 341523"/>
                  <a:gd name="T8" fmla="*/ 132203 w 132203"/>
                  <a:gd name="T9" fmla="*/ 341523 h 341523"/>
                </a:gdLst>
                <a:ahLst/>
                <a:cxnLst>
                  <a:cxn ang="T4">
                    <a:pos x="T0" y="T1"/>
                  </a:cxn>
                  <a:cxn ang="T5">
                    <a:pos x="T2" y="T3"/>
                  </a:cxn>
                </a:cxnLst>
                <a:rect l="T6" t="T7" r="T8" b="T9"/>
                <a:pathLst>
                  <a:path w="132203" h="341523">
                    <a:moveTo>
                      <a:pt x="0" y="0"/>
                    </a:moveTo>
                    <a:lnTo>
                      <a:pt x="132203" y="341523"/>
                    </a:lnTo>
                  </a:path>
                </a:pathLst>
              </a:cu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t>`</a:t>
                </a:r>
              </a:p>
            </p:txBody>
          </p:sp>
        </p:grpSp>
        <p:sp>
          <p:nvSpPr>
            <p:cNvPr id="18440" name="Isosceles Triangle 22"/>
            <p:cNvSpPr>
              <a:spLocks noChangeArrowheads="1"/>
            </p:cNvSpPr>
            <p:nvPr/>
          </p:nvSpPr>
          <p:spPr bwMode="auto">
            <a:xfrm rot="251624">
              <a:off x="3733800" y="3254528"/>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41" name="Isosceles Triangle 25"/>
            <p:cNvSpPr>
              <a:spLocks noChangeArrowheads="1"/>
            </p:cNvSpPr>
            <p:nvPr/>
          </p:nvSpPr>
          <p:spPr bwMode="auto">
            <a:xfrm rot="901805">
              <a:off x="4241626" y="3313460"/>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42" name="Isosceles Triangle 26"/>
            <p:cNvSpPr>
              <a:spLocks noChangeArrowheads="1"/>
            </p:cNvSpPr>
            <p:nvPr/>
          </p:nvSpPr>
          <p:spPr bwMode="auto">
            <a:xfrm rot="1542302">
              <a:off x="4698826" y="3465860"/>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43" name="Isosceles Triangle 27"/>
            <p:cNvSpPr>
              <a:spLocks noChangeArrowheads="1"/>
            </p:cNvSpPr>
            <p:nvPr/>
          </p:nvSpPr>
          <p:spPr bwMode="auto">
            <a:xfrm rot="1896493">
              <a:off x="5142196" y="3682559"/>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44" name="Isosceles Triangle 28"/>
            <p:cNvSpPr>
              <a:spLocks noChangeArrowheads="1"/>
            </p:cNvSpPr>
            <p:nvPr/>
          </p:nvSpPr>
          <p:spPr bwMode="auto">
            <a:xfrm rot="2893177">
              <a:off x="5533198" y="3983115"/>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45" name="Isosceles Triangle 29"/>
            <p:cNvSpPr>
              <a:spLocks noChangeArrowheads="1"/>
            </p:cNvSpPr>
            <p:nvPr/>
          </p:nvSpPr>
          <p:spPr bwMode="auto">
            <a:xfrm rot="2893177">
              <a:off x="1930533" y="2456507"/>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46" name="Isosceles Triangle 30"/>
            <p:cNvSpPr>
              <a:spLocks noChangeArrowheads="1"/>
            </p:cNvSpPr>
            <p:nvPr/>
          </p:nvSpPr>
          <p:spPr bwMode="auto">
            <a:xfrm rot="5574472">
              <a:off x="2033889" y="2807344"/>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47" name="Isosceles Triangle 31"/>
            <p:cNvSpPr>
              <a:spLocks noChangeArrowheads="1"/>
            </p:cNvSpPr>
            <p:nvPr/>
          </p:nvSpPr>
          <p:spPr bwMode="auto">
            <a:xfrm rot="5569246">
              <a:off x="1461296" y="1644181"/>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48" name="Isosceles Triangle 32"/>
            <p:cNvSpPr>
              <a:spLocks noChangeArrowheads="1"/>
            </p:cNvSpPr>
            <p:nvPr/>
          </p:nvSpPr>
          <p:spPr bwMode="auto">
            <a:xfrm rot="4590481">
              <a:off x="1424289" y="1186981"/>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49" name="Isosceles Triangle 33"/>
            <p:cNvSpPr>
              <a:spLocks noChangeArrowheads="1"/>
            </p:cNvSpPr>
            <p:nvPr/>
          </p:nvSpPr>
          <p:spPr bwMode="auto">
            <a:xfrm rot="3275267">
              <a:off x="1250350" y="806968"/>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50" name="Isosceles Triangle 34"/>
            <p:cNvSpPr>
              <a:spLocks noChangeArrowheads="1"/>
            </p:cNvSpPr>
            <p:nvPr/>
          </p:nvSpPr>
          <p:spPr bwMode="auto">
            <a:xfrm rot="-1138353">
              <a:off x="3170997" y="5364240"/>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51" name="Isosceles Triangle 35"/>
            <p:cNvSpPr>
              <a:spLocks noChangeArrowheads="1"/>
            </p:cNvSpPr>
            <p:nvPr/>
          </p:nvSpPr>
          <p:spPr bwMode="auto">
            <a:xfrm rot="-1138353">
              <a:off x="3550121" y="5211840"/>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52" name="Isosceles Triangle 36"/>
            <p:cNvSpPr>
              <a:spLocks noChangeArrowheads="1"/>
            </p:cNvSpPr>
            <p:nvPr/>
          </p:nvSpPr>
          <p:spPr bwMode="auto">
            <a:xfrm rot="-313366">
              <a:off x="4007321" y="5157679"/>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53" name="Isosceles Triangle 37"/>
            <p:cNvSpPr>
              <a:spLocks noChangeArrowheads="1"/>
            </p:cNvSpPr>
            <p:nvPr/>
          </p:nvSpPr>
          <p:spPr bwMode="auto">
            <a:xfrm>
              <a:off x="4429873" y="5167488"/>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54" name="Isosceles Triangle 38"/>
            <p:cNvSpPr>
              <a:spLocks noChangeArrowheads="1"/>
            </p:cNvSpPr>
            <p:nvPr/>
          </p:nvSpPr>
          <p:spPr bwMode="auto">
            <a:xfrm rot="433219">
              <a:off x="4864467" y="5154211"/>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55" name="Isosceles Triangle 39"/>
            <p:cNvSpPr>
              <a:spLocks noChangeArrowheads="1"/>
            </p:cNvSpPr>
            <p:nvPr/>
          </p:nvSpPr>
          <p:spPr bwMode="auto">
            <a:xfrm rot="1100154">
              <a:off x="5336022" y="5214210"/>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8456" name="Isosceles Triangle 40"/>
            <p:cNvSpPr>
              <a:spLocks noChangeArrowheads="1"/>
            </p:cNvSpPr>
            <p:nvPr/>
          </p:nvSpPr>
          <p:spPr bwMode="auto">
            <a:xfrm rot="2379936">
              <a:off x="5741840" y="5366610"/>
              <a:ext cx="226578" cy="24271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24" name="Chord 23"/>
            <p:cNvSpPr/>
            <p:nvPr/>
          </p:nvSpPr>
          <p:spPr bwMode="auto">
            <a:xfrm rot="16200000">
              <a:off x="6018054" y="5593836"/>
              <a:ext cx="198403" cy="195233"/>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43" name="Chord 42"/>
            <p:cNvSpPr/>
            <p:nvPr/>
          </p:nvSpPr>
          <p:spPr bwMode="auto">
            <a:xfrm rot="16200000">
              <a:off x="6322807" y="5487492"/>
              <a:ext cx="198404" cy="195233"/>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44" name="Chord 43"/>
            <p:cNvSpPr/>
            <p:nvPr/>
          </p:nvSpPr>
          <p:spPr bwMode="auto">
            <a:xfrm rot="15839304">
              <a:off x="6627560" y="5335118"/>
              <a:ext cx="198404" cy="195233"/>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45" name="Chord 44"/>
            <p:cNvSpPr/>
            <p:nvPr/>
          </p:nvSpPr>
          <p:spPr bwMode="auto">
            <a:xfrm rot="15453991">
              <a:off x="6879933" y="5116081"/>
              <a:ext cx="198404" cy="195232"/>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46" name="Chord 45"/>
            <p:cNvSpPr/>
            <p:nvPr/>
          </p:nvSpPr>
          <p:spPr bwMode="auto">
            <a:xfrm rot="13621739">
              <a:off x="6265666" y="4058986"/>
              <a:ext cx="198404" cy="195233"/>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47" name="Chord 46"/>
            <p:cNvSpPr/>
            <p:nvPr/>
          </p:nvSpPr>
          <p:spPr bwMode="auto">
            <a:xfrm rot="14724495">
              <a:off x="6172018" y="4300245"/>
              <a:ext cx="198404" cy="195232"/>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48" name="Chord 47"/>
            <p:cNvSpPr/>
            <p:nvPr/>
          </p:nvSpPr>
          <p:spPr bwMode="auto">
            <a:xfrm rot="16916386">
              <a:off x="5881550" y="4452618"/>
              <a:ext cx="198404" cy="195233"/>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49" name="Chord 48"/>
            <p:cNvSpPr/>
            <p:nvPr/>
          </p:nvSpPr>
          <p:spPr bwMode="auto">
            <a:xfrm rot="18614458">
              <a:off x="1791989" y="3116966"/>
              <a:ext cx="198404" cy="193645"/>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50" name="Chord 49"/>
            <p:cNvSpPr/>
            <p:nvPr/>
          </p:nvSpPr>
          <p:spPr bwMode="auto">
            <a:xfrm rot="18256005">
              <a:off x="2172930" y="3193153"/>
              <a:ext cx="198404" cy="193645"/>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51" name="Chord 50"/>
            <p:cNvSpPr/>
            <p:nvPr/>
          </p:nvSpPr>
          <p:spPr bwMode="auto">
            <a:xfrm rot="18256005">
              <a:off x="2660218" y="3270927"/>
              <a:ext cx="198403" cy="193645"/>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52" name="Chord 51"/>
            <p:cNvSpPr/>
            <p:nvPr/>
          </p:nvSpPr>
          <p:spPr bwMode="auto">
            <a:xfrm rot="18256005">
              <a:off x="3117347" y="3316956"/>
              <a:ext cx="198404" cy="193645"/>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53" name="Chord 52"/>
            <p:cNvSpPr/>
            <p:nvPr/>
          </p:nvSpPr>
          <p:spPr bwMode="auto">
            <a:xfrm rot="15627186">
              <a:off x="2170549" y="5252582"/>
              <a:ext cx="198404" cy="195233"/>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54" name="Chord 53"/>
            <p:cNvSpPr/>
            <p:nvPr/>
          </p:nvSpPr>
          <p:spPr bwMode="auto">
            <a:xfrm rot="16200000">
              <a:off x="1750720" y="5488285"/>
              <a:ext cx="198404" cy="193645"/>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55" name="Chord 54"/>
            <p:cNvSpPr/>
            <p:nvPr/>
          </p:nvSpPr>
          <p:spPr bwMode="auto">
            <a:xfrm rot="16513981">
              <a:off x="1293591" y="5670817"/>
              <a:ext cx="198403" cy="193645"/>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56" name="Chord 55"/>
            <p:cNvSpPr/>
            <p:nvPr/>
          </p:nvSpPr>
          <p:spPr bwMode="auto">
            <a:xfrm rot="16731686">
              <a:off x="849954" y="5809700"/>
              <a:ext cx="198403" cy="195233"/>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57" name="Chord 56"/>
            <p:cNvSpPr/>
            <p:nvPr/>
          </p:nvSpPr>
          <p:spPr bwMode="auto">
            <a:xfrm rot="16915476">
              <a:off x="392824" y="5882712"/>
              <a:ext cx="198403" cy="195233"/>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58" name="Chord 57"/>
            <p:cNvSpPr/>
            <p:nvPr/>
          </p:nvSpPr>
          <p:spPr bwMode="auto">
            <a:xfrm rot="20561087">
              <a:off x="1453109" y="2235262"/>
              <a:ext cx="198406" cy="195230"/>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7168" name="Rectangle 7167"/>
            <p:cNvSpPr/>
            <p:nvPr/>
          </p:nvSpPr>
          <p:spPr>
            <a:xfrm>
              <a:off x="1219782" y="1752744"/>
              <a:ext cx="422210" cy="523786"/>
            </a:xfrm>
            <a:prstGeom prst="rect">
              <a:avLst/>
            </a:prstGeom>
          </p:spPr>
          <p:txBody>
            <a:bodyPr wrap="none">
              <a:spAutoFit/>
            </a:bodyPr>
            <a:lstStyle/>
            <a:p>
              <a:pPr algn="l">
                <a:defRPr/>
              </a:pPr>
              <a:r>
                <a:rPr lang="es-ES_tradnl" sz="2800" b="1" kern="0" dirty="0">
                  <a:solidFill>
                    <a:srgbClr val="FFFF00"/>
                  </a:solidFill>
                  <a:latin typeface="Arial Black" pitchFamily="34" charset="0"/>
                  <a:cs typeface="Arial" pitchFamily="34" charset="0"/>
                </a:rPr>
                <a:t>L</a:t>
              </a:r>
            </a:p>
          </p:txBody>
        </p:sp>
        <p:sp>
          <p:nvSpPr>
            <p:cNvPr id="63" name="Rectangle 62"/>
            <p:cNvSpPr/>
            <p:nvPr/>
          </p:nvSpPr>
          <p:spPr>
            <a:xfrm>
              <a:off x="1557867" y="2828885"/>
              <a:ext cx="423796" cy="523786"/>
            </a:xfrm>
            <a:prstGeom prst="rect">
              <a:avLst/>
            </a:prstGeom>
          </p:spPr>
          <p:txBody>
            <a:bodyPr wrap="none">
              <a:spAutoFit/>
            </a:bodyPr>
            <a:lstStyle/>
            <a:p>
              <a:pPr algn="l">
                <a:defRPr/>
              </a:pPr>
              <a:r>
                <a:rPr lang="es-ES_tradnl" sz="2800" b="1" kern="0" dirty="0">
                  <a:solidFill>
                    <a:srgbClr val="FFFF00"/>
                  </a:solidFill>
                  <a:latin typeface="Arial Black" pitchFamily="34" charset="0"/>
                  <a:cs typeface="Arial" pitchFamily="34" charset="0"/>
                </a:rPr>
                <a:t>L</a:t>
              </a:r>
            </a:p>
          </p:txBody>
        </p:sp>
        <p:sp>
          <p:nvSpPr>
            <p:cNvPr id="64" name="Rectangle 63"/>
            <p:cNvSpPr/>
            <p:nvPr/>
          </p:nvSpPr>
          <p:spPr>
            <a:xfrm>
              <a:off x="1219782" y="2514614"/>
              <a:ext cx="422210" cy="523786"/>
            </a:xfrm>
            <a:prstGeom prst="rect">
              <a:avLst/>
            </a:prstGeom>
          </p:spPr>
          <p:txBody>
            <a:bodyPr wrap="none">
              <a:spAutoFit/>
            </a:bodyPr>
            <a:lstStyle/>
            <a:p>
              <a:pPr algn="l">
                <a:defRPr/>
              </a:pPr>
              <a:r>
                <a:rPr lang="es-ES_tradnl" sz="2800" b="1" kern="0" dirty="0">
                  <a:solidFill>
                    <a:srgbClr val="FFFF00"/>
                  </a:solidFill>
                  <a:latin typeface="Arial Black" pitchFamily="34" charset="0"/>
                  <a:cs typeface="Arial" pitchFamily="34" charset="0"/>
                </a:rPr>
                <a:t>L</a:t>
              </a:r>
            </a:p>
          </p:txBody>
        </p:sp>
        <p:sp>
          <p:nvSpPr>
            <p:cNvPr id="65" name="Rectangle 64"/>
            <p:cNvSpPr/>
            <p:nvPr/>
          </p:nvSpPr>
          <p:spPr>
            <a:xfrm>
              <a:off x="534088" y="2362240"/>
              <a:ext cx="422210" cy="523786"/>
            </a:xfrm>
            <a:prstGeom prst="rect">
              <a:avLst/>
            </a:prstGeom>
          </p:spPr>
          <p:txBody>
            <a:bodyPr wrap="none">
              <a:spAutoFit/>
            </a:bodyPr>
            <a:lstStyle/>
            <a:p>
              <a:pPr algn="l">
                <a:defRPr/>
              </a:pPr>
              <a:r>
                <a:rPr lang="es-ES_tradnl" sz="2800" b="1" kern="0" dirty="0">
                  <a:solidFill>
                    <a:srgbClr val="FFFF00"/>
                  </a:solidFill>
                  <a:latin typeface="Arial Black" pitchFamily="34" charset="0"/>
                  <a:cs typeface="Arial" pitchFamily="34" charset="0"/>
                </a:rPr>
                <a:t>L</a:t>
              </a:r>
            </a:p>
          </p:txBody>
        </p:sp>
        <p:sp>
          <p:nvSpPr>
            <p:cNvPr id="66" name="Rectangle 65"/>
            <p:cNvSpPr/>
            <p:nvPr/>
          </p:nvSpPr>
          <p:spPr>
            <a:xfrm>
              <a:off x="5638698" y="4278026"/>
              <a:ext cx="423797" cy="522198"/>
            </a:xfrm>
            <a:prstGeom prst="rect">
              <a:avLst/>
            </a:prstGeom>
          </p:spPr>
          <p:txBody>
            <a:bodyPr wrap="none">
              <a:spAutoFit/>
            </a:bodyPr>
            <a:lstStyle/>
            <a:p>
              <a:pPr algn="l">
                <a:defRPr/>
              </a:pPr>
              <a:r>
                <a:rPr lang="es-ES_tradnl" sz="2800" b="1" kern="0" dirty="0">
                  <a:solidFill>
                    <a:srgbClr val="FFFF00"/>
                  </a:solidFill>
                  <a:latin typeface="Arial Black" pitchFamily="34" charset="0"/>
                  <a:cs typeface="Arial" pitchFamily="34" charset="0"/>
                </a:rPr>
                <a:t>L</a:t>
              </a:r>
            </a:p>
          </p:txBody>
        </p:sp>
        <p:sp>
          <p:nvSpPr>
            <p:cNvPr id="67" name="Rectangle 66"/>
            <p:cNvSpPr/>
            <p:nvPr/>
          </p:nvSpPr>
          <p:spPr>
            <a:xfrm>
              <a:off x="5105381" y="4658961"/>
              <a:ext cx="423797" cy="522198"/>
            </a:xfrm>
            <a:prstGeom prst="rect">
              <a:avLst/>
            </a:prstGeom>
          </p:spPr>
          <p:txBody>
            <a:bodyPr wrap="none">
              <a:spAutoFit/>
            </a:bodyPr>
            <a:lstStyle/>
            <a:p>
              <a:pPr algn="l">
                <a:defRPr/>
              </a:pPr>
              <a:r>
                <a:rPr lang="es-ES_tradnl" sz="2800" b="1" kern="0" dirty="0">
                  <a:solidFill>
                    <a:srgbClr val="FFFF00"/>
                  </a:solidFill>
                  <a:latin typeface="Arial Black" pitchFamily="34" charset="0"/>
                  <a:cs typeface="Arial" pitchFamily="34" charset="0"/>
                </a:rPr>
                <a:t>L</a:t>
              </a:r>
            </a:p>
          </p:txBody>
        </p:sp>
        <p:sp>
          <p:nvSpPr>
            <p:cNvPr id="68" name="Rectangle 67"/>
            <p:cNvSpPr/>
            <p:nvPr/>
          </p:nvSpPr>
          <p:spPr>
            <a:xfrm>
              <a:off x="5748219" y="5420831"/>
              <a:ext cx="423796" cy="522198"/>
            </a:xfrm>
            <a:prstGeom prst="rect">
              <a:avLst/>
            </a:prstGeom>
          </p:spPr>
          <p:txBody>
            <a:bodyPr wrap="none">
              <a:spAutoFit/>
            </a:bodyPr>
            <a:lstStyle/>
            <a:p>
              <a:pPr algn="l">
                <a:defRPr/>
              </a:pPr>
              <a:r>
                <a:rPr lang="es-ES_tradnl" sz="2800" b="1" kern="0" dirty="0">
                  <a:solidFill>
                    <a:srgbClr val="FFFF00"/>
                  </a:solidFill>
                  <a:latin typeface="Arial Black" pitchFamily="34" charset="0"/>
                  <a:cs typeface="Arial" pitchFamily="34" charset="0"/>
                </a:rPr>
                <a:t>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fade">
                                      <p:cBhvr>
                                        <p:cTn id="7"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28600" y="152400"/>
            <a:ext cx="8610600" cy="6553200"/>
          </a:xfrm>
          <a:prstGeom prst="rect">
            <a:avLst/>
          </a:prstGeom>
          <a:solidFill>
            <a:schemeClr val="tx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22531" name="Title 1"/>
          <p:cNvSpPr>
            <a:spLocks noGrp="1"/>
          </p:cNvSpPr>
          <p:nvPr>
            <p:ph type="title"/>
          </p:nvPr>
        </p:nvSpPr>
        <p:spPr>
          <a:xfrm>
            <a:off x="152400" y="0"/>
            <a:ext cx="7772400" cy="685800"/>
          </a:xfrm>
        </p:spPr>
        <p:txBody>
          <a:bodyPr/>
          <a:lstStyle/>
          <a:p>
            <a:pPr algn="l" eaLnBrk="1" hangingPunct="1"/>
            <a:r>
              <a:rPr lang="es-ES_tradnl" altLang="en-US" sz="3000" b="1" smtClean="0">
                <a:solidFill>
                  <a:schemeClr val="bg2"/>
                </a:solidFill>
                <a:latin typeface="Arial" charset="0"/>
                <a:cs typeface="Arial" charset="0"/>
              </a:rPr>
              <a:t>Gradientes</a:t>
            </a:r>
          </a:p>
        </p:txBody>
      </p:sp>
      <p:sp>
        <p:nvSpPr>
          <p:cNvPr id="22532" name="Content Placeholder 2"/>
          <p:cNvSpPr>
            <a:spLocks noGrp="1"/>
          </p:cNvSpPr>
          <p:nvPr>
            <p:ph idx="1"/>
          </p:nvPr>
        </p:nvSpPr>
        <p:spPr>
          <a:xfrm>
            <a:off x="457200" y="609600"/>
            <a:ext cx="8077200" cy="838200"/>
          </a:xfrm>
        </p:spPr>
        <p:txBody>
          <a:bodyPr/>
          <a:lstStyle/>
          <a:p>
            <a:pPr eaLnBrk="1" hangingPunct="1"/>
            <a:r>
              <a:rPr lang="es-ES_tradnl" altLang="en-US" sz="2300" b="1" smtClean="0">
                <a:solidFill>
                  <a:schemeClr val="bg2"/>
                </a:solidFill>
              </a:rPr>
              <a:t>Que es un </a:t>
            </a:r>
            <a:r>
              <a:rPr lang="es-ES_tradnl" altLang="en-US" sz="2300" b="1" u="sng" smtClean="0">
                <a:solidFill>
                  <a:srgbClr val="C00000"/>
                </a:solidFill>
              </a:rPr>
              <a:t>gradiente</a:t>
            </a:r>
            <a:r>
              <a:rPr lang="es-ES_tradnl" altLang="en-US" sz="2300" b="1" smtClean="0">
                <a:solidFill>
                  <a:schemeClr val="bg2"/>
                </a:solidFill>
              </a:rPr>
              <a:t>? </a:t>
            </a:r>
            <a:r>
              <a:rPr lang="es-ES_tradnl" altLang="en-US" sz="2300" smtClean="0">
                <a:solidFill>
                  <a:schemeClr val="bg2"/>
                </a:solidFill>
              </a:rPr>
              <a:t> Cambio de una variable sobre una distancia dada. Mayor el cambio, mayor el gradiente.</a:t>
            </a:r>
          </a:p>
          <a:p>
            <a:pPr eaLnBrk="1" hangingPunct="1"/>
            <a:endParaRPr lang="es-ES_tradnl" altLang="en-US" sz="1000" smtClean="0">
              <a:solidFill>
                <a:schemeClr val="bg2"/>
              </a:solidFill>
            </a:endParaRPr>
          </a:p>
          <a:p>
            <a:pPr eaLnBrk="1" hangingPunct="1"/>
            <a:r>
              <a:rPr lang="es-ES_tradnl" altLang="en-US" sz="2300" b="1" smtClean="0">
                <a:solidFill>
                  <a:schemeClr val="bg2"/>
                </a:solidFill>
              </a:rPr>
              <a:t>Ejemplo:</a:t>
            </a:r>
            <a:r>
              <a:rPr lang="es-ES_tradnl" altLang="en-US" sz="2300" smtClean="0">
                <a:solidFill>
                  <a:schemeClr val="bg2"/>
                </a:solidFill>
              </a:rPr>
              <a:t> Gradiente de temperatura</a:t>
            </a:r>
          </a:p>
        </p:txBody>
      </p:sp>
      <p:grpSp>
        <p:nvGrpSpPr>
          <p:cNvPr id="22533" name="Group 130"/>
          <p:cNvGrpSpPr>
            <a:grpSpLocks/>
          </p:cNvGrpSpPr>
          <p:nvPr/>
        </p:nvGrpSpPr>
        <p:grpSpPr bwMode="auto">
          <a:xfrm>
            <a:off x="1219200" y="1600200"/>
            <a:ext cx="7543800" cy="5105400"/>
            <a:chOff x="1219200" y="1371600"/>
            <a:chExt cx="7543800" cy="5105400"/>
          </a:xfrm>
        </p:grpSpPr>
        <p:cxnSp>
          <p:nvCxnSpPr>
            <p:cNvPr id="22583" name="Straight Connector 131"/>
            <p:cNvCxnSpPr>
              <a:cxnSpLocks noChangeShapeType="1"/>
            </p:cNvCxnSpPr>
            <p:nvPr/>
          </p:nvCxnSpPr>
          <p:spPr bwMode="auto">
            <a:xfrm>
              <a:off x="2057401" y="3048000"/>
              <a:ext cx="1905000" cy="2523505"/>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cxnSp>
          <p:nvCxnSpPr>
            <p:cNvPr id="22584" name="Straight Connector 132"/>
            <p:cNvCxnSpPr>
              <a:cxnSpLocks noChangeShapeType="1"/>
            </p:cNvCxnSpPr>
            <p:nvPr/>
          </p:nvCxnSpPr>
          <p:spPr bwMode="auto">
            <a:xfrm>
              <a:off x="2438400" y="2371105"/>
              <a:ext cx="2514600" cy="3200400"/>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cxnSp>
          <p:nvCxnSpPr>
            <p:cNvPr id="22585" name="Straight Connector 133"/>
            <p:cNvCxnSpPr>
              <a:cxnSpLocks noChangeShapeType="1"/>
            </p:cNvCxnSpPr>
            <p:nvPr/>
          </p:nvCxnSpPr>
          <p:spPr bwMode="auto">
            <a:xfrm>
              <a:off x="3200401" y="2371105"/>
              <a:ext cx="2514600" cy="3200400"/>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cxnSp>
          <p:nvCxnSpPr>
            <p:cNvPr id="22586" name="Straight Connector 134"/>
            <p:cNvCxnSpPr>
              <a:cxnSpLocks noChangeShapeType="1"/>
            </p:cNvCxnSpPr>
            <p:nvPr/>
          </p:nvCxnSpPr>
          <p:spPr bwMode="auto">
            <a:xfrm>
              <a:off x="3493720" y="2371105"/>
              <a:ext cx="2514600" cy="3200400"/>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cxnSp>
          <p:nvCxnSpPr>
            <p:cNvPr id="22587" name="Straight Connector 135"/>
            <p:cNvCxnSpPr>
              <a:cxnSpLocks noChangeShapeType="1"/>
            </p:cNvCxnSpPr>
            <p:nvPr/>
          </p:nvCxnSpPr>
          <p:spPr bwMode="auto">
            <a:xfrm>
              <a:off x="3810001" y="2371105"/>
              <a:ext cx="2514600" cy="3200400"/>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cxnSp>
          <p:nvCxnSpPr>
            <p:cNvPr id="22588" name="Straight Connector 136"/>
            <p:cNvCxnSpPr>
              <a:cxnSpLocks noChangeShapeType="1"/>
            </p:cNvCxnSpPr>
            <p:nvPr/>
          </p:nvCxnSpPr>
          <p:spPr bwMode="auto">
            <a:xfrm>
              <a:off x="4114801" y="2371105"/>
              <a:ext cx="2514600" cy="3200400"/>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cxnSp>
          <p:nvCxnSpPr>
            <p:cNvPr id="22589" name="Straight Connector 137"/>
            <p:cNvCxnSpPr>
              <a:cxnSpLocks noChangeShapeType="1"/>
            </p:cNvCxnSpPr>
            <p:nvPr/>
          </p:nvCxnSpPr>
          <p:spPr bwMode="auto">
            <a:xfrm>
              <a:off x="4419601" y="2362200"/>
              <a:ext cx="2514600" cy="3200400"/>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cxnSp>
          <p:nvCxnSpPr>
            <p:cNvPr id="22590" name="Straight Connector 138"/>
            <p:cNvCxnSpPr>
              <a:cxnSpLocks noChangeShapeType="1"/>
            </p:cNvCxnSpPr>
            <p:nvPr/>
          </p:nvCxnSpPr>
          <p:spPr bwMode="auto">
            <a:xfrm>
              <a:off x="5181600" y="2371105"/>
              <a:ext cx="2514600" cy="3200400"/>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cxnSp>
          <p:nvCxnSpPr>
            <p:cNvPr id="22591" name="Straight Connector 139"/>
            <p:cNvCxnSpPr>
              <a:cxnSpLocks noChangeShapeType="1"/>
            </p:cNvCxnSpPr>
            <p:nvPr/>
          </p:nvCxnSpPr>
          <p:spPr bwMode="auto">
            <a:xfrm>
              <a:off x="6073787" y="2350702"/>
              <a:ext cx="1927213" cy="2560295"/>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grpSp>
          <p:nvGrpSpPr>
            <p:cNvPr id="22592" name="Group 140"/>
            <p:cNvGrpSpPr>
              <a:grpSpLocks/>
            </p:cNvGrpSpPr>
            <p:nvPr/>
          </p:nvGrpSpPr>
          <p:grpSpPr bwMode="auto">
            <a:xfrm>
              <a:off x="1786885" y="1981200"/>
              <a:ext cx="4362510" cy="1146807"/>
              <a:chOff x="1264965" y="2429495"/>
              <a:chExt cx="4362510" cy="1146807"/>
            </a:xfrm>
          </p:grpSpPr>
          <p:sp>
            <p:nvSpPr>
              <p:cNvPr id="22614" name="TextBox 162"/>
              <p:cNvSpPr txBox="1">
                <a:spLocks noChangeArrowheads="1"/>
              </p:cNvSpPr>
              <p:nvPr/>
            </p:nvSpPr>
            <p:spPr bwMode="auto">
              <a:xfrm rot="3282435">
                <a:off x="5192420" y="2464440"/>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24</a:t>
                </a:r>
              </a:p>
            </p:txBody>
          </p:sp>
          <p:sp>
            <p:nvSpPr>
              <p:cNvPr id="22615" name="TextBox 163"/>
              <p:cNvSpPr txBox="1">
                <a:spLocks noChangeArrowheads="1"/>
              </p:cNvSpPr>
              <p:nvPr/>
            </p:nvSpPr>
            <p:spPr bwMode="auto">
              <a:xfrm rot="3282435">
                <a:off x="435422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22</a:t>
                </a:r>
              </a:p>
            </p:txBody>
          </p:sp>
          <p:sp>
            <p:nvSpPr>
              <p:cNvPr id="22616" name="TextBox 164"/>
              <p:cNvSpPr txBox="1">
                <a:spLocks noChangeArrowheads="1"/>
              </p:cNvSpPr>
              <p:nvPr/>
            </p:nvSpPr>
            <p:spPr bwMode="auto">
              <a:xfrm rot="3282435">
                <a:off x="359222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20</a:t>
                </a:r>
              </a:p>
            </p:txBody>
          </p:sp>
          <p:sp>
            <p:nvSpPr>
              <p:cNvPr id="22617" name="TextBox 165"/>
              <p:cNvSpPr txBox="1">
                <a:spLocks noChangeArrowheads="1"/>
              </p:cNvSpPr>
              <p:nvPr/>
            </p:nvSpPr>
            <p:spPr bwMode="auto">
              <a:xfrm rot="3282435">
                <a:off x="323418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18</a:t>
                </a:r>
              </a:p>
            </p:txBody>
          </p:sp>
          <p:sp>
            <p:nvSpPr>
              <p:cNvPr id="22618" name="TextBox 166"/>
              <p:cNvSpPr txBox="1">
                <a:spLocks noChangeArrowheads="1"/>
              </p:cNvSpPr>
              <p:nvPr/>
            </p:nvSpPr>
            <p:spPr bwMode="auto">
              <a:xfrm rot="3282435">
                <a:off x="2982621"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16</a:t>
                </a:r>
              </a:p>
            </p:txBody>
          </p:sp>
          <p:sp>
            <p:nvSpPr>
              <p:cNvPr id="22619" name="TextBox 167"/>
              <p:cNvSpPr txBox="1">
                <a:spLocks noChangeArrowheads="1"/>
              </p:cNvSpPr>
              <p:nvPr/>
            </p:nvSpPr>
            <p:spPr bwMode="auto">
              <a:xfrm rot="3282435">
                <a:off x="265486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14</a:t>
                </a:r>
              </a:p>
            </p:txBody>
          </p:sp>
          <p:sp>
            <p:nvSpPr>
              <p:cNvPr id="22620" name="TextBox 168"/>
              <p:cNvSpPr txBox="1">
                <a:spLocks noChangeArrowheads="1"/>
              </p:cNvSpPr>
              <p:nvPr/>
            </p:nvSpPr>
            <p:spPr bwMode="auto">
              <a:xfrm rot="3282435">
                <a:off x="2361541"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12</a:t>
                </a:r>
              </a:p>
            </p:txBody>
          </p:sp>
          <p:sp>
            <p:nvSpPr>
              <p:cNvPr id="22621" name="TextBox 169"/>
              <p:cNvSpPr txBox="1">
                <a:spLocks noChangeArrowheads="1"/>
              </p:cNvSpPr>
              <p:nvPr/>
            </p:nvSpPr>
            <p:spPr bwMode="auto">
              <a:xfrm rot="3282435">
                <a:off x="153482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10</a:t>
                </a:r>
              </a:p>
            </p:txBody>
          </p:sp>
          <p:sp>
            <p:nvSpPr>
              <p:cNvPr id="22622" name="TextBox 170"/>
              <p:cNvSpPr txBox="1">
                <a:spLocks noChangeArrowheads="1"/>
              </p:cNvSpPr>
              <p:nvPr/>
            </p:nvSpPr>
            <p:spPr bwMode="auto">
              <a:xfrm rot="3282435">
                <a:off x="1230020" y="3141247"/>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08</a:t>
                </a:r>
              </a:p>
            </p:txBody>
          </p:sp>
        </p:grpSp>
        <p:grpSp>
          <p:nvGrpSpPr>
            <p:cNvPr id="22593" name="Group 141"/>
            <p:cNvGrpSpPr>
              <a:grpSpLocks/>
            </p:cNvGrpSpPr>
            <p:nvPr/>
          </p:nvGrpSpPr>
          <p:grpSpPr bwMode="auto">
            <a:xfrm>
              <a:off x="3844286" y="4867807"/>
              <a:ext cx="4427229" cy="1102596"/>
              <a:chOff x="632561" y="1801997"/>
              <a:chExt cx="4427229" cy="1102596"/>
            </a:xfrm>
          </p:grpSpPr>
          <p:sp>
            <p:nvSpPr>
              <p:cNvPr id="22605" name="TextBox 153"/>
              <p:cNvSpPr txBox="1">
                <a:spLocks noChangeArrowheads="1"/>
              </p:cNvSpPr>
              <p:nvPr/>
            </p:nvSpPr>
            <p:spPr bwMode="auto">
              <a:xfrm rot="3282435">
                <a:off x="4624735" y="1836942"/>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24</a:t>
                </a:r>
              </a:p>
            </p:txBody>
          </p:sp>
          <p:sp>
            <p:nvSpPr>
              <p:cNvPr id="22606" name="TextBox 154"/>
              <p:cNvSpPr txBox="1">
                <a:spLocks noChangeArrowheads="1"/>
              </p:cNvSpPr>
              <p:nvPr/>
            </p:nvSpPr>
            <p:spPr bwMode="auto">
              <a:xfrm rot="3282435">
                <a:off x="425521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22</a:t>
                </a:r>
              </a:p>
            </p:txBody>
          </p:sp>
          <p:sp>
            <p:nvSpPr>
              <p:cNvPr id="22607" name="TextBox 155"/>
              <p:cNvSpPr txBox="1">
                <a:spLocks noChangeArrowheads="1"/>
              </p:cNvSpPr>
              <p:nvPr/>
            </p:nvSpPr>
            <p:spPr bwMode="auto">
              <a:xfrm rot="3282435">
                <a:off x="356941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20</a:t>
                </a:r>
              </a:p>
            </p:txBody>
          </p:sp>
          <p:sp>
            <p:nvSpPr>
              <p:cNvPr id="22608" name="TextBox 156"/>
              <p:cNvSpPr txBox="1">
                <a:spLocks noChangeArrowheads="1"/>
              </p:cNvSpPr>
              <p:nvPr/>
            </p:nvSpPr>
            <p:spPr bwMode="auto">
              <a:xfrm rot="3282435">
                <a:off x="326461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18</a:t>
                </a:r>
              </a:p>
            </p:txBody>
          </p:sp>
          <p:sp>
            <p:nvSpPr>
              <p:cNvPr id="22609" name="TextBox 157"/>
              <p:cNvSpPr txBox="1">
                <a:spLocks noChangeArrowheads="1"/>
              </p:cNvSpPr>
              <p:nvPr/>
            </p:nvSpPr>
            <p:spPr bwMode="auto">
              <a:xfrm rot="3282435">
                <a:off x="295981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16</a:t>
                </a:r>
              </a:p>
            </p:txBody>
          </p:sp>
          <p:sp>
            <p:nvSpPr>
              <p:cNvPr id="22610" name="TextBox 158"/>
              <p:cNvSpPr txBox="1">
                <a:spLocks noChangeArrowheads="1"/>
              </p:cNvSpPr>
              <p:nvPr/>
            </p:nvSpPr>
            <p:spPr bwMode="auto">
              <a:xfrm rot="3282435">
                <a:off x="265486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14</a:t>
                </a:r>
              </a:p>
            </p:txBody>
          </p:sp>
          <p:sp>
            <p:nvSpPr>
              <p:cNvPr id="22611" name="TextBox 159"/>
              <p:cNvSpPr txBox="1">
                <a:spLocks noChangeArrowheads="1"/>
              </p:cNvSpPr>
              <p:nvPr/>
            </p:nvSpPr>
            <p:spPr bwMode="auto">
              <a:xfrm rot="3282435">
                <a:off x="2338736"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12</a:t>
                </a:r>
              </a:p>
            </p:txBody>
          </p:sp>
          <p:sp>
            <p:nvSpPr>
              <p:cNvPr id="22612" name="TextBox 160"/>
              <p:cNvSpPr txBox="1">
                <a:spLocks noChangeArrowheads="1"/>
              </p:cNvSpPr>
              <p:nvPr/>
            </p:nvSpPr>
            <p:spPr bwMode="auto">
              <a:xfrm rot="3282435">
                <a:off x="157673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10</a:t>
                </a:r>
              </a:p>
            </p:txBody>
          </p:sp>
          <p:sp>
            <p:nvSpPr>
              <p:cNvPr id="22613" name="TextBox 161"/>
              <p:cNvSpPr txBox="1">
                <a:spLocks noChangeArrowheads="1"/>
              </p:cNvSpPr>
              <p:nvPr/>
            </p:nvSpPr>
            <p:spPr bwMode="auto">
              <a:xfrm rot="3282435">
                <a:off x="597616"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08</a:t>
                </a:r>
              </a:p>
            </p:txBody>
          </p:sp>
        </p:grpSp>
        <p:sp>
          <p:nvSpPr>
            <p:cNvPr id="22594" name="Rectangle 142"/>
            <p:cNvSpPr>
              <a:spLocks noChangeArrowheads="1"/>
            </p:cNvSpPr>
            <p:nvPr/>
          </p:nvSpPr>
          <p:spPr bwMode="auto">
            <a:xfrm>
              <a:off x="1752601" y="1981200"/>
              <a:ext cx="6617920" cy="3962400"/>
            </a:xfrm>
            <a:prstGeom prst="rect">
              <a:avLst/>
            </a:prstGeom>
            <a:noFill/>
            <a:ln w="95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cxnSp>
          <p:nvCxnSpPr>
            <p:cNvPr id="22595" name="Straight Connector 143"/>
            <p:cNvCxnSpPr>
              <a:cxnSpLocks noChangeShapeType="1"/>
            </p:cNvCxnSpPr>
            <p:nvPr/>
          </p:nvCxnSpPr>
          <p:spPr bwMode="auto">
            <a:xfrm>
              <a:off x="6934200" y="2362046"/>
              <a:ext cx="1055320" cy="1371754"/>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sp>
          <p:nvSpPr>
            <p:cNvPr id="22596" name="TextBox 144"/>
            <p:cNvSpPr txBox="1">
              <a:spLocks noChangeArrowheads="1"/>
            </p:cNvSpPr>
            <p:nvPr/>
          </p:nvSpPr>
          <p:spPr bwMode="auto">
            <a:xfrm rot="3282435">
              <a:off x="6628740" y="20123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26</a:t>
              </a:r>
            </a:p>
          </p:txBody>
        </p:sp>
        <p:sp>
          <p:nvSpPr>
            <p:cNvPr id="22597" name="TextBox 145"/>
            <p:cNvSpPr txBox="1">
              <a:spLocks noChangeArrowheads="1"/>
            </p:cNvSpPr>
            <p:nvPr/>
          </p:nvSpPr>
          <p:spPr bwMode="auto">
            <a:xfrm rot="3282435">
              <a:off x="7912660" y="3683552"/>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26</a:t>
              </a:r>
            </a:p>
          </p:txBody>
        </p:sp>
        <p:cxnSp>
          <p:nvCxnSpPr>
            <p:cNvPr id="22598" name="Straight Connector 146"/>
            <p:cNvCxnSpPr>
              <a:cxnSpLocks noChangeShapeType="1"/>
            </p:cNvCxnSpPr>
            <p:nvPr/>
          </p:nvCxnSpPr>
          <p:spPr bwMode="auto">
            <a:xfrm>
              <a:off x="1981200" y="4191000"/>
              <a:ext cx="1001488" cy="1380505"/>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sp>
          <p:nvSpPr>
            <p:cNvPr id="22599" name="TextBox 147"/>
            <p:cNvSpPr txBox="1">
              <a:spLocks noChangeArrowheads="1"/>
            </p:cNvSpPr>
            <p:nvPr/>
          </p:nvSpPr>
          <p:spPr bwMode="auto">
            <a:xfrm rot="3282435">
              <a:off x="1675740" y="38411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06</a:t>
              </a:r>
            </a:p>
          </p:txBody>
        </p:sp>
        <p:sp>
          <p:nvSpPr>
            <p:cNvPr id="22600" name="TextBox 148"/>
            <p:cNvSpPr txBox="1">
              <a:spLocks noChangeArrowheads="1"/>
            </p:cNvSpPr>
            <p:nvPr/>
          </p:nvSpPr>
          <p:spPr bwMode="auto">
            <a:xfrm rot="3282435">
              <a:off x="2807260" y="5512352"/>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chemeClr val="bg2"/>
                  </a:solidFill>
                  <a:latin typeface="Arial" charset="0"/>
                  <a:cs typeface="Arial" charset="0"/>
                </a:rPr>
                <a:t>06</a:t>
              </a:r>
            </a:p>
          </p:txBody>
        </p:sp>
        <p:cxnSp>
          <p:nvCxnSpPr>
            <p:cNvPr id="22601" name="Straight Arrow Connector 149"/>
            <p:cNvCxnSpPr>
              <a:cxnSpLocks noChangeShapeType="1"/>
            </p:cNvCxnSpPr>
            <p:nvPr/>
          </p:nvCxnSpPr>
          <p:spPr bwMode="auto">
            <a:xfrm>
              <a:off x="1752600" y="5943600"/>
              <a:ext cx="6781800" cy="0"/>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22602" name="Straight Arrow Connector 150"/>
            <p:cNvCxnSpPr>
              <a:cxnSpLocks noChangeShapeType="1"/>
            </p:cNvCxnSpPr>
            <p:nvPr/>
          </p:nvCxnSpPr>
          <p:spPr bwMode="auto">
            <a:xfrm flipH="1" flipV="1">
              <a:off x="1752601" y="1828800"/>
              <a:ext cx="1" cy="4114800"/>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152" name="Title 1"/>
            <p:cNvSpPr txBox="1">
              <a:spLocks/>
            </p:cNvSpPr>
            <p:nvPr/>
          </p:nvSpPr>
          <p:spPr bwMode="auto">
            <a:xfrm>
              <a:off x="6934200" y="5791200"/>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200" kern="0" dirty="0" smtClean="0">
                  <a:solidFill>
                    <a:schemeClr val="bg2"/>
                  </a:solidFill>
                  <a:latin typeface="Arial" charset="0"/>
                  <a:cs typeface="Arial" charset="0"/>
                </a:rPr>
                <a:t>LONGITUD</a:t>
              </a:r>
            </a:p>
          </p:txBody>
        </p:sp>
        <p:sp>
          <p:nvSpPr>
            <p:cNvPr id="153" name="Title 1"/>
            <p:cNvSpPr txBox="1">
              <a:spLocks/>
            </p:cNvSpPr>
            <p:nvPr/>
          </p:nvSpPr>
          <p:spPr bwMode="auto">
            <a:xfrm rot="16200000">
              <a:off x="647700" y="1943100"/>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200" kern="0" dirty="0" smtClean="0">
                  <a:solidFill>
                    <a:schemeClr val="bg2"/>
                  </a:solidFill>
                  <a:latin typeface="Arial" charset="0"/>
                  <a:cs typeface="Arial" charset="0"/>
                </a:rPr>
                <a:t>LATITUD</a:t>
              </a:r>
            </a:p>
          </p:txBody>
        </p:sp>
      </p:grpSp>
      <p:grpSp>
        <p:nvGrpSpPr>
          <p:cNvPr id="9244" name="Group 9243"/>
          <p:cNvGrpSpPr>
            <a:grpSpLocks/>
          </p:cNvGrpSpPr>
          <p:nvPr/>
        </p:nvGrpSpPr>
        <p:grpSpPr bwMode="auto">
          <a:xfrm>
            <a:off x="1219200" y="1600200"/>
            <a:ext cx="7543800" cy="5105400"/>
            <a:chOff x="1219199" y="1600200"/>
            <a:chExt cx="7543801" cy="5105400"/>
          </a:xfrm>
        </p:grpSpPr>
        <p:grpSp>
          <p:nvGrpSpPr>
            <p:cNvPr id="22535" name="Group 9238"/>
            <p:cNvGrpSpPr>
              <a:grpSpLocks/>
            </p:cNvGrpSpPr>
            <p:nvPr/>
          </p:nvGrpSpPr>
          <p:grpSpPr bwMode="auto">
            <a:xfrm>
              <a:off x="1219199" y="1600200"/>
              <a:ext cx="7543801" cy="5105400"/>
              <a:chOff x="1219200" y="1371600"/>
              <a:chExt cx="7543800" cy="5105400"/>
            </a:xfrm>
          </p:grpSpPr>
          <p:cxnSp>
            <p:nvCxnSpPr>
              <p:cNvPr id="22543" name="Straight Connector 2"/>
              <p:cNvCxnSpPr>
                <a:cxnSpLocks noChangeShapeType="1"/>
              </p:cNvCxnSpPr>
              <p:nvPr/>
            </p:nvCxnSpPr>
            <p:spPr bwMode="auto">
              <a:xfrm>
                <a:off x="2057401" y="3048000"/>
                <a:ext cx="1905000" cy="2523505"/>
              </a:xfrm>
              <a:prstGeom prst="line">
                <a:avLst/>
              </a:prstGeom>
              <a:noFill/>
              <a:ln w="19050" algn="ctr">
                <a:solidFill>
                  <a:srgbClr val="FFB097"/>
                </a:solidFill>
                <a:round/>
                <a:headEnd/>
                <a:tailEnd/>
              </a:ln>
              <a:extLst>
                <a:ext uri="{909E8E84-426E-40DD-AFC4-6F175D3DCCD1}">
                  <a14:hiddenFill xmlns:a14="http://schemas.microsoft.com/office/drawing/2010/main">
                    <a:noFill/>
                  </a14:hiddenFill>
                </a:ext>
              </a:extLst>
            </p:spPr>
          </p:cxnSp>
          <p:cxnSp>
            <p:nvCxnSpPr>
              <p:cNvPr id="22544" name="Straight Connector 18"/>
              <p:cNvCxnSpPr>
                <a:cxnSpLocks noChangeShapeType="1"/>
              </p:cNvCxnSpPr>
              <p:nvPr/>
            </p:nvCxnSpPr>
            <p:spPr bwMode="auto">
              <a:xfrm>
                <a:off x="2438400" y="2371105"/>
                <a:ext cx="2514600" cy="3200400"/>
              </a:xfrm>
              <a:prstGeom prst="line">
                <a:avLst/>
              </a:prstGeom>
              <a:noFill/>
              <a:ln w="19050" algn="ctr">
                <a:solidFill>
                  <a:srgbClr val="FFB097"/>
                </a:solidFill>
                <a:round/>
                <a:headEnd/>
                <a:tailEnd/>
              </a:ln>
              <a:extLst>
                <a:ext uri="{909E8E84-426E-40DD-AFC4-6F175D3DCCD1}">
                  <a14:hiddenFill xmlns:a14="http://schemas.microsoft.com/office/drawing/2010/main">
                    <a:noFill/>
                  </a14:hiddenFill>
                </a:ext>
              </a:extLst>
            </p:spPr>
          </p:cxnSp>
          <p:cxnSp>
            <p:nvCxnSpPr>
              <p:cNvPr id="22545" name="Straight Connector 19"/>
              <p:cNvCxnSpPr>
                <a:cxnSpLocks noChangeShapeType="1"/>
              </p:cNvCxnSpPr>
              <p:nvPr/>
            </p:nvCxnSpPr>
            <p:spPr bwMode="auto">
              <a:xfrm>
                <a:off x="3200401" y="2371105"/>
                <a:ext cx="2514600" cy="3200400"/>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22546" name="Straight Connector 20"/>
              <p:cNvCxnSpPr>
                <a:cxnSpLocks noChangeShapeType="1"/>
              </p:cNvCxnSpPr>
              <p:nvPr/>
            </p:nvCxnSpPr>
            <p:spPr bwMode="auto">
              <a:xfrm>
                <a:off x="3493720" y="2371105"/>
                <a:ext cx="2514600" cy="3200400"/>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22547" name="Straight Connector 21"/>
              <p:cNvCxnSpPr>
                <a:cxnSpLocks noChangeShapeType="1"/>
              </p:cNvCxnSpPr>
              <p:nvPr/>
            </p:nvCxnSpPr>
            <p:spPr bwMode="auto">
              <a:xfrm>
                <a:off x="3810001" y="2371105"/>
                <a:ext cx="2514600" cy="3200400"/>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22548" name="Straight Connector 22"/>
              <p:cNvCxnSpPr>
                <a:cxnSpLocks noChangeShapeType="1"/>
              </p:cNvCxnSpPr>
              <p:nvPr/>
            </p:nvCxnSpPr>
            <p:spPr bwMode="auto">
              <a:xfrm>
                <a:off x="4114801" y="2371105"/>
                <a:ext cx="2514600" cy="3200400"/>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22549" name="Straight Connector 23"/>
              <p:cNvCxnSpPr>
                <a:cxnSpLocks noChangeShapeType="1"/>
              </p:cNvCxnSpPr>
              <p:nvPr/>
            </p:nvCxnSpPr>
            <p:spPr bwMode="auto">
              <a:xfrm>
                <a:off x="4419601" y="2362200"/>
                <a:ext cx="2514600" cy="3200400"/>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22550" name="Straight Connector 24"/>
              <p:cNvCxnSpPr>
                <a:cxnSpLocks noChangeShapeType="1"/>
              </p:cNvCxnSpPr>
              <p:nvPr/>
            </p:nvCxnSpPr>
            <p:spPr bwMode="auto">
              <a:xfrm>
                <a:off x="5181600" y="2371105"/>
                <a:ext cx="2514600" cy="3200400"/>
              </a:xfrm>
              <a:prstGeom prst="line">
                <a:avLst/>
              </a:prstGeom>
              <a:noFill/>
              <a:ln w="19050" algn="ctr">
                <a:solidFill>
                  <a:srgbClr val="FFB097"/>
                </a:solidFill>
                <a:round/>
                <a:headEnd/>
                <a:tailEnd/>
              </a:ln>
              <a:extLst>
                <a:ext uri="{909E8E84-426E-40DD-AFC4-6F175D3DCCD1}">
                  <a14:hiddenFill xmlns:a14="http://schemas.microsoft.com/office/drawing/2010/main">
                    <a:noFill/>
                  </a14:hiddenFill>
                </a:ext>
              </a:extLst>
            </p:spPr>
          </p:cxnSp>
          <p:cxnSp>
            <p:nvCxnSpPr>
              <p:cNvPr id="22551" name="Straight Connector 25"/>
              <p:cNvCxnSpPr>
                <a:cxnSpLocks noChangeShapeType="1"/>
              </p:cNvCxnSpPr>
              <p:nvPr/>
            </p:nvCxnSpPr>
            <p:spPr bwMode="auto">
              <a:xfrm>
                <a:off x="6073787" y="2350702"/>
                <a:ext cx="1927213" cy="2560295"/>
              </a:xfrm>
              <a:prstGeom prst="line">
                <a:avLst/>
              </a:prstGeom>
              <a:noFill/>
              <a:ln w="19050" algn="ctr">
                <a:solidFill>
                  <a:srgbClr val="FFB097"/>
                </a:solidFill>
                <a:round/>
                <a:headEnd/>
                <a:tailEnd/>
              </a:ln>
              <a:extLst>
                <a:ext uri="{909E8E84-426E-40DD-AFC4-6F175D3DCCD1}">
                  <a14:hiddenFill xmlns:a14="http://schemas.microsoft.com/office/drawing/2010/main">
                    <a:noFill/>
                  </a14:hiddenFill>
                </a:ext>
              </a:extLst>
            </p:spPr>
          </p:cxnSp>
          <p:grpSp>
            <p:nvGrpSpPr>
              <p:cNvPr id="22552" name="Group 6"/>
              <p:cNvGrpSpPr>
                <a:grpSpLocks/>
              </p:cNvGrpSpPr>
              <p:nvPr/>
            </p:nvGrpSpPr>
            <p:grpSpPr bwMode="auto">
              <a:xfrm>
                <a:off x="1786885" y="1981200"/>
                <a:ext cx="4362510" cy="1146807"/>
                <a:chOff x="1264965" y="2429495"/>
                <a:chExt cx="4362510" cy="1146807"/>
              </a:xfrm>
            </p:grpSpPr>
            <p:sp>
              <p:nvSpPr>
                <p:cNvPr id="22574" name="TextBox 5"/>
                <p:cNvSpPr txBox="1">
                  <a:spLocks noChangeArrowheads="1"/>
                </p:cNvSpPr>
                <p:nvPr/>
              </p:nvSpPr>
              <p:spPr bwMode="auto">
                <a:xfrm rot="3282435">
                  <a:off x="5192420" y="2464440"/>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24</a:t>
                  </a:r>
                </a:p>
              </p:txBody>
            </p:sp>
            <p:sp>
              <p:nvSpPr>
                <p:cNvPr id="22575" name="TextBox 27"/>
                <p:cNvSpPr txBox="1">
                  <a:spLocks noChangeArrowheads="1"/>
                </p:cNvSpPr>
                <p:nvPr/>
              </p:nvSpPr>
              <p:spPr bwMode="auto">
                <a:xfrm rot="3282435">
                  <a:off x="435422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22</a:t>
                  </a:r>
                </a:p>
              </p:txBody>
            </p:sp>
            <p:sp>
              <p:nvSpPr>
                <p:cNvPr id="22576" name="TextBox 28"/>
                <p:cNvSpPr txBox="1">
                  <a:spLocks noChangeArrowheads="1"/>
                </p:cNvSpPr>
                <p:nvPr/>
              </p:nvSpPr>
              <p:spPr bwMode="auto">
                <a:xfrm rot="3282435">
                  <a:off x="359222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20</a:t>
                  </a:r>
                </a:p>
              </p:txBody>
            </p:sp>
            <p:sp>
              <p:nvSpPr>
                <p:cNvPr id="22577" name="TextBox 29"/>
                <p:cNvSpPr txBox="1">
                  <a:spLocks noChangeArrowheads="1"/>
                </p:cNvSpPr>
                <p:nvPr/>
              </p:nvSpPr>
              <p:spPr bwMode="auto">
                <a:xfrm rot="3282435">
                  <a:off x="323418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18</a:t>
                  </a:r>
                </a:p>
              </p:txBody>
            </p:sp>
            <p:sp>
              <p:nvSpPr>
                <p:cNvPr id="22578" name="TextBox 30"/>
                <p:cNvSpPr txBox="1">
                  <a:spLocks noChangeArrowheads="1"/>
                </p:cNvSpPr>
                <p:nvPr/>
              </p:nvSpPr>
              <p:spPr bwMode="auto">
                <a:xfrm rot="3282435">
                  <a:off x="2982621"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16</a:t>
                  </a:r>
                </a:p>
              </p:txBody>
            </p:sp>
            <p:sp>
              <p:nvSpPr>
                <p:cNvPr id="22579" name="TextBox 31"/>
                <p:cNvSpPr txBox="1">
                  <a:spLocks noChangeArrowheads="1"/>
                </p:cNvSpPr>
                <p:nvPr/>
              </p:nvSpPr>
              <p:spPr bwMode="auto">
                <a:xfrm rot="3282435">
                  <a:off x="265486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14</a:t>
                  </a:r>
                </a:p>
              </p:txBody>
            </p:sp>
            <p:sp>
              <p:nvSpPr>
                <p:cNvPr id="22580" name="TextBox 32"/>
                <p:cNvSpPr txBox="1">
                  <a:spLocks noChangeArrowheads="1"/>
                </p:cNvSpPr>
                <p:nvPr/>
              </p:nvSpPr>
              <p:spPr bwMode="auto">
                <a:xfrm rot="3282435">
                  <a:off x="2361541"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12</a:t>
                  </a:r>
                </a:p>
              </p:txBody>
            </p:sp>
            <p:sp>
              <p:nvSpPr>
                <p:cNvPr id="22581" name="TextBox 33"/>
                <p:cNvSpPr txBox="1">
                  <a:spLocks noChangeArrowheads="1"/>
                </p:cNvSpPr>
                <p:nvPr/>
              </p:nvSpPr>
              <p:spPr bwMode="auto">
                <a:xfrm rot="3282435">
                  <a:off x="153482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10</a:t>
                  </a:r>
                </a:p>
              </p:txBody>
            </p:sp>
            <p:sp>
              <p:nvSpPr>
                <p:cNvPr id="22582" name="TextBox 34"/>
                <p:cNvSpPr txBox="1">
                  <a:spLocks noChangeArrowheads="1"/>
                </p:cNvSpPr>
                <p:nvPr/>
              </p:nvSpPr>
              <p:spPr bwMode="auto">
                <a:xfrm rot="3282435">
                  <a:off x="1230020" y="3141247"/>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08</a:t>
                  </a:r>
                </a:p>
              </p:txBody>
            </p:sp>
          </p:grpSp>
          <p:grpSp>
            <p:nvGrpSpPr>
              <p:cNvPr id="22553" name="Group 36"/>
              <p:cNvGrpSpPr>
                <a:grpSpLocks/>
              </p:cNvGrpSpPr>
              <p:nvPr/>
            </p:nvGrpSpPr>
            <p:grpSpPr bwMode="auto">
              <a:xfrm>
                <a:off x="3844286" y="4867807"/>
                <a:ext cx="4427229" cy="1102596"/>
                <a:chOff x="632561" y="1801997"/>
                <a:chExt cx="4427229" cy="1102596"/>
              </a:xfrm>
            </p:grpSpPr>
            <p:sp>
              <p:nvSpPr>
                <p:cNvPr id="22565" name="TextBox 37"/>
                <p:cNvSpPr txBox="1">
                  <a:spLocks noChangeArrowheads="1"/>
                </p:cNvSpPr>
                <p:nvPr/>
              </p:nvSpPr>
              <p:spPr bwMode="auto">
                <a:xfrm rot="3282435">
                  <a:off x="4624735" y="1836942"/>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24</a:t>
                  </a:r>
                </a:p>
              </p:txBody>
            </p:sp>
            <p:sp>
              <p:nvSpPr>
                <p:cNvPr id="22566" name="TextBox 38"/>
                <p:cNvSpPr txBox="1">
                  <a:spLocks noChangeArrowheads="1"/>
                </p:cNvSpPr>
                <p:nvPr/>
              </p:nvSpPr>
              <p:spPr bwMode="auto">
                <a:xfrm rot="3282435">
                  <a:off x="425521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22</a:t>
                  </a:r>
                </a:p>
              </p:txBody>
            </p:sp>
            <p:sp>
              <p:nvSpPr>
                <p:cNvPr id="22567" name="TextBox 39"/>
                <p:cNvSpPr txBox="1">
                  <a:spLocks noChangeArrowheads="1"/>
                </p:cNvSpPr>
                <p:nvPr/>
              </p:nvSpPr>
              <p:spPr bwMode="auto">
                <a:xfrm rot="3282435">
                  <a:off x="356941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20</a:t>
                  </a:r>
                </a:p>
              </p:txBody>
            </p:sp>
            <p:sp>
              <p:nvSpPr>
                <p:cNvPr id="22568" name="TextBox 40"/>
                <p:cNvSpPr txBox="1">
                  <a:spLocks noChangeArrowheads="1"/>
                </p:cNvSpPr>
                <p:nvPr/>
              </p:nvSpPr>
              <p:spPr bwMode="auto">
                <a:xfrm rot="3282435">
                  <a:off x="326461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18</a:t>
                  </a:r>
                </a:p>
              </p:txBody>
            </p:sp>
            <p:sp>
              <p:nvSpPr>
                <p:cNvPr id="22569" name="TextBox 41"/>
                <p:cNvSpPr txBox="1">
                  <a:spLocks noChangeArrowheads="1"/>
                </p:cNvSpPr>
                <p:nvPr/>
              </p:nvSpPr>
              <p:spPr bwMode="auto">
                <a:xfrm rot="3282435">
                  <a:off x="295981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16</a:t>
                  </a:r>
                </a:p>
              </p:txBody>
            </p:sp>
            <p:sp>
              <p:nvSpPr>
                <p:cNvPr id="22570" name="TextBox 42"/>
                <p:cNvSpPr txBox="1">
                  <a:spLocks noChangeArrowheads="1"/>
                </p:cNvSpPr>
                <p:nvPr/>
              </p:nvSpPr>
              <p:spPr bwMode="auto">
                <a:xfrm rot="3282435">
                  <a:off x="2654860"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14</a:t>
                  </a:r>
                </a:p>
              </p:txBody>
            </p:sp>
            <p:sp>
              <p:nvSpPr>
                <p:cNvPr id="22571" name="TextBox 43"/>
                <p:cNvSpPr txBox="1">
                  <a:spLocks noChangeArrowheads="1"/>
                </p:cNvSpPr>
                <p:nvPr/>
              </p:nvSpPr>
              <p:spPr bwMode="auto">
                <a:xfrm rot="3282435">
                  <a:off x="2338736"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0000"/>
                      </a:solidFill>
                      <a:latin typeface="Arial" charset="0"/>
                      <a:cs typeface="Arial" charset="0"/>
                    </a:rPr>
                    <a:t>12</a:t>
                  </a:r>
                </a:p>
              </p:txBody>
            </p:sp>
            <p:sp>
              <p:nvSpPr>
                <p:cNvPr id="22572" name="TextBox 44"/>
                <p:cNvSpPr txBox="1">
                  <a:spLocks noChangeArrowheads="1"/>
                </p:cNvSpPr>
                <p:nvPr/>
              </p:nvSpPr>
              <p:spPr bwMode="auto">
                <a:xfrm rot="3282435">
                  <a:off x="1576735"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10</a:t>
                  </a:r>
                </a:p>
              </p:txBody>
            </p:sp>
            <p:sp>
              <p:nvSpPr>
                <p:cNvPr id="22573" name="TextBox 45"/>
                <p:cNvSpPr txBox="1">
                  <a:spLocks noChangeArrowheads="1"/>
                </p:cNvSpPr>
                <p:nvPr/>
              </p:nvSpPr>
              <p:spPr bwMode="auto">
                <a:xfrm rot="3282435">
                  <a:off x="597616" y="24695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08</a:t>
                  </a:r>
                </a:p>
              </p:txBody>
            </p:sp>
          </p:grpSp>
          <p:sp>
            <p:nvSpPr>
              <p:cNvPr id="22554" name="Rectangle 7"/>
              <p:cNvSpPr>
                <a:spLocks noChangeArrowheads="1"/>
              </p:cNvSpPr>
              <p:nvPr/>
            </p:nvSpPr>
            <p:spPr bwMode="auto">
              <a:xfrm>
                <a:off x="1752601" y="1981200"/>
                <a:ext cx="6617920" cy="3962400"/>
              </a:xfrm>
              <a:prstGeom prst="rect">
                <a:avLst/>
              </a:prstGeom>
              <a:noFill/>
              <a:ln w="95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cxnSp>
            <p:nvCxnSpPr>
              <p:cNvPr id="22555" name="Straight Connector 47"/>
              <p:cNvCxnSpPr>
                <a:cxnSpLocks noChangeShapeType="1"/>
              </p:cNvCxnSpPr>
              <p:nvPr/>
            </p:nvCxnSpPr>
            <p:spPr bwMode="auto">
              <a:xfrm>
                <a:off x="6934200" y="2362046"/>
                <a:ext cx="1055320" cy="1371754"/>
              </a:xfrm>
              <a:prstGeom prst="line">
                <a:avLst/>
              </a:prstGeom>
              <a:noFill/>
              <a:ln w="19050" algn="ctr">
                <a:solidFill>
                  <a:srgbClr val="FFB097"/>
                </a:solidFill>
                <a:round/>
                <a:headEnd/>
                <a:tailEnd/>
              </a:ln>
              <a:extLst>
                <a:ext uri="{909E8E84-426E-40DD-AFC4-6F175D3DCCD1}">
                  <a14:hiddenFill xmlns:a14="http://schemas.microsoft.com/office/drawing/2010/main">
                    <a:noFill/>
                  </a14:hiddenFill>
                </a:ext>
              </a:extLst>
            </p:spPr>
          </p:cxnSp>
          <p:sp>
            <p:nvSpPr>
              <p:cNvPr id="22556" name="TextBox 49"/>
              <p:cNvSpPr txBox="1">
                <a:spLocks noChangeArrowheads="1"/>
              </p:cNvSpPr>
              <p:nvPr/>
            </p:nvSpPr>
            <p:spPr bwMode="auto">
              <a:xfrm rot="3282435">
                <a:off x="6628740" y="20123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26</a:t>
                </a:r>
              </a:p>
            </p:txBody>
          </p:sp>
          <p:sp>
            <p:nvSpPr>
              <p:cNvPr id="22557" name="TextBox 50"/>
              <p:cNvSpPr txBox="1">
                <a:spLocks noChangeArrowheads="1"/>
              </p:cNvSpPr>
              <p:nvPr/>
            </p:nvSpPr>
            <p:spPr bwMode="auto">
              <a:xfrm rot="3282435">
                <a:off x="7912660" y="3683552"/>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26</a:t>
                </a:r>
              </a:p>
            </p:txBody>
          </p:sp>
          <p:cxnSp>
            <p:nvCxnSpPr>
              <p:cNvPr id="22558" name="Straight Connector 52"/>
              <p:cNvCxnSpPr>
                <a:cxnSpLocks noChangeShapeType="1"/>
              </p:cNvCxnSpPr>
              <p:nvPr/>
            </p:nvCxnSpPr>
            <p:spPr bwMode="auto">
              <a:xfrm>
                <a:off x="1981200" y="4191000"/>
                <a:ext cx="1001488" cy="1380505"/>
              </a:xfrm>
              <a:prstGeom prst="line">
                <a:avLst/>
              </a:prstGeom>
              <a:noFill/>
              <a:ln w="19050" algn="ctr">
                <a:solidFill>
                  <a:srgbClr val="FFB097"/>
                </a:solidFill>
                <a:round/>
                <a:headEnd/>
                <a:tailEnd/>
              </a:ln>
              <a:extLst>
                <a:ext uri="{909E8E84-426E-40DD-AFC4-6F175D3DCCD1}">
                  <a14:hiddenFill xmlns:a14="http://schemas.microsoft.com/office/drawing/2010/main">
                    <a:noFill/>
                  </a14:hiddenFill>
                </a:ext>
              </a:extLst>
            </p:spPr>
          </p:cxnSp>
          <p:sp>
            <p:nvSpPr>
              <p:cNvPr id="22559" name="TextBox 53"/>
              <p:cNvSpPr txBox="1">
                <a:spLocks noChangeArrowheads="1"/>
              </p:cNvSpPr>
              <p:nvPr/>
            </p:nvSpPr>
            <p:spPr bwMode="auto">
              <a:xfrm rot="3282435">
                <a:off x="1675740" y="3841138"/>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06</a:t>
                </a:r>
              </a:p>
            </p:txBody>
          </p:sp>
          <p:sp>
            <p:nvSpPr>
              <p:cNvPr id="22560" name="TextBox 54"/>
              <p:cNvSpPr txBox="1">
                <a:spLocks noChangeArrowheads="1"/>
              </p:cNvSpPr>
              <p:nvPr/>
            </p:nvSpPr>
            <p:spPr bwMode="auto">
              <a:xfrm rot="3282435">
                <a:off x="2807260" y="5512352"/>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a:solidFill>
                      <a:srgbClr val="FFB097"/>
                    </a:solidFill>
                    <a:latin typeface="Arial" charset="0"/>
                    <a:cs typeface="Arial" charset="0"/>
                  </a:rPr>
                  <a:t>06</a:t>
                </a:r>
              </a:p>
            </p:txBody>
          </p:sp>
          <p:cxnSp>
            <p:nvCxnSpPr>
              <p:cNvPr id="22561" name="Straight Arrow Connector 11"/>
              <p:cNvCxnSpPr>
                <a:cxnSpLocks noChangeShapeType="1"/>
              </p:cNvCxnSpPr>
              <p:nvPr/>
            </p:nvCxnSpPr>
            <p:spPr bwMode="auto">
              <a:xfrm>
                <a:off x="1752600" y="5943600"/>
                <a:ext cx="6781800" cy="0"/>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22562" name="Straight Arrow Connector 58"/>
              <p:cNvCxnSpPr>
                <a:cxnSpLocks noChangeShapeType="1"/>
              </p:cNvCxnSpPr>
              <p:nvPr/>
            </p:nvCxnSpPr>
            <p:spPr bwMode="auto">
              <a:xfrm flipH="1" flipV="1">
                <a:off x="1752601" y="1828800"/>
                <a:ext cx="1" cy="4114800"/>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64" name="Title 1"/>
              <p:cNvSpPr txBox="1">
                <a:spLocks/>
              </p:cNvSpPr>
              <p:nvPr/>
            </p:nvSpPr>
            <p:spPr bwMode="auto">
              <a:xfrm>
                <a:off x="6934200" y="5791200"/>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200" kern="0" dirty="0" smtClean="0">
                    <a:solidFill>
                      <a:schemeClr val="bg2"/>
                    </a:solidFill>
                    <a:latin typeface="Arial" charset="0"/>
                    <a:cs typeface="Arial" charset="0"/>
                  </a:rPr>
                  <a:t>LONGITUD</a:t>
                </a:r>
              </a:p>
            </p:txBody>
          </p:sp>
          <p:sp>
            <p:nvSpPr>
              <p:cNvPr id="65" name="Title 1"/>
              <p:cNvSpPr txBox="1">
                <a:spLocks/>
              </p:cNvSpPr>
              <p:nvPr/>
            </p:nvSpPr>
            <p:spPr bwMode="auto">
              <a:xfrm rot="16200000">
                <a:off x="647700" y="1943100"/>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200" kern="0" dirty="0" smtClean="0">
                    <a:solidFill>
                      <a:schemeClr val="bg2"/>
                    </a:solidFill>
                    <a:latin typeface="Arial" charset="0"/>
                    <a:cs typeface="Arial" charset="0"/>
                  </a:rPr>
                  <a:t>LATITUD</a:t>
                </a:r>
              </a:p>
            </p:txBody>
          </p:sp>
        </p:grpSp>
        <p:grpSp>
          <p:nvGrpSpPr>
            <p:cNvPr id="22536" name="Group 9242"/>
            <p:cNvGrpSpPr>
              <a:grpSpLocks/>
            </p:cNvGrpSpPr>
            <p:nvPr/>
          </p:nvGrpSpPr>
          <p:grpSpPr bwMode="auto">
            <a:xfrm>
              <a:off x="1813187" y="3131010"/>
              <a:ext cx="6855103" cy="2171955"/>
              <a:chOff x="1813187" y="3131010"/>
              <a:chExt cx="6855103" cy="2171955"/>
            </a:xfrm>
          </p:grpSpPr>
          <p:sp>
            <p:nvSpPr>
              <p:cNvPr id="22537" name="Left-Right Arrow 9240"/>
              <p:cNvSpPr>
                <a:spLocks noChangeArrowheads="1"/>
              </p:cNvSpPr>
              <p:nvPr/>
            </p:nvSpPr>
            <p:spPr bwMode="auto">
              <a:xfrm rot="-2345167">
                <a:off x="4075330" y="3560463"/>
                <a:ext cx="1966174" cy="1200078"/>
              </a:xfrm>
              <a:prstGeom prst="leftRightArrow">
                <a:avLst>
                  <a:gd name="adj1" fmla="val 59528"/>
                  <a:gd name="adj2" fmla="val 39715"/>
                </a:avLst>
              </a:prstGeom>
              <a:solidFill>
                <a:srgbClr val="FF0000"/>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22538" name="Left-Right Arrow 81"/>
              <p:cNvSpPr>
                <a:spLocks noChangeArrowheads="1"/>
              </p:cNvSpPr>
              <p:nvPr/>
            </p:nvSpPr>
            <p:spPr bwMode="auto">
              <a:xfrm rot="-2155292">
                <a:off x="5699387" y="3131010"/>
                <a:ext cx="2439757" cy="1333755"/>
              </a:xfrm>
              <a:prstGeom prst="leftRightArrow">
                <a:avLst>
                  <a:gd name="adj1" fmla="val 50000"/>
                  <a:gd name="adj2" fmla="val 49999"/>
                </a:avLst>
              </a:prstGeom>
              <a:solidFill>
                <a:srgbClr val="FFB097"/>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84" name="Title 1"/>
              <p:cNvSpPr txBox="1">
                <a:spLocks/>
              </p:cNvSpPr>
              <p:nvPr/>
            </p:nvSpPr>
            <p:spPr bwMode="auto">
              <a:xfrm rot="19457779">
                <a:off x="5924550" y="3173413"/>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600" kern="0" dirty="0" smtClean="0">
                    <a:solidFill>
                      <a:schemeClr val="bg2"/>
                    </a:solidFill>
                    <a:latin typeface="Arial" charset="0"/>
                    <a:cs typeface="Arial" charset="0"/>
                  </a:rPr>
                  <a:t>Menor gradiente</a:t>
                </a:r>
              </a:p>
              <a:p>
                <a:pPr algn="l" eaLnBrk="1" hangingPunct="1">
                  <a:defRPr/>
                </a:pPr>
                <a:r>
                  <a:rPr lang="es-ES_tradnl" sz="1600" kern="0" dirty="0" smtClean="0">
                    <a:solidFill>
                      <a:schemeClr val="bg2"/>
                    </a:solidFill>
                    <a:latin typeface="Arial" charset="0"/>
                    <a:cs typeface="Arial" charset="0"/>
                  </a:rPr>
                  <a:t>(gradiente suelto)</a:t>
                </a:r>
              </a:p>
            </p:txBody>
          </p:sp>
          <p:sp>
            <p:nvSpPr>
              <p:cNvPr id="22540" name="Left-Right Arrow 84"/>
              <p:cNvSpPr>
                <a:spLocks noChangeArrowheads="1"/>
              </p:cNvSpPr>
              <p:nvPr/>
            </p:nvSpPr>
            <p:spPr bwMode="auto">
              <a:xfrm rot="-2155292">
                <a:off x="1813187" y="3969210"/>
                <a:ext cx="2439757" cy="1333755"/>
              </a:xfrm>
              <a:prstGeom prst="leftRightArrow">
                <a:avLst>
                  <a:gd name="adj1" fmla="val 50000"/>
                  <a:gd name="adj2" fmla="val 49999"/>
                </a:avLst>
              </a:prstGeom>
              <a:solidFill>
                <a:srgbClr val="FFB097"/>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86" name="Title 1"/>
              <p:cNvSpPr txBox="1">
                <a:spLocks/>
              </p:cNvSpPr>
              <p:nvPr/>
            </p:nvSpPr>
            <p:spPr bwMode="auto">
              <a:xfrm rot="19457779">
                <a:off x="2038349" y="4011613"/>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600" kern="0" dirty="0" smtClean="0">
                    <a:solidFill>
                      <a:schemeClr val="bg2"/>
                    </a:solidFill>
                    <a:latin typeface="Arial" charset="0"/>
                    <a:cs typeface="Arial" charset="0"/>
                  </a:rPr>
                  <a:t>Menor gradiente</a:t>
                </a:r>
              </a:p>
              <a:p>
                <a:pPr algn="l" eaLnBrk="1" hangingPunct="1">
                  <a:defRPr/>
                </a:pPr>
                <a:r>
                  <a:rPr lang="es-ES_tradnl" sz="1600" kern="0" dirty="0" smtClean="0">
                    <a:solidFill>
                      <a:schemeClr val="bg2"/>
                    </a:solidFill>
                    <a:latin typeface="Arial" charset="0"/>
                    <a:cs typeface="Arial" charset="0"/>
                  </a:rPr>
                  <a:t>(gradiente suelto)</a:t>
                </a:r>
              </a:p>
            </p:txBody>
          </p:sp>
          <p:sp>
            <p:nvSpPr>
              <p:cNvPr id="87" name="Title 1"/>
              <p:cNvSpPr txBox="1">
                <a:spLocks/>
              </p:cNvSpPr>
              <p:nvPr/>
            </p:nvSpPr>
            <p:spPr bwMode="auto">
              <a:xfrm rot="19276676">
                <a:off x="3646487" y="3789363"/>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1600" kern="0" dirty="0" smtClean="0">
                    <a:solidFill>
                      <a:schemeClr val="bg2"/>
                    </a:solidFill>
                    <a:latin typeface="Arial" charset="0"/>
                    <a:cs typeface="Arial" charset="0"/>
                  </a:rPr>
                  <a:t>Mayor gradiente</a:t>
                </a:r>
              </a:p>
              <a:p>
                <a:pPr eaLnBrk="1" hangingPunct="1">
                  <a:defRPr/>
                </a:pPr>
                <a:r>
                  <a:rPr lang="es-ES_tradnl" sz="1300" kern="0" dirty="0" smtClean="0">
                    <a:solidFill>
                      <a:schemeClr val="bg2"/>
                    </a:solidFill>
                    <a:latin typeface="Arial" charset="0"/>
                    <a:cs typeface="Arial" charset="0"/>
                  </a:rPr>
                  <a:t>(gradiente apretado)</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44"/>
                                        </p:tgtEl>
                                        <p:attrNameLst>
                                          <p:attrName>style.visibility</p:attrName>
                                        </p:attrNameLst>
                                      </p:cBhvr>
                                      <p:to>
                                        <p:strVal val="visible"/>
                                      </p:to>
                                    </p:set>
                                    <p:animEffect transition="in" filter="fade">
                                      <p:cBhvr>
                                        <p:cTn id="7" dur="500"/>
                                        <p:tgtEl>
                                          <p:spTgt spid="9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90513" y="2590800"/>
            <a:ext cx="8548687" cy="4114800"/>
          </a:xfrm>
          <a:prstGeom prst="rect">
            <a:avLst/>
          </a:prstGeom>
          <a:solidFill>
            <a:schemeClr val="bg2"/>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23555" name="Title 1"/>
          <p:cNvSpPr>
            <a:spLocks noGrp="1"/>
          </p:cNvSpPr>
          <p:nvPr>
            <p:ph type="title"/>
          </p:nvPr>
        </p:nvSpPr>
        <p:spPr>
          <a:xfrm>
            <a:off x="152400" y="0"/>
            <a:ext cx="7772400" cy="685800"/>
          </a:xfrm>
        </p:spPr>
        <p:txBody>
          <a:bodyPr/>
          <a:lstStyle/>
          <a:p>
            <a:pPr algn="l" eaLnBrk="1" hangingPunct="1"/>
            <a:r>
              <a:rPr lang="es-ES_tradnl" altLang="en-US" sz="3000" b="1" smtClean="0">
                <a:latin typeface="Arial" charset="0"/>
                <a:cs typeface="Arial" charset="0"/>
              </a:rPr>
              <a:t>Gradientes</a:t>
            </a:r>
          </a:p>
        </p:txBody>
      </p:sp>
      <p:sp>
        <p:nvSpPr>
          <p:cNvPr id="23556" name="Content Placeholder 2"/>
          <p:cNvSpPr>
            <a:spLocks noGrp="1"/>
          </p:cNvSpPr>
          <p:nvPr>
            <p:ph idx="1"/>
          </p:nvPr>
        </p:nvSpPr>
        <p:spPr>
          <a:xfrm>
            <a:off x="228600" y="685800"/>
            <a:ext cx="8077200" cy="1981200"/>
          </a:xfrm>
        </p:spPr>
        <p:txBody>
          <a:bodyPr/>
          <a:lstStyle/>
          <a:p>
            <a:pPr eaLnBrk="1" hangingPunct="1"/>
            <a:r>
              <a:rPr lang="es-ES_tradnl" altLang="en-US" sz="2400" smtClean="0">
                <a:cs typeface="Times New Roman" pitchFamily="18" charset="0"/>
              </a:rPr>
              <a:t>¿</a:t>
            </a:r>
            <a:r>
              <a:rPr lang="es-ES_tradnl" altLang="en-US" sz="2300" b="1" smtClean="0"/>
              <a:t>Qué es un </a:t>
            </a:r>
            <a:r>
              <a:rPr lang="es-ES_tradnl" altLang="en-US" sz="2300" b="1" u="sng" smtClean="0"/>
              <a:t>gradiente termal</a:t>
            </a:r>
            <a:r>
              <a:rPr lang="es-ES_tradnl" altLang="en-US" sz="2300" b="1" smtClean="0"/>
              <a:t>?</a:t>
            </a:r>
            <a:r>
              <a:rPr lang="es-ES_tradnl" altLang="en-US" sz="2300" smtClean="0"/>
              <a:t> Un gradiente en un campo que representa temperatura (e.g. temperatura o espesor).</a:t>
            </a:r>
          </a:p>
          <a:p>
            <a:pPr eaLnBrk="1" hangingPunct="1"/>
            <a:r>
              <a:rPr lang="es-ES_tradnl" altLang="en-US" sz="2000" smtClean="0">
                <a:cs typeface="Times New Roman" pitchFamily="18" charset="0"/>
              </a:rPr>
              <a:t>¿</a:t>
            </a:r>
            <a:r>
              <a:rPr lang="es-ES_tradnl" altLang="en-US" sz="2300" b="1" smtClean="0"/>
              <a:t>Cómo identificarlo?</a:t>
            </a:r>
            <a:r>
              <a:rPr lang="es-ES_tradnl" altLang="en-US" sz="2300" smtClean="0"/>
              <a:t> Usando temperatura o espesor. Espesor representa la temperatura promedio de la capa.</a:t>
            </a:r>
          </a:p>
          <a:p>
            <a:pPr eaLnBrk="1" hangingPunct="1"/>
            <a:endParaRPr lang="es-ES_tradnl" altLang="en-US" sz="2300" smtClean="0"/>
          </a:p>
        </p:txBody>
      </p:sp>
      <p:pic>
        <p:nvPicPr>
          <p:cNvPr id="23557" name="Picture 2" descr="E:\HPC\R2O\P4_Graphics_and_Presentations\FIGURES\Temperature_gradient_SouthAmeric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44788"/>
            <a:ext cx="51054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381000" y="2514600"/>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800" b="1" kern="0" dirty="0" smtClean="0">
                <a:solidFill>
                  <a:schemeClr val="tx1"/>
                </a:solidFill>
                <a:latin typeface="Arial" pitchFamily="34" charset="0"/>
                <a:cs typeface="Arial" pitchFamily="34" charset="0"/>
              </a:rPr>
              <a:t>Ejemplo</a:t>
            </a:r>
          </a:p>
        </p:txBody>
      </p:sp>
      <p:sp>
        <p:nvSpPr>
          <p:cNvPr id="13" name="Title 1"/>
          <p:cNvSpPr txBox="1">
            <a:spLocks/>
          </p:cNvSpPr>
          <p:nvPr/>
        </p:nvSpPr>
        <p:spPr bwMode="auto">
          <a:xfrm>
            <a:off x="381000" y="3048000"/>
            <a:ext cx="3276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chemeClr val="tx1"/>
                </a:solidFill>
                <a:latin typeface="Arial" pitchFamily="34" charset="0"/>
                <a:cs typeface="Arial" pitchFamily="34" charset="0"/>
              </a:rPr>
              <a:t>TEMP B015 (T Capa límite)</a:t>
            </a:r>
          </a:p>
        </p:txBody>
      </p:sp>
      <p:grpSp>
        <p:nvGrpSpPr>
          <p:cNvPr id="16" name="Group 15"/>
          <p:cNvGrpSpPr>
            <a:grpSpLocks/>
          </p:cNvGrpSpPr>
          <p:nvPr/>
        </p:nvGrpSpPr>
        <p:grpSpPr bwMode="auto">
          <a:xfrm>
            <a:off x="381000" y="3276600"/>
            <a:ext cx="6780213" cy="3286125"/>
            <a:chOff x="380999" y="3276600"/>
            <a:chExt cx="6779965" cy="3285530"/>
          </a:xfrm>
        </p:grpSpPr>
        <p:sp>
          <p:nvSpPr>
            <p:cNvPr id="23561" name="TextBox 1"/>
            <p:cNvSpPr txBox="1">
              <a:spLocks noChangeArrowheads="1"/>
            </p:cNvSpPr>
            <p:nvPr/>
          </p:nvSpPr>
          <p:spPr bwMode="auto">
            <a:xfrm>
              <a:off x="380999" y="5638800"/>
              <a:ext cx="3485003" cy="923330"/>
            </a:xfrm>
            <a:prstGeom prst="rect">
              <a:avLst/>
            </a:prstGeom>
            <a:solidFill>
              <a:schemeClr val="bg2"/>
            </a:solidFill>
            <a:ln w="9525">
              <a:solidFill>
                <a:schemeClr val="tx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a:t>Gradiente frontal. Líneas muy cercanas = cambio grande de T° en corta distancia = mayor gradiente</a:t>
              </a:r>
            </a:p>
          </p:txBody>
        </p:sp>
        <p:cxnSp>
          <p:nvCxnSpPr>
            <p:cNvPr id="23562" name="Straight Arrow Connector 4"/>
            <p:cNvCxnSpPr>
              <a:cxnSpLocks noChangeShapeType="1"/>
              <a:stCxn id="23561" idx="3"/>
            </p:cNvCxnSpPr>
            <p:nvPr/>
          </p:nvCxnSpPr>
          <p:spPr bwMode="auto">
            <a:xfrm flipV="1">
              <a:off x="3866002" y="5086170"/>
              <a:ext cx="2452170" cy="101429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63" name="Freeform 5"/>
            <p:cNvSpPr>
              <a:spLocks/>
            </p:cNvSpPr>
            <p:nvPr/>
          </p:nvSpPr>
          <p:spPr bwMode="auto">
            <a:xfrm>
              <a:off x="5442331" y="4406747"/>
              <a:ext cx="1718633" cy="1358846"/>
            </a:xfrm>
            <a:custGeom>
              <a:avLst/>
              <a:gdLst>
                <a:gd name="T0" fmla="*/ 0 w 1718633"/>
                <a:gd name="T1" fmla="*/ 0 h 1358846"/>
                <a:gd name="T2" fmla="*/ 11018 w 1718633"/>
                <a:gd name="T3" fmla="*/ 297455 h 1358846"/>
                <a:gd name="T4" fmla="*/ 385592 w 1718633"/>
                <a:gd name="T5" fmla="*/ 297455 h 1358846"/>
                <a:gd name="T6" fmla="*/ 683047 w 1718633"/>
                <a:gd name="T7" fmla="*/ 462709 h 1358846"/>
                <a:gd name="T8" fmla="*/ 1288974 w 1718633"/>
                <a:gd name="T9" fmla="*/ 914400 h 1358846"/>
                <a:gd name="T10" fmla="*/ 1520328 w 1718633"/>
                <a:gd name="T11" fmla="*/ 1244906 h 1358846"/>
                <a:gd name="T12" fmla="*/ 1718633 w 1718633"/>
                <a:gd name="T13" fmla="*/ 1344058 h 1358846"/>
                <a:gd name="T14" fmla="*/ 1718632 w 1718633"/>
                <a:gd name="T15" fmla="*/ 771181 h 1358846"/>
                <a:gd name="T16" fmla="*/ 1377108 w 1718633"/>
                <a:gd name="T17" fmla="*/ 672029 h 1358846"/>
                <a:gd name="T18" fmla="*/ 991519 w 1718633"/>
                <a:gd name="T19" fmla="*/ 286439 h 1358846"/>
                <a:gd name="T20" fmla="*/ 638979 w 1718633"/>
                <a:gd name="T21" fmla="*/ 77118 h 1358846"/>
                <a:gd name="T22" fmla="*/ 0 w 1718633"/>
                <a:gd name="T23" fmla="*/ 0 h 13588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18633" h="1358846">
                  <a:moveTo>
                    <a:pt x="0" y="0"/>
                  </a:moveTo>
                  <a:lnTo>
                    <a:pt x="11018" y="297455"/>
                  </a:lnTo>
                  <a:cubicBezTo>
                    <a:pt x="102825" y="323161"/>
                    <a:pt x="293785" y="271749"/>
                    <a:pt x="385592" y="297455"/>
                  </a:cubicBezTo>
                  <a:lnTo>
                    <a:pt x="683047" y="462709"/>
                  </a:lnTo>
                  <a:lnTo>
                    <a:pt x="1288974" y="914400"/>
                  </a:lnTo>
                  <a:lnTo>
                    <a:pt x="1520328" y="1244906"/>
                  </a:lnTo>
                  <a:cubicBezTo>
                    <a:pt x="1553379" y="1167788"/>
                    <a:pt x="1685582" y="1421176"/>
                    <a:pt x="1718633" y="1344058"/>
                  </a:cubicBezTo>
                  <a:cubicBezTo>
                    <a:pt x="1718633" y="1153099"/>
                    <a:pt x="1718632" y="962140"/>
                    <a:pt x="1718632" y="771181"/>
                  </a:cubicBezTo>
                  <a:lnTo>
                    <a:pt x="1377108" y="672029"/>
                  </a:lnTo>
                  <a:lnTo>
                    <a:pt x="991519" y="286439"/>
                  </a:lnTo>
                  <a:lnTo>
                    <a:pt x="638979" y="77118"/>
                  </a:lnTo>
                  <a:lnTo>
                    <a:pt x="0" y="0"/>
                  </a:lnTo>
                  <a:close/>
                </a:path>
              </a:pathLst>
            </a:custGeom>
            <a:noFill/>
            <a:ln w="2857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23564" name="TextBox 13"/>
            <p:cNvSpPr txBox="1">
              <a:spLocks noChangeArrowheads="1"/>
            </p:cNvSpPr>
            <p:nvPr/>
          </p:nvSpPr>
          <p:spPr bwMode="auto">
            <a:xfrm>
              <a:off x="381000" y="4038600"/>
              <a:ext cx="2971800" cy="923330"/>
            </a:xfrm>
            <a:prstGeom prst="rect">
              <a:avLst/>
            </a:prstGeom>
            <a:solidFill>
              <a:schemeClr val="bg2"/>
            </a:solidFill>
            <a:ln w="9525">
              <a:solidFill>
                <a:schemeClr val="tx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a:t>Gradiente de temperatura por montañas (importante conocer el terreno)</a:t>
              </a:r>
            </a:p>
          </p:txBody>
        </p:sp>
        <p:cxnSp>
          <p:nvCxnSpPr>
            <p:cNvPr id="23565" name="Straight Arrow Connector 14"/>
            <p:cNvCxnSpPr>
              <a:cxnSpLocks noChangeShapeType="1"/>
              <a:endCxn id="23566" idx="2"/>
            </p:cNvCxnSpPr>
            <p:nvPr/>
          </p:nvCxnSpPr>
          <p:spPr bwMode="auto">
            <a:xfrm flipV="1">
              <a:off x="3352800" y="4069815"/>
              <a:ext cx="1026405" cy="33693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66" name="Freeform 11"/>
            <p:cNvSpPr>
              <a:spLocks/>
            </p:cNvSpPr>
            <p:nvPr/>
          </p:nvSpPr>
          <p:spPr bwMode="auto">
            <a:xfrm>
              <a:off x="3971581" y="3276600"/>
              <a:ext cx="1388125" cy="1634902"/>
            </a:xfrm>
            <a:custGeom>
              <a:avLst/>
              <a:gdLst>
                <a:gd name="T0" fmla="*/ 0 w 1388125"/>
                <a:gd name="T1" fmla="*/ 88135 h 1634902"/>
                <a:gd name="T2" fmla="*/ 220337 w 1388125"/>
                <a:gd name="T3" fmla="*/ 528809 h 1634902"/>
                <a:gd name="T4" fmla="*/ 407624 w 1388125"/>
                <a:gd name="T5" fmla="*/ 793215 h 1634902"/>
                <a:gd name="T6" fmla="*/ 743638 w 1388125"/>
                <a:gd name="T7" fmla="*/ 865742 h 1634902"/>
                <a:gd name="T8" fmla="*/ 1002535 w 1388125"/>
                <a:gd name="T9" fmla="*/ 1046603 h 1634902"/>
                <a:gd name="T10" fmla="*/ 1184313 w 1388125"/>
                <a:gd name="T11" fmla="*/ 1196248 h 1634902"/>
                <a:gd name="T12" fmla="*/ 1272448 w 1388125"/>
                <a:gd name="T13" fmla="*/ 1405569 h 1634902"/>
                <a:gd name="T14" fmla="*/ 1377109 w 1388125"/>
                <a:gd name="T15" fmla="*/ 1630497 h 1634902"/>
                <a:gd name="T16" fmla="*/ 1388125 w 1388125"/>
                <a:gd name="T17" fmla="*/ 1178805 h 1634902"/>
                <a:gd name="T18" fmla="*/ 997026 w 1388125"/>
                <a:gd name="T19" fmla="*/ 821675 h 1634902"/>
                <a:gd name="T20" fmla="*/ 738130 w 1388125"/>
                <a:gd name="T21" fmla="*/ 705080 h 1634902"/>
                <a:gd name="T22" fmla="*/ 418641 w 1388125"/>
                <a:gd name="T23" fmla="*/ 627962 h 1634902"/>
                <a:gd name="T24" fmla="*/ 236862 w 1388125"/>
                <a:gd name="T25" fmla="*/ 292865 h 1634902"/>
                <a:gd name="T26" fmla="*/ 132203 w 1388125"/>
                <a:gd name="T27" fmla="*/ 0 h 1634902"/>
                <a:gd name="T28" fmla="*/ 0 w 1388125"/>
                <a:gd name="T29" fmla="*/ 88135 h 16349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88125" h="1634902">
                  <a:moveTo>
                    <a:pt x="0" y="88135"/>
                  </a:moveTo>
                  <a:lnTo>
                    <a:pt x="220337" y="528809"/>
                  </a:lnTo>
                  <a:lnTo>
                    <a:pt x="407624" y="793215"/>
                  </a:lnTo>
                  <a:cubicBezTo>
                    <a:pt x="501267" y="835752"/>
                    <a:pt x="649995" y="823205"/>
                    <a:pt x="743638" y="865742"/>
                  </a:cubicBezTo>
                  <a:lnTo>
                    <a:pt x="1002535" y="1046603"/>
                  </a:lnTo>
                  <a:cubicBezTo>
                    <a:pt x="1068636" y="1107196"/>
                    <a:pt x="1139328" y="1136420"/>
                    <a:pt x="1184313" y="1196248"/>
                  </a:cubicBezTo>
                  <a:cubicBezTo>
                    <a:pt x="1229299" y="1256076"/>
                    <a:pt x="1232971" y="1338703"/>
                    <a:pt x="1272448" y="1405569"/>
                  </a:cubicBezTo>
                  <a:cubicBezTo>
                    <a:pt x="1311925" y="1472435"/>
                    <a:pt x="1355993" y="1666455"/>
                    <a:pt x="1377109" y="1630497"/>
                  </a:cubicBezTo>
                  <a:lnTo>
                    <a:pt x="1388125" y="1178805"/>
                  </a:lnTo>
                  <a:cubicBezTo>
                    <a:pt x="1302744" y="1038493"/>
                    <a:pt x="1105359" y="900629"/>
                    <a:pt x="997026" y="821675"/>
                  </a:cubicBezTo>
                  <a:cubicBezTo>
                    <a:pt x="888694" y="742721"/>
                    <a:pt x="805149" y="733693"/>
                    <a:pt x="738130" y="705080"/>
                  </a:cubicBezTo>
                  <a:lnTo>
                    <a:pt x="418641" y="627962"/>
                  </a:lnTo>
                  <a:cubicBezTo>
                    <a:pt x="369065" y="519935"/>
                    <a:pt x="286438" y="400892"/>
                    <a:pt x="236862" y="292865"/>
                  </a:cubicBezTo>
                  <a:lnTo>
                    <a:pt x="132203" y="0"/>
                  </a:lnTo>
                  <a:lnTo>
                    <a:pt x="0" y="88135"/>
                  </a:lnTo>
                  <a:close/>
                </a:path>
              </a:pathLst>
            </a:custGeom>
            <a:noFill/>
            <a:ln w="2857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1219200" y="3398838"/>
            <a:ext cx="7429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000"/>
              <a:t>El espesor de una capa representa su temperatura promedio. Las capas cálidas son más profundas (mayores valores de espesor) que las frías.</a:t>
            </a:r>
          </a:p>
          <a:p>
            <a:pPr eaLnBrk="1" hangingPunct="1">
              <a:spcBef>
                <a:spcPct val="0"/>
              </a:spcBef>
              <a:buFontTx/>
              <a:buNone/>
            </a:pPr>
            <a:r>
              <a:rPr lang="es-ES_tradnl" altLang="en-US" sz="1000"/>
              <a:t> </a:t>
            </a:r>
          </a:p>
          <a:p>
            <a:pPr eaLnBrk="1" hangingPunct="1">
              <a:spcBef>
                <a:spcPct val="0"/>
              </a:spcBef>
              <a:buFontTx/>
              <a:buNone/>
            </a:pPr>
            <a:r>
              <a:rPr lang="es-ES_tradnl" altLang="en-US" sz="2000"/>
              <a:t>El espesor suele ser muy eficiente para distinguir masas de aire y sus fronteras (frentes), especialmente los de 1000-500 y de 1000-850hPa.</a:t>
            </a:r>
          </a:p>
        </p:txBody>
      </p:sp>
      <p:sp>
        <p:nvSpPr>
          <p:cNvPr id="6" name="Title 1"/>
          <p:cNvSpPr txBox="1">
            <a:spLocks/>
          </p:cNvSpPr>
          <p:nvPr/>
        </p:nvSpPr>
        <p:spPr bwMode="auto">
          <a:xfrm>
            <a:off x="128588" y="93663"/>
            <a:ext cx="61960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latin typeface="Arial" pitchFamily="34" charset="0"/>
                <a:cs typeface="Arial" pitchFamily="34" charset="0"/>
              </a:rPr>
              <a:t>Relación Espesor- Temperatura</a:t>
            </a:r>
          </a:p>
        </p:txBody>
      </p:sp>
      <p:pic>
        <p:nvPicPr>
          <p:cNvPr id="24580" name="Picture 8" descr="E:\HPC\R2O\P4_Graphics_and_Presentations\FIGURES\Cross_Section_Thickness_Tempera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67818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34925" y="2403475"/>
            <a:ext cx="11779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eaLnBrk="1" hangingPunct="1">
              <a:defRPr/>
            </a:pPr>
            <a:r>
              <a:rPr lang="es-ES_tradnl" sz="1800" kern="0" dirty="0" smtClean="0">
                <a:solidFill>
                  <a:schemeClr val="bg2"/>
                </a:solidFill>
                <a:latin typeface="Arial" pitchFamily="34" charset="0"/>
                <a:cs typeface="Arial" pitchFamily="34" charset="0"/>
              </a:rPr>
              <a:t>Menor</a:t>
            </a:r>
          </a:p>
          <a:p>
            <a:pPr algn="r" eaLnBrk="1" hangingPunct="1">
              <a:defRPr/>
            </a:pPr>
            <a:r>
              <a:rPr lang="es-ES_tradnl" sz="1800" kern="0" dirty="0" smtClean="0">
                <a:solidFill>
                  <a:schemeClr val="bg2"/>
                </a:solidFill>
                <a:latin typeface="Arial" pitchFamily="34" charset="0"/>
                <a:cs typeface="Arial" pitchFamily="34" charset="0"/>
              </a:rPr>
              <a:t>Espesor</a:t>
            </a:r>
          </a:p>
        </p:txBody>
      </p:sp>
      <p:sp>
        <p:nvSpPr>
          <p:cNvPr id="10" name="Title 1"/>
          <p:cNvSpPr txBox="1">
            <a:spLocks/>
          </p:cNvSpPr>
          <p:nvPr/>
        </p:nvSpPr>
        <p:spPr bwMode="auto">
          <a:xfrm>
            <a:off x="7897813" y="1946275"/>
            <a:ext cx="10937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b="1" kern="0" dirty="0" smtClean="0">
                <a:solidFill>
                  <a:schemeClr val="tx1"/>
                </a:solidFill>
                <a:latin typeface="Arial" pitchFamily="34" charset="0"/>
                <a:cs typeface="Arial" pitchFamily="34" charset="0"/>
              </a:rPr>
              <a:t>Mayor</a:t>
            </a:r>
          </a:p>
          <a:p>
            <a:pPr algn="l" eaLnBrk="1" hangingPunct="1">
              <a:defRPr/>
            </a:pPr>
            <a:r>
              <a:rPr lang="es-ES_tradnl" sz="1800" b="1" kern="0" dirty="0" smtClean="0">
                <a:solidFill>
                  <a:schemeClr val="tx1"/>
                </a:solidFill>
                <a:latin typeface="Arial" pitchFamily="34" charset="0"/>
                <a:cs typeface="Arial" pitchFamily="34" charset="0"/>
              </a:rPr>
              <a:t>Espesor</a:t>
            </a:r>
          </a:p>
        </p:txBody>
      </p:sp>
      <p:sp>
        <p:nvSpPr>
          <p:cNvPr id="24583" name="Up-Down Arrow 1"/>
          <p:cNvSpPr>
            <a:spLocks noChangeArrowheads="1"/>
          </p:cNvSpPr>
          <p:nvPr/>
        </p:nvSpPr>
        <p:spPr bwMode="auto">
          <a:xfrm>
            <a:off x="1077913" y="2403475"/>
            <a:ext cx="206375" cy="755650"/>
          </a:xfrm>
          <a:prstGeom prst="upDownArrow">
            <a:avLst>
              <a:gd name="adj1" fmla="val 50000"/>
              <a:gd name="adj2" fmla="val 50431"/>
            </a:avLst>
          </a:prstGeom>
          <a:solidFill>
            <a:srgbClr val="009FC4"/>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24584" name="Up-Down Arrow 11"/>
          <p:cNvSpPr>
            <a:spLocks noChangeArrowheads="1"/>
          </p:cNvSpPr>
          <p:nvPr/>
        </p:nvSpPr>
        <p:spPr bwMode="auto">
          <a:xfrm>
            <a:off x="7783513" y="1444625"/>
            <a:ext cx="206375" cy="1758950"/>
          </a:xfrm>
          <a:prstGeom prst="upDownArrow">
            <a:avLst>
              <a:gd name="adj1" fmla="val 50000"/>
              <a:gd name="adj2" fmla="val 50310"/>
            </a:avLst>
          </a:prstGeom>
          <a:solidFill>
            <a:srgbClr val="FF0000"/>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1273" name="Rectangle 17"/>
          <p:cNvSpPr>
            <a:spLocks noChangeArrowheads="1"/>
          </p:cNvSpPr>
          <p:nvPr/>
        </p:nvSpPr>
        <p:spPr bwMode="auto">
          <a:xfrm>
            <a:off x="1284288" y="5257800"/>
            <a:ext cx="6869112" cy="838200"/>
          </a:xfrm>
          <a:prstGeom prst="rect">
            <a:avLst/>
          </a:prstGeom>
          <a:solidFill>
            <a:schemeClr val="accent1">
              <a:lumMod val="40000"/>
              <a:lumOff val="60000"/>
            </a:schemeClr>
          </a:solidFill>
          <a:ln w="9525" algn="ctr">
            <a:solidFill>
              <a:schemeClr val="accent1">
                <a:lumMod val="60000"/>
                <a:lumOff val="40000"/>
              </a:schemeClr>
            </a:solidFill>
            <a:round/>
            <a:headEnd/>
            <a:tailEnd/>
          </a:ln>
        </p:spPr>
        <p:txBody>
          <a:bodyPr/>
          <a:lstStyle/>
          <a:p>
            <a:pPr>
              <a:defRPr/>
            </a:pPr>
            <a:endParaRPr lang="en-US"/>
          </a:p>
        </p:txBody>
      </p:sp>
      <p:sp>
        <p:nvSpPr>
          <p:cNvPr id="14" name="Title 1"/>
          <p:cNvSpPr txBox="1">
            <a:spLocks/>
          </p:cNvSpPr>
          <p:nvPr/>
        </p:nvSpPr>
        <p:spPr bwMode="auto">
          <a:xfrm>
            <a:off x="1377950" y="5410200"/>
            <a:ext cx="6699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400" b="1" kern="0" dirty="0" smtClean="0">
                <a:solidFill>
                  <a:schemeClr val="bg2"/>
                </a:solidFill>
                <a:latin typeface="Arial" pitchFamily="34" charset="0"/>
                <a:cs typeface="Arial" pitchFamily="34" charset="0"/>
              </a:rPr>
              <a:t>Espesor ~ Temperatura promedio de la capa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76200" y="990600"/>
            <a:ext cx="8991600" cy="990600"/>
          </a:xfrm>
        </p:spPr>
        <p:txBody>
          <a:bodyPr/>
          <a:lstStyle/>
          <a:p>
            <a:pPr eaLnBrk="1" hangingPunct="1"/>
            <a:r>
              <a:rPr lang="es-ES_tradnl" altLang="en-US" sz="2200" smtClean="0"/>
              <a:t>En latitudes medias, donde hay incursiones frías profundas troposféricas, el espesor de 1000 – 500 es muy aplicable.</a:t>
            </a:r>
          </a:p>
          <a:p>
            <a:pPr eaLnBrk="1" hangingPunct="1"/>
            <a:r>
              <a:rPr lang="es-ES_tradnl" altLang="en-US" sz="2200" smtClean="0"/>
              <a:t>Frentes que llegan a los trópicos se confinan a la atmosfera baja, no discernibles en el espesor de 1000 – 500, pero si en el de 1000 – 850. </a:t>
            </a:r>
          </a:p>
        </p:txBody>
      </p:sp>
      <p:sp>
        <p:nvSpPr>
          <p:cNvPr id="25603" name="Title 1"/>
          <p:cNvSpPr>
            <a:spLocks noGrp="1"/>
          </p:cNvSpPr>
          <p:nvPr>
            <p:ph type="title"/>
          </p:nvPr>
        </p:nvSpPr>
        <p:spPr>
          <a:xfrm>
            <a:off x="762000" y="228600"/>
            <a:ext cx="7772400" cy="685800"/>
          </a:xfrm>
        </p:spPr>
        <p:txBody>
          <a:bodyPr/>
          <a:lstStyle/>
          <a:p>
            <a:pPr eaLnBrk="1" hangingPunct="1"/>
            <a:r>
              <a:rPr lang="es-ES_tradnl" altLang="en-US" sz="3600" smtClean="0"/>
              <a:t>Espesor 1000 – 500 vs. 1000 – 850 </a:t>
            </a:r>
          </a:p>
        </p:txBody>
      </p:sp>
      <p:pic>
        <p:nvPicPr>
          <p:cNvPr id="256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647950"/>
            <a:ext cx="67056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ChangeArrowheads="1"/>
          </p:cNvSpPr>
          <p:nvPr/>
        </p:nvSpPr>
        <p:spPr bwMode="auto">
          <a:xfrm>
            <a:off x="142875" y="152400"/>
            <a:ext cx="8848725" cy="838200"/>
          </a:xfrm>
          <a:prstGeom prst="rect">
            <a:avLst/>
          </a:prstGeom>
          <a:solidFill>
            <a:srgbClr val="FFE10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pic>
        <p:nvPicPr>
          <p:cNvPr id="266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565275"/>
            <a:ext cx="4114800" cy="3311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65275"/>
            <a:ext cx="4114800" cy="3311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p:cNvGrpSpPr>
            <a:grpSpLocks/>
          </p:cNvGrpSpPr>
          <p:nvPr/>
        </p:nvGrpSpPr>
        <p:grpSpPr bwMode="auto">
          <a:xfrm>
            <a:off x="304800" y="1676400"/>
            <a:ext cx="8548688" cy="5178425"/>
            <a:chOff x="304800" y="2514600"/>
            <a:chExt cx="8548688" cy="5177659"/>
          </a:xfrm>
        </p:grpSpPr>
        <p:sp>
          <p:nvSpPr>
            <p:cNvPr id="6" name="Rectangle 2"/>
            <p:cNvSpPr txBox="1">
              <a:spLocks noChangeArrowheads="1"/>
            </p:cNvSpPr>
            <p:nvPr/>
          </p:nvSpPr>
          <p:spPr bwMode="auto">
            <a:xfrm rot="16526258">
              <a:off x="30259" y="3790727"/>
              <a:ext cx="12952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2400" b="1" kern="0" dirty="0" smtClean="0">
                  <a:solidFill>
                    <a:srgbClr val="00B050"/>
                  </a:solidFill>
                  <a:latin typeface="Arial" pitchFamily="34" charset="0"/>
                  <a:cs typeface="Arial" pitchFamily="34" charset="0"/>
                </a:rPr>
                <a:t>Andes</a:t>
              </a:r>
            </a:p>
          </p:txBody>
        </p:sp>
        <p:sp>
          <p:nvSpPr>
            <p:cNvPr id="7" name="Rectangle 2"/>
            <p:cNvSpPr txBox="1">
              <a:spLocks noChangeArrowheads="1"/>
            </p:cNvSpPr>
            <p:nvPr/>
          </p:nvSpPr>
          <p:spPr bwMode="auto">
            <a:xfrm rot="16526258">
              <a:off x="4473671" y="3943105"/>
              <a:ext cx="12952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2400" b="1" kern="0" dirty="0" smtClean="0">
                  <a:solidFill>
                    <a:srgbClr val="00B050"/>
                  </a:solidFill>
                  <a:latin typeface="Arial" pitchFamily="34" charset="0"/>
                  <a:cs typeface="Arial" pitchFamily="34" charset="0"/>
                </a:rPr>
                <a:t>Andes</a:t>
              </a:r>
            </a:p>
          </p:txBody>
        </p:sp>
        <p:sp>
          <p:nvSpPr>
            <p:cNvPr id="26637" name="Rectangle 7"/>
            <p:cNvSpPr>
              <a:spLocks noChangeArrowheads="1"/>
            </p:cNvSpPr>
            <p:nvPr/>
          </p:nvSpPr>
          <p:spPr bwMode="auto">
            <a:xfrm rot="4677889">
              <a:off x="3538537" y="6003926"/>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b="1">
                  <a:solidFill>
                    <a:schemeClr val="bg2"/>
                  </a:solidFill>
                  <a:latin typeface="Arial" charset="0"/>
                  <a:cs typeface="Arial" charset="0"/>
                </a:rPr>
                <a:t>FRENTE</a:t>
              </a:r>
              <a:endParaRPr lang="en-US" altLang="en-US" sz="1800" b="1">
                <a:latin typeface="Arial" charset="0"/>
                <a:cs typeface="Arial" charset="0"/>
              </a:endParaRPr>
            </a:p>
          </p:txBody>
        </p:sp>
        <p:sp>
          <p:nvSpPr>
            <p:cNvPr id="26638" name="Rectangle 8"/>
            <p:cNvSpPr>
              <a:spLocks noChangeArrowheads="1"/>
            </p:cNvSpPr>
            <p:nvPr/>
          </p:nvSpPr>
          <p:spPr bwMode="auto">
            <a:xfrm rot="3577870">
              <a:off x="8114506" y="6025357"/>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b="1">
                  <a:solidFill>
                    <a:schemeClr val="bg2"/>
                  </a:solidFill>
                  <a:latin typeface="Arial" charset="0"/>
                  <a:cs typeface="Arial" charset="0"/>
                </a:rPr>
                <a:t>FRENTE</a:t>
              </a:r>
              <a:endParaRPr lang="en-US" altLang="en-US" sz="1800" b="1">
                <a:latin typeface="Arial" charset="0"/>
                <a:cs typeface="Arial" charset="0"/>
              </a:endParaRPr>
            </a:p>
          </p:txBody>
        </p:sp>
        <p:grpSp>
          <p:nvGrpSpPr>
            <p:cNvPr id="26639" name="Group 35"/>
            <p:cNvGrpSpPr>
              <a:grpSpLocks/>
            </p:cNvGrpSpPr>
            <p:nvPr/>
          </p:nvGrpSpPr>
          <p:grpSpPr bwMode="auto">
            <a:xfrm>
              <a:off x="1448237" y="3200400"/>
              <a:ext cx="2133163" cy="3429000"/>
              <a:chOff x="1447800" y="2971801"/>
              <a:chExt cx="2133600" cy="3428999"/>
            </a:xfrm>
          </p:grpSpPr>
          <p:sp>
            <p:nvSpPr>
              <p:cNvPr id="26657" name="Rectangle 9"/>
              <p:cNvSpPr>
                <a:spLocks noChangeArrowheads="1"/>
              </p:cNvSpPr>
              <p:nvPr/>
            </p:nvSpPr>
            <p:spPr bwMode="auto">
              <a:xfrm>
                <a:off x="1929782" y="5754469"/>
                <a:ext cx="11980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a:solidFill>
                      <a:srgbClr val="FF0000"/>
                    </a:solidFill>
                    <a:latin typeface="Arial" charset="0"/>
                    <a:cs typeface="Arial" charset="0"/>
                  </a:rPr>
                  <a:t>Gradiente</a:t>
                </a:r>
              </a:p>
              <a:p>
                <a:pPr algn="ctr" eaLnBrk="1" hangingPunct="1">
                  <a:spcBef>
                    <a:spcPct val="0"/>
                  </a:spcBef>
                  <a:buFontTx/>
                  <a:buNone/>
                </a:pPr>
                <a:r>
                  <a:rPr lang="es-ES_tradnl" altLang="en-US" sz="1800">
                    <a:solidFill>
                      <a:srgbClr val="FF0000"/>
                    </a:solidFill>
                    <a:latin typeface="Arial" charset="0"/>
                    <a:cs typeface="Arial" charset="0"/>
                  </a:rPr>
                  <a:t>Apretado</a:t>
                </a:r>
                <a:endParaRPr lang="en-US" altLang="en-US" sz="1800">
                  <a:solidFill>
                    <a:srgbClr val="FF0000"/>
                  </a:solidFill>
                  <a:latin typeface="Arial" charset="0"/>
                  <a:cs typeface="Arial" charset="0"/>
                </a:endParaRPr>
              </a:p>
            </p:txBody>
          </p:sp>
          <p:cxnSp>
            <p:nvCxnSpPr>
              <p:cNvPr id="26658" name="Straight Arrow Connector 4"/>
              <p:cNvCxnSpPr>
                <a:cxnSpLocks noChangeShapeType="1"/>
              </p:cNvCxnSpPr>
              <p:nvPr/>
            </p:nvCxnSpPr>
            <p:spPr bwMode="auto">
              <a:xfrm flipV="1">
                <a:off x="2590800" y="4457096"/>
                <a:ext cx="314063" cy="419704"/>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59" name="Straight Arrow Connector 13"/>
              <p:cNvCxnSpPr>
                <a:cxnSpLocks noChangeShapeType="1"/>
              </p:cNvCxnSpPr>
              <p:nvPr/>
            </p:nvCxnSpPr>
            <p:spPr bwMode="auto">
              <a:xfrm flipV="1">
                <a:off x="2904863" y="4761896"/>
                <a:ext cx="371737" cy="419704"/>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60" name="Straight Arrow Connector 15"/>
              <p:cNvCxnSpPr>
                <a:cxnSpLocks noChangeShapeType="1"/>
              </p:cNvCxnSpPr>
              <p:nvPr/>
            </p:nvCxnSpPr>
            <p:spPr bwMode="auto">
              <a:xfrm flipV="1">
                <a:off x="3124200" y="5066696"/>
                <a:ext cx="457200" cy="419704"/>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61" name="Straight Arrow Connector 17"/>
              <p:cNvCxnSpPr>
                <a:cxnSpLocks noChangeShapeType="1"/>
              </p:cNvCxnSpPr>
              <p:nvPr/>
            </p:nvCxnSpPr>
            <p:spPr bwMode="auto">
              <a:xfrm flipV="1">
                <a:off x="2209800" y="4038600"/>
                <a:ext cx="450541" cy="342296"/>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62" name="Straight Arrow Connector 19"/>
              <p:cNvCxnSpPr>
                <a:cxnSpLocks noChangeShapeType="1"/>
              </p:cNvCxnSpPr>
              <p:nvPr/>
            </p:nvCxnSpPr>
            <p:spPr bwMode="auto">
              <a:xfrm flipV="1">
                <a:off x="1868564" y="3659324"/>
                <a:ext cx="410777" cy="283724"/>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63" name="Straight Arrow Connector 21"/>
              <p:cNvCxnSpPr>
                <a:cxnSpLocks noChangeShapeType="1"/>
              </p:cNvCxnSpPr>
              <p:nvPr/>
            </p:nvCxnSpPr>
            <p:spPr bwMode="auto">
              <a:xfrm flipV="1">
                <a:off x="1755929" y="3276602"/>
                <a:ext cx="225271" cy="227736"/>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64" name="Straight Arrow Connector 24"/>
              <p:cNvCxnSpPr>
                <a:cxnSpLocks noChangeShapeType="1"/>
              </p:cNvCxnSpPr>
              <p:nvPr/>
            </p:nvCxnSpPr>
            <p:spPr bwMode="auto">
              <a:xfrm flipV="1">
                <a:off x="1447800" y="2971801"/>
                <a:ext cx="56318" cy="304801"/>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65" name="Straight Connector 28"/>
              <p:cNvCxnSpPr>
                <a:cxnSpLocks noChangeShapeType="1"/>
              </p:cNvCxnSpPr>
              <p:nvPr/>
            </p:nvCxnSpPr>
            <p:spPr bwMode="auto">
              <a:xfrm flipV="1">
                <a:off x="2904863" y="5276548"/>
                <a:ext cx="447937" cy="590851"/>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grpSp>
        <p:sp>
          <p:nvSpPr>
            <p:cNvPr id="26640" name="Rectangle 64"/>
            <p:cNvSpPr>
              <a:spLocks noChangeArrowheads="1"/>
            </p:cNvSpPr>
            <p:nvPr/>
          </p:nvSpPr>
          <p:spPr bwMode="auto">
            <a:xfrm>
              <a:off x="1447800" y="6768334"/>
              <a:ext cx="39576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800">
                  <a:latin typeface="Arial" charset="0"/>
                  <a:cs typeface="Arial" charset="0"/>
                </a:rPr>
                <a:t>Gradientes locales debido a orografía y procesos de mesoescala. Es esencial conocer el terreno!</a:t>
              </a:r>
            </a:p>
          </p:txBody>
        </p:sp>
        <p:sp>
          <p:nvSpPr>
            <p:cNvPr id="26641" name="Freeform 36"/>
            <p:cNvSpPr>
              <a:spLocks/>
            </p:cNvSpPr>
            <p:nvPr/>
          </p:nvSpPr>
          <p:spPr bwMode="auto">
            <a:xfrm>
              <a:off x="1638300" y="2520950"/>
              <a:ext cx="2714625" cy="2238375"/>
            </a:xfrm>
            <a:custGeom>
              <a:avLst/>
              <a:gdLst>
                <a:gd name="T0" fmla="*/ 2698040 w 2715905"/>
                <a:gd name="T1" fmla="*/ 0 h 2238233"/>
                <a:gd name="T2" fmla="*/ 1355799 w 2715905"/>
                <a:gd name="T3" fmla="*/ 68295 h 2238233"/>
                <a:gd name="T4" fmla="*/ 0 w 2715905"/>
                <a:gd name="T5" fmla="*/ 218560 h 2238233"/>
                <a:gd name="T6" fmla="*/ 40678 w 2715905"/>
                <a:gd name="T7" fmla="*/ 505415 h 2238233"/>
                <a:gd name="T8" fmla="*/ 664342 w 2715905"/>
                <a:gd name="T9" fmla="*/ 1147434 h 2238233"/>
                <a:gd name="T10" fmla="*/ 989733 w 2715905"/>
                <a:gd name="T11" fmla="*/ 1434289 h 2238233"/>
                <a:gd name="T12" fmla="*/ 1233777 w 2715905"/>
                <a:gd name="T13" fmla="*/ 1953366 h 2238233"/>
                <a:gd name="T14" fmla="*/ 1640516 w 2715905"/>
                <a:gd name="T15" fmla="*/ 2240221 h 2238233"/>
                <a:gd name="T16" fmla="*/ 1952351 w 2715905"/>
                <a:gd name="T17" fmla="*/ 1830424 h 2238233"/>
                <a:gd name="T18" fmla="*/ 2698040 w 2715905"/>
                <a:gd name="T19" fmla="*/ 1516245 h 2238233"/>
                <a:gd name="T20" fmla="*/ 2698040 w 2715905"/>
                <a:gd name="T21" fmla="*/ 0 h 2238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15905" h="2238233">
                  <a:moveTo>
                    <a:pt x="2715905" y="0"/>
                  </a:moveTo>
                  <a:lnTo>
                    <a:pt x="1364776" y="68239"/>
                  </a:lnTo>
                  <a:lnTo>
                    <a:pt x="0" y="218364"/>
                  </a:lnTo>
                  <a:cubicBezTo>
                    <a:pt x="63690" y="304800"/>
                    <a:pt x="-22746" y="418531"/>
                    <a:pt x="40944" y="504967"/>
                  </a:cubicBezTo>
                  <a:lnTo>
                    <a:pt x="668741" y="1146412"/>
                  </a:lnTo>
                  <a:cubicBezTo>
                    <a:pt x="741529" y="1251045"/>
                    <a:pt x="923499" y="1328382"/>
                    <a:pt x="996287" y="1433015"/>
                  </a:cubicBezTo>
                  <a:lnTo>
                    <a:pt x="1241946" y="1951630"/>
                  </a:lnTo>
                  <a:lnTo>
                    <a:pt x="1651379" y="2238233"/>
                  </a:lnTo>
                  <a:lnTo>
                    <a:pt x="1965278" y="1828800"/>
                  </a:lnTo>
                  <a:lnTo>
                    <a:pt x="2715905" y="1514901"/>
                  </a:lnTo>
                  <a:lnTo>
                    <a:pt x="2715905" y="0"/>
                  </a:ln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26642" name="Freeform 67"/>
            <p:cNvSpPr>
              <a:spLocks/>
            </p:cNvSpPr>
            <p:nvPr/>
          </p:nvSpPr>
          <p:spPr bwMode="auto">
            <a:xfrm>
              <a:off x="6096000" y="2514600"/>
              <a:ext cx="2716213" cy="2238375"/>
            </a:xfrm>
            <a:custGeom>
              <a:avLst/>
              <a:gdLst>
                <a:gd name="T0" fmla="*/ 2720217 w 2715905"/>
                <a:gd name="T1" fmla="*/ 0 h 2238233"/>
                <a:gd name="T2" fmla="*/ 1366946 w 2715905"/>
                <a:gd name="T3" fmla="*/ 68295 h 2238233"/>
                <a:gd name="T4" fmla="*/ 0 w 2715905"/>
                <a:gd name="T5" fmla="*/ 218560 h 2238233"/>
                <a:gd name="T6" fmla="*/ 41014 w 2715905"/>
                <a:gd name="T7" fmla="*/ 505415 h 2238233"/>
                <a:gd name="T8" fmla="*/ 669805 w 2715905"/>
                <a:gd name="T9" fmla="*/ 1147434 h 2238233"/>
                <a:gd name="T10" fmla="*/ 997869 w 2715905"/>
                <a:gd name="T11" fmla="*/ 1434289 h 2238233"/>
                <a:gd name="T12" fmla="*/ 1243920 w 2715905"/>
                <a:gd name="T13" fmla="*/ 1953366 h 2238233"/>
                <a:gd name="T14" fmla="*/ 1654000 w 2715905"/>
                <a:gd name="T15" fmla="*/ 2240221 h 2238233"/>
                <a:gd name="T16" fmla="*/ 1968400 w 2715905"/>
                <a:gd name="T17" fmla="*/ 1830424 h 2238233"/>
                <a:gd name="T18" fmla="*/ 2720217 w 2715905"/>
                <a:gd name="T19" fmla="*/ 1516245 h 2238233"/>
                <a:gd name="T20" fmla="*/ 2720217 w 2715905"/>
                <a:gd name="T21" fmla="*/ 0 h 2238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15905" h="2238233">
                  <a:moveTo>
                    <a:pt x="2715905" y="0"/>
                  </a:moveTo>
                  <a:lnTo>
                    <a:pt x="1364776" y="68239"/>
                  </a:lnTo>
                  <a:lnTo>
                    <a:pt x="0" y="218364"/>
                  </a:lnTo>
                  <a:cubicBezTo>
                    <a:pt x="63690" y="304800"/>
                    <a:pt x="-22746" y="418531"/>
                    <a:pt x="40944" y="504967"/>
                  </a:cubicBezTo>
                  <a:lnTo>
                    <a:pt x="668741" y="1146412"/>
                  </a:lnTo>
                  <a:cubicBezTo>
                    <a:pt x="741529" y="1251045"/>
                    <a:pt x="923499" y="1328382"/>
                    <a:pt x="996287" y="1433015"/>
                  </a:cubicBezTo>
                  <a:lnTo>
                    <a:pt x="1241946" y="1951630"/>
                  </a:lnTo>
                  <a:lnTo>
                    <a:pt x="1651379" y="2238233"/>
                  </a:lnTo>
                  <a:lnTo>
                    <a:pt x="1965278" y="1828800"/>
                  </a:lnTo>
                  <a:lnTo>
                    <a:pt x="2715905" y="1514901"/>
                  </a:lnTo>
                  <a:lnTo>
                    <a:pt x="2715905" y="0"/>
                  </a:ln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cxnSp>
          <p:nvCxnSpPr>
            <p:cNvPr id="26643" name="Straight Connector 65"/>
            <p:cNvCxnSpPr>
              <a:cxnSpLocks noChangeShapeType="1"/>
            </p:cNvCxnSpPr>
            <p:nvPr/>
          </p:nvCxnSpPr>
          <p:spPr bwMode="auto">
            <a:xfrm flipH="1" flipV="1">
              <a:off x="4191002" y="4059238"/>
              <a:ext cx="197199" cy="2874962"/>
            </a:xfrm>
            <a:prstGeom prst="line">
              <a:avLst/>
            </a:prstGeom>
            <a:noFill/>
            <a:ln w="9525" algn="ctr">
              <a:solidFill>
                <a:srgbClr val="00B050"/>
              </a:solidFill>
              <a:round/>
              <a:headEnd/>
              <a:tailEnd/>
            </a:ln>
            <a:extLst>
              <a:ext uri="{909E8E84-426E-40DD-AFC4-6F175D3DCCD1}">
                <a14:hiddenFill xmlns:a14="http://schemas.microsoft.com/office/drawing/2010/main">
                  <a:noFill/>
                </a14:hiddenFill>
              </a:ext>
            </a:extLst>
          </p:spPr>
        </p:cxnSp>
        <p:cxnSp>
          <p:nvCxnSpPr>
            <p:cNvPr id="26644" name="Straight Connector 70"/>
            <p:cNvCxnSpPr>
              <a:cxnSpLocks noChangeShapeType="1"/>
            </p:cNvCxnSpPr>
            <p:nvPr/>
          </p:nvCxnSpPr>
          <p:spPr bwMode="auto">
            <a:xfrm flipH="1" flipV="1">
              <a:off x="533400" y="5200348"/>
              <a:ext cx="1100137" cy="1581472"/>
            </a:xfrm>
            <a:prstGeom prst="line">
              <a:avLst/>
            </a:prstGeom>
            <a:noFill/>
            <a:ln w="9525" algn="ctr">
              <a:solidFill>
                <a:srgbClr val="00B050"/>
              </a:solidFill>
              <a:round/>
              <a:headEnd/>
              <a:tailEnd/>
            </a:ln>
            <a:extLst>
              <a:ext uri="{909E8E84-426E-40DD-AFC4-6F175D3DCCD1}">
                <a14:hiddenFill xmlns:a14="http://schemas.microsoft.com/office/drawing/2010/main">
                  <a:noFill/>
                </a14:hiddenFill>
              </a:ext>
            </a:extLst>
          </p:spPr>
        </p:cxnSp>
        <p:grpSp>
          <p:nvGrpSpPr>
            <p:cNvPr id="26645" name="Group 80"/>
            <p:cNvGrpSpPr>
              <a:grpSpLocks/>
            </p:cNvGrpSpPr>
            <p:nvPr/>
          </p:nvGrpSpPr>
          <p:grpSpPr bwMode="auto">
            <a:xfrm>
              <a:off x="5867838" y="3200400"/>
              <a:ext cx="2133163" cy="3429000"/>
              <a:chOff x="1447800" y="2971801"/>
              <a:chExt cx="2133600" cy="3428999"/>
            </a:xfrm>
          </p:grpSpPr>
          <p:sp>
            <p:nvSpPr>
              <p:cNvPr id="26648" name="Rectangle 81"/>
              <p:cNvSpPr>
                <a:spLocks noChangeArrowheads="1"/>
              </p:cNvSpPr>
              <p:nvPr/>
            </p:nvSpPr>
            <p:spPr bwMode="auto">
              <a:xfrm>
                <a:off x="1929781" y="5754469"/>
                <a:ext cx="11980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a:solidFill>
                      <a:srgbClr val="FF0000"/>
                    </a:solidFill>
                    <a:latin typeface="Arial" charset="0"/>
                    <a:cs typeface="Arial" charset="0"/>
                  </a:rPr>
                  <a:t>Gradiente</a:t>
                </a:r>
              </a:p>
              <a:p>
                <a:pPr algn="ctr" eaLnBrk="1" hangingPunct="1">
                  <a:spcBef>
                    <a:spcPct val="0"/>
                  </a:spcBef>
                  <a:buFontTx/>
                  <a:buNone/>
                </a:pPr>
                <a:r>
                  <a:rPr lang="es-ES_tradnl" altLang="en-US" sz="1800">
                    <a:solidFill>
                      <a:srgbClr val="FF0000"/>
                    </a:solidFill>
                    <a:latin typeface="Arial" charset="0"/>
                    <a:cs typeface="Arial" charset="0"/>
                  </a:rPr>
                  <a:t>Apretado</a:t>
                </a:r>
                <a:endParaRPr lang="en-US" altLang="en-US" sz="1800">
                  <a:solidFill>
                    <a:srgbClr val="FF0000"/>
                  </a:solidFill>
                  <a:latin typeface="Arial" charset="0"/>
                  <a:cs typeface="Arial" charset="0"/>
                </a:endParaRPr>
              </a:p>
            </p:txBody>
          </p:sp>
          <p:cxnSp>
            <p:nvCxnSpPr>
              <p:cNvPr id="26649" name="Straight Arrow Connector 82"/>
              <p:cNvCxnSpPr>
                <a:cxnSpLocks noChangeShapeType="1"/>
              </p:cNvCxnSpPr>
              <p:nvPr/>
            </p:nvCxnSpPr>
            <p:spPr bwMode="auto">
              <a:xfrm flipV="1">
                <a:off x="2590800" y="4457096"/>
                <a:ext cx="314063" cy="419704"/>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50" name="Straight Arrow Connector 83"/>
              <p:cNvCxnSpPr>
                <a:cxnSpLocks noChangeShapeType="1"/>
              </p:cNvCxnSpPr>
              <p:nvPr/>
            </p:nvCxnSpPr>
            <p:spPr bwMode="auto">
              <a:xfrm flipV="1">
                <a:off x="2904863" y="4761896"/>
                <a:ext cx="371737" cy="419704"/>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51" name="Straight Arrow Connector 84"/>
              <p:cNvCxnSpPr>
                <a:cxnSpLocks noChangeShapeType="1"/>
              </p:cNvCxnSpPr>
              <p:nvPr/>
            </p:nvCxnSpPr>
            <p:spPr bwMode="auto">
              <a:xfrm flipV="1">
                <a:off x="3124200" y="5066696"/>
                <a:ext cx="457200" cy="419704"/>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52" name="Straight Arrow Connector 85"/>
              <p:cNvCxnSpPr>
                <a:cxnSpLocks noChangeShapeType="1"/>
              </p:cNvCxnSpPr>
              <p:nvPr/>
            </p:nvCxnSpPr>
            <p:spPr bwMode="auto">
              <a:xfrm flipV="1">
                <a:off x="2209800" y="4038600"/>
                <a:ext cx="450541" cy="342296"/>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53" name="Straight Arrow Connector 86"/>
              <p:cNvCxnSpPr>
                <a:cxnSpLocks noChangeShapeType="1"/>
              </p:cNvCxnSpPr>
              <p:nvPr/>
            </p:nvCxnSpPr>
            <p:spPr bwMode="auto">
              <a:xfrm flipV="1">
                <a:off x="1868564" y="3659324"/>
                <a:ext cx="410777" cy="283724"/>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54" name="Straight Arrow Connector 87"/>
              <p:cNvCxnSpPr>
                <a:cxnSpLocks noChangeShapeType="1"/>
              </p:cNvCxnSpPr>
              <p:nvPr/>
            </p:nvCxnSpPr>
            <p:spPr bwMode="auto">
              <a:xfrm flipV="1">
                <a:off x="1755929" y="3276602"/>
                <a:ext cx="225271" cy="227736"/>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55" name="Straight Arrow Connector 88"/>
              <p:cNvCxnSpPr>
                <a:cxnSpLocks noChangeShapeType="1"/>
              </p:cNvCxnSpPr>
              <p:nvPr/>
            </p:nvCxnSpPr>
            <p:spPr bwMode="auto">
              <a:xfrm flipV="1">
                <a:off x="1447800" y="2971801"/>
                <a:ext cx="56318" cy="304801"/>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6656" name="Straight Connector 89"/>
              <p:cNvCxnSpPr>
                <a:cxnSpLocks noChangeShapeType="1"/>
              </p:cNvCxnSpPr>
              <p:nvPr/>
            </p:nvCxnSpPr>
            <p:spPr bwMode="auto">
              <a:xfrm flipV="1">
                <a:off x="2904863" y="5276548"/>
                <a:ext cx="447937" cy="590851"/>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grpSp>
        <p:sp>
          <p:nvSpPr>
            <p:cNvPr id="26646" name="Freeform 2"/>
            <p:cNvSpPr>
              <a:spLocks/>
            </p:cNvSpPr>
            <p:nvPr/>
          </p:nvSpPr>
          <p:spPr bwMode="auto">
            <a:xfrm>
              <a:off x="304800" y="2817813"/>
              <a:ext cx="828675" cy="2732087"/>
            </a:xfrm>
            <a:custGeom>
              <a:avLst/>
              <a:gdLst>
                <a:gd name="T0" fmla="*/ 0 w 904572"/>
                <a:gd name="T1" fmla="*/ 2730935 h 2732183"/>
                <a:gd name="T2" fmla="*/ 193742 w 904572"/>
                <a:gd name="T3" fmla="*/ 1750876 h 2732183"/>
                <a:gd name="T4" fmla="*/ 261553 w 904572"/>
                <a:gd name="T5" fmla="*/ 418446 h 2732183"/>
                <a:gd name="T6" fmla="*/ 122704 w 904572"/>
                <a:gd name="T7" fmla="*/ 0 h 2732183"/>
                <a:gd name="T8" fmla="*/ 3230 w 904572"/>
                <a:gd name="T9" fmla="*/ 11017 h 2732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4572" h="2732183">
                  <a:moveTo>
                    <a:pt x="0" y="2732183"/>
                  </a:moveTo>
                  <a:cubicBezTo>
                    <a:pt x="220337" y="2405349"/>
                    <a:pt x="374574" y="2486140"/>
                    <a:pt x="661012" y="1751682"/>
                  </a:cubicBezTo>
                  <a:cubicBezTo>
                    <a:pt x="738131" y="1307335"/>
                    <a:pt x="958468" y="609600"/>
                    <a:pt x="892368" y="418641"/>
                  </a:cubicBezTo>
                  <a:cubicBezTo>
                    <a:pt x="826268" y="227682"/>
                    <a:pt x="565534" y="67937"/>
                    <a:pt x="418642" y="0"/>
                  </a:cubicBezTo>
                  <a:lnTo>
                    <a:pt x="11016" y="11017"/>
                  </a:lnTo>
                </a:path>
              </a:pathLst>
            </a:custGeom>
            <a:noFill/>
            <a:ln w="38100"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26647" name="Freeform 44"/>
            <p:cNvSpPr>
              <a:spLocks/>
            </p:cNvSpPr>
            <p:nvPr/>
          </p:nvSpPr>
          <p:spPr bwMode="auto">
            <a:xfrm>
              <a:off x="4724400" y="2830513"/>
              <a:ext cx="838200" cy="2732087"/>
            </a:xfrm>
            <a:custGeom>
              <a:avLst/>
              <a:gdLst>
                <a:gd name="T0" fmla="*/ 0 w 904572"/>
                <a:gd name="T1" fmla="*/ 2730935 h 2732183"/>
                <a:gd name="T2" fmla="*/ 227442 w 904572"/>
                <a:gd name="T3" fmla="*/ 1750876 h 2732183"/>
                <a:gd name="T4" fmla="*/ 307049 w 904572"/>
                <a:gd name="T5" fmla="*/ 418446 h 2732183"/>
                <a:gd name="T6" fmla="*/ 144048 w 904572"/>
                <a:gd name="T7" fmla="*/ 0 h 2732183"/>
                <a:gd name="T8" fmla="*/ 3791 w 904572"/>
                <a:gd name="T9" fmla="*/ 11017 h 2732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4572" h="2732183">
                  <a:moveTo>
                    <a:pt x="0" y="2732183"/>
                  </a:moveTo>
                  <a:cubicBezTo>
                    <a:pt x="220337" y="2405349"/>
                    <a:pt x="374574" y="2486140"/>
                    <a:pt x="661012" y="1751682"/>
                  </a:cubicBezTo>
                  <a:cubicBezTo>
                    <a:pt x="738131" y="1307335"/>
                    <a:pt x="958468" y="609600"/>
                    <a:pt x="892368" y="418641"/>
                  </a:cubicBezTo>
                  <a:cubicBezTo>
                    <a:pt x="826268" y="227682"/>
                    <a:pt x="565534" y="67937"/>
                    <a:pt x="418642" y="0"/>
                  </a:cubicBezTo>
                  <a:lnTo>
                    <a:pt x="11016" y="11017"/>
                  </a:lnTo>
                </a:path>
              </a:pathLst>
            </a:custGeom>
            <a:noFill/>
            <a:ln w="38100"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sp>
        <p:nvSpPr>
          <p:cNvPr id="46" name="Title 1"/>
          <p:cNvSpPr txBox="1">
            <a:spLocks/>
          </p:cNvSpPr>
          <p:nvPr/>
        </p:nvSpPr>
        <p:spPr bwMode="auto">
          <a:xfrm>
            <a:off x="158750" y="152400"/>
            <a:ext cx="8832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400" b="1" kern="0" dirty="0" smtClean="0">
                <a:solidFill>
                  <a:schemeClr val="bg2"/>
                </a:solidFill>
                <a:latin typeface="Arial" pitchFamily="34" charset="0"/>
                <a:cs typeface="Arial" pitchFamily="34" charset="0"/>
              </a:rPr>
              <a:t>Ejemplo: Gradientes en temperatura vs espesor </a:t>
            </a:r>
          </a:p>
        </p:txBody>
      </p:sp>
      <p:grpSp>
        <p:nvGrpSpPr>
          <p:cNvPr id="26631" name="Group 2"/>
          <p:cNvGrpSpPr>
            <a:grpSpLocks/>
          </p:cNvGrpSpPr>
          <p:nvPr/>
        </p:nvGrpSpPr>
        <p:grpSpPr bwMode="auto">
          <a:xfrm>
            <a:off x="142875" y="1447800"/>
            <a:ext cx="7656513" cy="457200"/>
            <a:chOff x="142875" y="2286000"/>
            <a:chExt cx="7656513" cy="457200"/>
          </a:xfrm>
        </p:grpSpPr>
        <p:sp>
          <p:nvSpPr>
            <p:cNvPr id="26633" name="TextBox 71"/>
            <p:cNvSpPr txBox="1">
              <a:spLocks noChangeArrowheads="1"/>
            </p:cNvSpPr>
            <p:nvPr/>
          </p:nvSpPr>
          <p:spPr bwMode="auto">
            <a:xfrm>
              <a:off x="142875" y="2286000"/>
              <a:ext cx="2981325" cy="4302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200">
                  <a:latin typeface="Arial" charset="0"/>
                  <a:cs typeface="Arial" charset="0"/>
                </a:rPr>
                <a:t>Temperatura 950 hPa</a:t>
              </a:r>
            </a:p>
          </p:txBody>
        </p:sp>
        <p:sp>
          <p:nvSpPr>
            <p:cNvPr id="26634" name="TextBox 74"/>
            <p:cNvSpPr txBox="1">
              <a:spLocks noChangeArrowheads="1"/>
            </p:cNvSpPr>
            <p:nvPr/>
          </p:nvSpPr>
          <p:spPr bwMode="auto">
            <a:xfrm>
              <a:off x="4648200" y="2312988"/>
              <a:ext cx="3151188" cy="4302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200">
                  <a:latin typeface="Arial" charset="0"/>
                  <a:cs typeface="Arial" charset="0"/>
                </a:rPr>
                <a:t>Espesor 1000-850 hPa</a:t>
              </a:r>
            </a:p>
          </p:txBody>
        </p:sp>
      </p:grpSp>
      <p:sp>
        <p:nvSpPr>
          <p:cNvPr id="17" name="Rectangle 16"/>
          <p:cNvSpPr/>
          <p:nvPr/>
        </p:nvSpPr>
        <p:spPr>
          <a:xfrm>
            <a:off x="3397250" y="560388"/>
            <a:ext cx="5594350" cy="430212"/>
          </a:xfrm>
          <a:prstGeom prst="rect">
            <a:avLst/>
          </a:prstGeom>
        </p:spPr>
        <p:txBody>
          <a:bodyPr>
            <a:spAutoFit/>
          </a:bodyPr>
          <a:lstStyle/>
          <a:p>
            <a:pPr algn="l">
              <a:defRPr/>
            </a:pPr>
            <a:r>
              <a:rPr lang="es-ES_tradnl" sz="2200" b="1" kern="0" dirty="0">
                <a:solidFill>
                  <a:schemeClr val="bg2"/>
                </a:solidFill>
                <a:latin typeface="Arial" pitchFamily="34" charset="0"/>
                <a:cs typeface="Arial" pitchFamily="34" charset="0"/>
                <a:sym typeface="Wingdings" pitchFamily="2" charset="2"/>
              </a:rPr>
              <a:t>SE COMPORTAN DE MANERA SIMILAR</a:t>
            </a:r>
            <a:endParaRPr lang="es-ES_tradnl" sz="2200" b="1" kern="0" dirty="0">
              <a:solidFill>
                <a:schemeClr val="bg2"/>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0" y="76200"/>
            <a:ext cx="7772400" cy="762000"/>
          </a:xfrm>
        </p:spPr>
        <p:txBody>
          <a:bodyPr/>
          <a:lstStyle/>
          <a:p>
            <a:pPr algn="l" eaLnBrk="1" hangingPunct="1"/>
            <a:r>
              <a:rPr lang="es-ES_tradnl" altLang="en-US" sz="3200" b="1" smtClean="0">
                <a:latin typeface="Arial" charset="0"/>
                <a:cs typeface="Arial" charset="0"/>
              </a:rPr>
              <a:t>Líneas de Cortante versus Frentes</a:t>
            </a:r>
          </a:p>
        </p:txBody>
      </p:sp>
      <p:sp>
        <p:nvSpPr>
          <p:cNvPr id="3075" name="Rectangle 3"/>
          <p:cNvSpPr>
            <a:spLocks noGrp="1" noChangeArrowheads="1"/>
          </p:cNvSpPr>
          <p:nvPr>
            <p:ph idx="1"/>
          </p:nvPr>
        </p:nvSpPr>
        <p:spPr>
          <a:xfrm>
            <a:off x="304800" y="990600"/>
            <a:ext cx="8534400" cy="3886200"/>
          </a:xfrm>
        </p:spPr>
        <p:txBody>
          <a:bodyPr/>
          <a:lstStyle/>
          <a:p>
            <a:pPr eaLnBrk="1" hangingPunct="1">
              <a:lnSpc>
                <a:spcPct val="90000"/>
              </a:lnSpc>
            </a:pPr>
            <a:r>
              <a:rPr lang="es-ES_tradnl" altLang="en-US" sz="2600" b="1" u="sng" smtClean="0"/>
              <a:t>Línea de Cortante</a:t>
            </a:r>
            <a:r>
              <a:rPr lang="es-ES_tradnl" altLang="en-US" sz="2600" b="1" smtClean="0"/>
              <a:t>:</a:t>
            </a:r>
            <a:r>
              <a:rPr lang="es-ES_tradnl" altLang="en-US" sz="2600" smtClean="0"/>
              <a:t> </a:t>
            </a:r>
            <a:r>
              <a:rPr lang="es-ES_tradnl" altLang="en-US" sz="2400" smtClean="0"/>
              <a:t>Frontera asociada a cambios en las componentes horizontales  del viento (dirección o velocidad). También llamada </a:t>
            </a:r>
            <a:r>
              <a:rPr lang="es-ES_tradnl" altLang="en-US" sz="2400" b="1" smtClean="0"/>
              <a:t>línea de cizalladura</a:t>
            </a:r>
            <a:r>
              <a:rPr lang="es-ES_tradnl" altLang="en-US" sz="2400" smtClean="0"/>
              <a:t> o </a:t>
            </a:r>
            <a:r>
              <a:rPr lang="es-ES_tradnl" altLang="en-US" sz="2400" b="1" smtClean="0"/>
              <a:t>shearline</a:t>
            </a:r>
            <a:r>
              <a:rPr lang="es-ES_tradnl" altLang="en-US" sz="2400" smtClean="0"/>
              <a:t>.</a:t>
            </a:r>
          </a:p>
          <a:p>
            <a:pPr lvl="2" eaLnBrk="1" hangingPunct="1">
              <a:lnSpc>
                <a:spcPct val="90000"/>
              </a:lnSpc>
            </a:pPr>
            <a:r>
              <a:rPr lang="es-ES_tradnl" altLang="en-US" sz="2000" smtClean="0"/>
              <a:t>Cortante horizontal maximizada. </a:t>
            </a:r>
          </a:p>
          <a:p>
            <a:pPr lvl="2" eaLnBrk="1" hangingPunct="1">
              <a:lnSpc>
                <a:spcPct val="90000"/>
              </a:lnSpc>
            </a:pPr>
            <a:r>
              <a:rPr lang="es-ES_tradnl" altLang="en-US" sz="2000" smtClean="0"/>
              <a:t>Confluencia direccional del viento.</a:t>
            </a:r>
          </a:p>
          <a:p>
            <a:pPr lvl="2" eaLnBrk="1" hangingPunct="1">
              <a:lnSpc>
                <a:spcPct val="90000"/>
              </a:lnSpc>
            </a:pPr>
            <a:endParaRPr lang="es-ES_tradnl" altLang="en-US" sz="1800" smtClean="0"/>
          </a:p>
          <a:p>
            <a:pPr eaLnBrk="1" hangingPunct="1">
              <a:lnSpc>
                <a:spcPct val="90000"/>
              </a:lnSpc>
            </a:pPr>
            <a:r>
              <a:rPr lang="es-ES_tradnl" altLang="en-US" sz="2600" b="1" u="sng" smtClean="0"/>
              <a:t>Frente</a:t>
            </a:r>
            <a:r>
              <a:rPr lang="es-ES_tradnl" altLang="en-US" sz="2600" b="1" smtClean="0"/>
              <a:t>:</a:t>
            </a:r>
            <a:r>
              <a:rPr lang="es-ES_tradnl" altLang="en-US" sz="2600" smtClean="0"/>
              <a:t> </a:t>
            </a:r>
            <a:r>
              <a:rPr lang="es-ES_tradnl" altLang="en-US" sz="2400" smtClean="0"/>
              <a:t>Frontera entre dos masas de aire de diferente </a:t>
            </a:r>
            <a:r>
              <a:rPr lang="es-ES_tradnl" altLang="en-US" sz="2400" b="1" u="sng" smtClean="0">
                <a:solidFill>
                  <a:srgbClr val="FFFF00"/>
                </a:solidFill>
              </a:rPr>
              <a:t>densidad</a:t>
            </a:r>
            <a:r>
              <a:rPr lang="es-ES_tradnl" altLang="en-US" sz="2400" smtClean="0"/>
              <a:t>.</a:t>
            </a:r>
          </a:p>
          <a:p>
            <a:pPr lvl="1" eaLnBrk="1" hangingPunct="1">
              <a:lnSpc>
                <a:spcPct val="90000"/>
              </a:lnSpc>
            </a:pPr>
            <a:r>
              <a:rPr lang="es-ES_tradnl" altLang="en-US" sz="2000" smtClean="0"/>
              <a:t>La densidad depende de la temperatura y del contenido de humedad. </a:t>
            </a:r>
          </a:p>
          <a:p>
            <a:pPr lvl="1" eaLnBrk="1" hangingPunct="1">
              <a:lnSpc>
                <a:spcPct val="90000"/>
              </a:lnSpc>
            </a:pPr>
            <a:r>
              <a:rPr lang="es-ES_tradnl" altLang="en-US" sz="2000" smtClean="0"/>
              <a:t>Los frentes se pueden encontrar a lo largo de las líneas de cortante o rezagados detrás de ellas.</a:t>
            </a:r>
          </a:p>
        </p:txBody>
      </p:sp>
      <p:sp>
        <p:nvSpPr>
          <p:cNvPr id="3076" name="Rectangle 3"/>
          <p:cNvSpPr>
            <a:spLocks noChangeArrowheads="1"/>
          </p:cNvSpPr>
          <p:nvPr/>
        </p:nvSpPr>
        <p:spPr bwMode="auto">
          <a:xfrm>
            <a:off x="838200" y="5029200"/>
            <a:ext cx="7543800" cy="701675"/>
          </a:xfrm>
          <a:prstGeom prst="rect">
            <a:avLst/>
          </a:prstGeom>
          <a:solidFill>
            <a:schemeClr val="accent1"/>
          </a:solidFill>
          <a:ln w="9525">
            <a:solidFill>
              <a:srgbClr val="000000"/>
            </a:solidFill>
            <a:miter lim="800000"/>
            <a:headEnd/>
            <a:tailEnd/>
          </a:ln>
        </p:spPr>
        <p:txBody>
          <a:bodyPr>
            <a:spAutoFit/>
          </a:bodyPr>
          <a:lstStyle>
            <a:lvl1pPr marL="57150"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0"/>
              </a:spcBef>
              <a:buFontTx/>
              <a:buNone/>
            </a:pPr>
            <a:r>
              <a:rPr lang="es-ES_tradnl" altLang="en-US" sz="2200" b="1">
                <a:solidFill>
                  <a:schemeClr val="bg2"/>
                </a:solidFill>
                <a:latin typeface="Arial" charset="0"/>
                <a:cs typeface="Arial" charset="0"/>
              </a:rPr>
              <a:t>NOTAR: La línea de cortante solo implica cambio en el viento, no en la densidad de la masa.</a:t>
            </a:r>
            <a:endParaRPr lang="es-ES_tradnl" altLang="en-US" sz="2200">
              <a:solidFill>
                <a:schemeClr val="bg2"/>
              </a:solidFill>
              <a:latin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362200" y="2362200"/>
            <a:ext cx="4114800" cy="1905000"/>
          </a:xfrm>
        </p:spPr>
        <p:txBody>
          <a:bodyPr/>
          <a:lstStyle/>
          <a:p>
            <a:pPr eaLnBrk="1" hangingPunct="1"/>
            <a:r>
              <a:rPr lang="es-ES_tradnl" altLang="en-US" b="1" smtClean="0">
                <a:latin typeface="Arial" charset="0"/>
                <a:cs typeface="Arial" charset="0"/>
              </a:rPr>
              <a:t>Baroclinicidad y </a:t>
            </a:r>
            <a:br>
              <a:rPr lang="es-ES_tradnl" altLang="en-US" b="1" smtClean="0">
                <a:latin typeface="Arial" charset="0"/>
                <a:cs typeface="Arial" charset="0"/>
              </a:rPr>
            </a:br>
            <a:r>
              <a:rPr lang="es-ES_tradnl" altLang="en-US" b="1" smtClean="0">
                <a:latin typeface="Arial" charset="0"/>
                <a:cs typeface="Arial" charset="0"/>
              </a:rPr>
              <a:t>Advección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 descr="E:\HPC\R2O\P4_Graphics_and_Presentations\FIGURES\Baroclinic_High_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63" y="3228975"/>
            <a:ext cx="4148137"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3" descr="E:\HPC\R2O\P4_Graphics_and_Presentations\FIGURES\Barotropic_High_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63" y="3224213"/>
            <a:ext cx="41481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itle 1"/>
          <p:cNvSpPr>
            <a:spLocks noGrp="1"/>
          </p:cNvSpPr>
          <p:nvPr>
            <p:ph type="title"/>
          </p:nvPr>
        </p:nvSpPr>
        <p:spPr>
          <a:xfrm>
            <a:off x="228600" y="228600"/>
            <a:ext cx="7772400" cy="457200"/>
          </a:xfrm>
        </p:spPr>
        <p:txBody>
          <a:bodyPr/>
          <a:lstStyle/>
          <a:p>
            <a:pPr algn="l" eaLnBrk="1" hangingPunct="1"/>
            <a:r>
              <a:rPr lang="es-ES_tradnl" altLang="en-US" sz="3200" b="1" smtClean="0">
                <a:cs typeface="Times New Roman" pitchFamily="18" charset="0"/>
              </a:rPr>
              <a:t>¿</a:t>
            </a:r>
            <a:r>
              <a:rPr lang="es-ES_tradnl" altLang="en-US" sz="3000" b="1" smtClean="0">
                <a:latin typeface="Arial" charset="0"/>
                <a:cs typeface="Arial" charset="0"/>
              </a:rPr>
              <a:t>Qué es Baroclinicidad?</a:t>
            </a:r>
          </a:p>
        </p:txBody>
      </p:sp>
      <p:sp>
        <p:nvSpPr>
          <p:cNvPr id="28677" name="Content Placeholder 2"/>
          <p:cNvSpPr>
            <a:spLocks noGrp="1"/>
          </p:cNvSpPr>
          <p:nvPr>
            <p:ph idx="1"/>
          </p:nvPr>
        </p:nvSpPr>
        <p:spPr>
          <a:xfrm>
            <a:off x="228600" y="827088"/>
            <a:ext cx="8704263" cy="2397125"/>
          </a:xfrm>
        </p:spPr>
        <p:txBody>
          <a:bodyPr/>
          <a:lstStyle/>
          <a:p>
            <a:pPr eaLnBrk="1" hangingPunct="1"/>
            <a:r>
              <a:rPr lang="es-ES_tradnl" altLang="en-US" sz="2200" smtClean="0"/>
              <a:t>Medida del desalineamiento del gradiente de presión y el de densidad   (~ temperatura). Mientras menos paralelos los gradientes, mayor baroclinicidad.</a:t>
            </a:r>
          </a:p>
          <a:p>
            <a:pPr eaLnBrk="1" hangingPunct="1"/>
            <a:endParaRPr lang="es-ES_tradnl" altLang="en-US" sz="1000" smtClean="0"/>
          </a:p>
          <a:p>
            <a:pPr eaLnBrk="1" hangingPunct="1"/>
            <a:r>
              <a:rPr lang="es-ES_tradnl" altLang="en-US" sz="2200" b="1" smtClean="0"/>
              <a:t>Baroclinicidad </a:t>
            </a:r>
            <a:r>
              <a:rPr lang="es-ES_tradnl" altLang="en-US" sz="2200" smtClean="0"/>
              <a:t>implica  </a:t>
            </a:r>
            <a:r>
              <a:rPr lang="es-ES_tradnl" altLang="en-US" sz="2200" b="1" smtClean="0"/>
              <a:t>advección de temperatura</a:t>
            </a:r>
            <a:r>
              <a:rPr lang="es-ES_tradnl" altLang="en-US" sz="2200" smtClean="0"/>
              <a:t> o </a:t>
            </a:r>
            <a:r>
              <a:rPr lang="es-ES_tradnl" altLang="en-US" sz="2200" b="1" smtClean="0"/>
              <a:t>advección termal</a:t>
            </a:r>
            <a:r>
              <a:rPr lang="es-ES_tradnl" altLang="en-US" sz="2200" smtClean="0"/>
              <a:t>, ya que el viento está transportando aire de diferente temperatura (~densidad).</a:t>
            </a:r>
          </a:p>
        </p:txBody>
      </p:sp>
      <p:sp>
        <p:nvSpPr>
          <p:cNvPr id="28678" name="Rectangle 3"/>
          <p:cNvSpPr>
            <a:spLocks noChangeArrowheads="1"/>
          </p:cNvSpPr>
          <p:nvPr/>
        </p:nvSpPr>
        <p:spPr bwMode="auto">
          <a:xfrm>
            <a:off x="612775" y="6100763"/>
            <a:ext cx="36464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b="1">
                <a:solidFill>
                  <a:schemeClr val="bg2"/>
                </a:solidFill>
              </a:rPr>
              <a:t>Sistema Barotrópico</a:t>
            </a:r>
          </a:p>
          <a:p>
            <a:pPr algn="ctr" eaLnBrk="1" hangingPunct="1">
              <a:spcBef>
                <a:spcPct val="0"/>
              </a:spcBef>
              <a:buFontTx/>
              <a:buNone/>
            </a:pPr>
            <a:r>
              <a:rPr lang="es-ES_tradnl" altLang="en-US" sz="1800">
                <a:solidFill>
                  <a:schemeClr val="bg2"/>
                </a:solidFill>
              </a:rPr>
              <a:t>(No existe advección de temperatura)</a:t>
            </a:r>
            <a:endParaRPr lang="en-US" altLang="en-US" sz="1800"/>
          </a:p>
        </p:txBody>
      </p:sp>
      <p:sp>
        <p:nvSpPr>
          <p:cNvPr id="28679" name="Rectangle 6"/>
          <p:cNvSpPr>
            <a:spLocks noChangeArrowheads="1"/>
          </p:cNvSpPr>
          <p:nvPr/>
        </p:nvSpPr>
        <p:spPr bwMode="auto">
          <a:xfrm>
            <a:off x="5767388" y="6096000"/>
            <a:ext cx="2136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b="1" dirty="0">
                <a:solidFill>
                  <a:schemeClr val="bg2"/>
                </a:solidFill>
              </a:rPr>
              <a:t>Sistema Baroclínico</a:t>
            </a:r>
          </a:p>
          <a:p>
            <a:pPr algn="ctr" eaLnBrk="1" hangingPunct="1">
              <a:spcBef>
                <a:spcPct val="0"/>
              </a:spcBef>
              <a:buFontTx/>
              <a:buNone/>
            </a:pPr>
            <a:r>
              <a:rPr lang="es-ES_tradnl" altLang="en-US" sz="1800" dirty="0">
                <a:solidFill>
                  <a:schemeClr val="bg2"/>
                </a:solidFill>
              </a:rPr>
              <a:t>(</a:t>
            </a:r>
            <a:r>
              <a:rPr lang="es-ES_tradnl" altLang="en-US" sz="1800" dirty="0" err="1">
                <a:solidFill>
                  <a:schemeClr val="bg2"/>
                </a:solidFill>
              </a:rPr>
              <a:t>Advección</a:t>
            </a:r>
            <a:r>
              <a:rPr lang="es-ES_tradnl" altLang="en-US" sz="1800" dirty="0">
                <a:solidFill>
                  <a:schemeClr val="bg2"/>
                </a:solidFill>
              </a:rPr>
              <a:t> fría)</a:t>
            </a:r>
            <a:endParaRPr lang="en-US" altLang="en-US" sz="1800" dirty="0"/>
          </a:p>
        </p:txBody>
      </p:sp>
      <p:sp>
        <p:nvSpPr>
          <p:cNvPr id="28680" name="Rectangle 7"/>
          <p:cNvSpPr>
            <a:spLocks noChangeArrowheads="1"/>
          </p:cNvSpPr>
          <p:nvPr/>
        </p:nvSpPr>
        <p:spPr bwMode="auto">
          <a:xfrm>
            <a:off x="7542213" y="5835650"/>
            <a:ext cx="133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a:solidFill>
                  <a:schemeClr val="bg2"/>
                </a:solidFill>
                <a:latin typeface="Arial" charset="0"/>
                <a:cs typeface="Arial" charset="0"/>
              </a:rPr>
              <a:t>AIRE FRIO</a:t>
            </a:r>
            <a:endParaRPr lang="en-US" altLang="en-US" sz="1800">
              <a:latin typeface="Arial" charset="0"/>
              <a:cs typeface="Arial" charset="0"/>
            </a:endParaRPr>
          </a:p>
        </p:txBody>
      </p:sp>
      <p:sp>
        <p:nvSpPr>
          <p:cNvPr id="28681" name="Rectangle 8"/>
          <p:cNvSpPr>
            <a:spLocks noChangeArrowheads="1"/>
          </p:cNvSpPr>
          <p:nvPr/>
        </p:nvSpPr>
        <p:spPr bwMode="auto">
          <a:xfrm rot="2971566">
            <a:off x="3040063" y="3684588"/>
            <a:ext cx="1339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a:solidFill>
                  <a:schemeClr val="bg2"/>
                </a:solidFill>
                <a:latin typeface="Arial" charset="0"/>
                <a:cs typeface="Arial" charset="0"/>
              </a:rPr>
              <a:t>AIRE FRIO</a:t>
            </a:r>
            <a:endParaRPr lang="en-US" altLang="en-US" sz="1800">
              <a:latin typeface="Arial" charset="0"/>
              <a:cs typeface="Arial" charset="0"/>
            </a:endParaRPr>
          </a:p>
        </p:txBody>
      </p:sp>
      <p:sp>
        <p:nvSpPr>
          <p:cNvPr id="28682" name="Rectangle 9"/>
          <p:cNvSpPr>
            <a:spLocks noChangeArrowheads="1"/>
          </p:cNvSpPr>
          <p:nvPr/>
        </p:nvSpPr>
        <p:spPr bwMode="auto">
          <a:xfrm>
            <a:off x="930275" y="4927600"/>
            <a:ext cx="164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a:solidFill>
                  <a:schemeClr val="bg2"/>
                </a:solidFill>
                <a:latin typeface="Arial" charset="0"/>
                <a:cs typeface="Arial" charset="0"/>
              </a:rPr>
              <a:t>AIRE CALIDO</a:t>
            </a:r>
            <a:endParaRPr lang="en-US" altLang="en-US" sz="1800">
              <a:latin typeface="Arial" charset="0"/>
              <a:cs typeface="Arial" charset="0"/>
            </a:endParaRPr>
          </a:p>
        </p:txBody>
      </p:sp>
      <p:sp>
        <p:nvSpPr>
          <p:cNvPr id="28683" name="Rectangle 10"/>
          <p:cNvSpPr>
            <a:spLocks noChangeArrowheads="1"/>
          </p:cNvSpPr>
          <p:nvPr/>
        </p:nvSpPr>
        <p:spPr bwMode="auto">
          <a:xfrm rot="-4741289">
            <a:off x="4324350" y="3883025"/>
            <a:ext cx="164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a:solidFill>
                  <a:schemeClr val="bg2"/>
                </a:solidFill>
                <a:latin typeface="Arial" charset="0"/>
                <a:cs typeface="Arial" charset="0"/>
              </a:rPr>
              <a:t>AIRE CALIDO</a:t>
            </a:r>
            <a:endParaRPr lang="en-US" altLang="en-US" sz="1800">
              <a:latin typeface="Arial" charset="0"/>
              <a:cs typeface="Arial" charset="0"/>
            </a:endParaRPr>
          </a:p>
        </p:txBody>
      </p:sp>
      <p:grpSp>
        <p:nvGrpSpPr>
          <p:cNvPr id="28684" name="Group 8"/>
          <p:cNvGrpSpPr>
            <a:grpSpLocks/>
          </p:cNvGrpSpPr>
          <p:nvPr/>
        </p:nvGrpSpPr>
        <p:grpSpPr bwMode="auto">
          <a:xfrm>
            <a:off x="152400" y="3179763"/>
            <a:ext cx="4318000" cy="3221037"/>
            <a:chOff x="152400" y="3180090"/>
            <a:chExt cx="4318000" cy="3220710"/>
          </a:xfrm>
        </p:grpSpPr>
        <p:grpSp>
          <p:nvGrpSpPr>
            <p:cNvPr id="28691" name="Group 6"/>
            <p:cNvGrpSpPr>
              <a:grpSpLocks/>
            </p:cNvGrpSpPr>
            <p:nvPr/>
          </p:nvGrpSpPr>
          <p:grpSpPr bwMode="auto">
            <a:xfrm>
              <a:off x="381000" y="3224213"/>
              <a:ext cx="4089400" cy="2947987"/>
              <a:chOff x="381000" y="3224213"/>
              <a:chExt cx="4089400" cy="2947987"/>
            </a:xfrm>
          </p:grpSpPr>
          <p:cxnSp>
            <p:nvCxnSpPr>
              <p:cNvPr id="28694" name="Straight Arrow Connector 2"/>
              <p:cNvCxnSpPr>
                <a:cxnSpLocks noChangeShapeType="1"/>
              </p:cNvCxnSpPr>
              <p:nvPr/>
            </p:nvCxnSpPr>
            <p:spPr bwMode="auto">
              <a:xfrm>
                <a:off x="381000" y="6151563"/>
                <a:ext cx="4089400" cy="0"/>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28695" name="Straight Arrow Connector 15"/>
              <p:cNvCxnSpPr>
                <a:cxnSpLocks noChangeShapeType="1"/>
              </p:cNvCxnSpPr>
              <p:nvPr/>
            </p:nvCxnSpPr>
            <p:spPr bwMode="auto">
              <a:xfrm flipV="1">
                <a:off x="381000" y="3224213"/>
                <a:ext cx="0" cy="2947987"/>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grpSp>
        <p:sp>
          <p:nvSpPr>
            <p:cNvPr id="28692" name="TextBox 7"/>
            <p:cNvSpPr txBox="1">
              <a:spLocks noChangeArrowheads="1"/>
            </p:cNvSpPr>
            <p:nvPr/>
          </p:nvSpPr>
          <p:spPr bwMode="auto">
            <a:xfrm>
              <a:off x="4183142" y="6062246"/>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solidFill>
                    <a:schemeClr val="bg2"/>
                  </a:solidFill>
                </a:rPr>
                <a:t>x</a:t>
              </a:r>
            </a:p>
          </p:txBody>
        </p:sp>
        <p:sp>
          <p:nvSpPr>
            <p:cNvPr id="28693" name="TextBox 19"/>
            <p:cNvSpPr txBox="1">
              <a:spLocks noChangeArrowheads="1"/>
            </p:cNvSpPr>
            <p:nvPr/>
          </p:nvSpPr>
          <p:spPr bwMode="auto">
            <a:xfrm>
              <a:off x="152400" y="3180090"/>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solidFill>
                    <a:schemeClr val="bg2"/>
                  </a:solidFill>
                </a:rPr>
                <a:t>y</a:t>
              </a:r>
            </a:p>
          </p:txBody>
        </p:sp>
      </p:grpSp>
      <p:grpSp>
        <p:nvGrpSpPr>
          <p:cNvPr id="28685" name="Group 21"/>
          <p:cNvGrpSpPr>
            <a:grpSpLocks/>
          </p:cNvGrpSpPr>
          <p:nvPr/>
        </p:nvGrpSpPr>
        <p:grpSpPr bwMode="auto">
          <a:xfrm>
            <a:off x="4597400" y="3179763"/>
            <a:ext cx="4318000" cy="3221037"/>
            <a:chOff x="152400" y="3180090"/>
            <a:chExt cx="4318000" cy="3220710"/>
          </a:xfrm>
        </p:grpSpPr>
        <p:grpSp>
          <p:nvGrpSpPr>
            <p:cNvPr id="28686" name="Group 22"/>
            <p:cNvGrpSpPr>
              <a:grpSpLocks/>
            </p:cNvGrpSpPr>
            <p:nvPr/>
          </p:nvGrpSpPr>
          <p:grpSpPr bwMode="auto">
            <a:xfrm>
              <a:off x="381000" y="3224213"/>
              <a:ext cx="4089400" cy="2947987"/>
              <a:chOff x="381000" y="3224213"/>
              <a:chExt cx="4089400" cy="2947987"/>
            </a:xfrm>
          </p:grpSpPr>
          <p:cxnSp>
            <p:nvCxnSpPr>
              <p:cNvPr id="28689" name="Straight Arrow Connector 25"/>
              <p:cNvCxnSpPr>
                <a:cxnSpLocks noChangeShapeType="1"/>
              </p:cNvCxnSpPr>
              <p:nvPr/>
            </p:nvCxnSpPr>
            <p:spPr bwMode="auto">
              <a:xfrm>
                <a:off x="381000" y="6151563"/>
                <a:ext cx="4089400" cy="0"/>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28690" name="Straight Arrow Connector 26"/>
              <p:cNvCxnSpPr>
                <a:cxnSpLocks noChangeShapeType="1"/>
              </p:cNvCxnSpPr>
              <p:nvPr/>
            </p:nvCxnSpPr>
            <p:spPr bwMode="auto">
              <a:xfrm flipV="1">
                <a:off x="381000" y="3224213"/>
                <a:ext cx="0" cy="2947987"/>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grpSp>
        <p:sp>
          <p:nvSpPr>
            <p:cNvPr id="28687" name="TextBox 23"/>
            <p:cNvSpPr txBox="1">
              <a:spLocks noChangeArrowheads="1"/>
            </p:cNvSpPr>
            <p:nvPr/>
          </p:nvSpPr>
          <p:spPr bwMode="auto">
            <a:xfrm>
              <a:off x="4183142" y="6062246"/>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solidFill>
                    <a:schemeClr val="bg2"/>
                  </a:solidFill>
                </a:rPr>
                <a:t>x</a:t>
              </a:r>
            </a:p>
          </p:txBody>
        </p:sp>
        <p:sp>
          <p:nvSpPr>
            <p:cNvPr id="28688" name="TextBox 24"/>
            <p:cNvSpPr txBox="1">
              <a:spLocks noChangeArrowheads="1"/>
            </p:cNvSpPr>
            <p:nvPr/>
          </p:nvSpPr>
          <p:spPr bwMode="auto">
            <a:xfrm>
              <a:off x="152400" y="3180090"/>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solidFill>
                    <a:schemeClr val="bg2"/>
                  </a:solidFill>
                </a:rPr>
                <a:t>y</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39900"/>
            <a:ext cx="6324600" cy="481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Title 1"/>
          <p:cNvSpPr>
            <a:spLocks noGrp="1"/>
          </p:cNvSpPr>
          <p:nvPr>
            <p:ph type="title"/>
          </p:nvPr>
        </p:nvSpPr>
        <p:spPr>
          <a:xfrm>
            <a:off x="685800" y="0"/>
            <a:ext cx="7772400" cy="1143000"/>
          </a:xfrm>
        </p:spPr>
        <p:txBody>
          <a:bodyPr/>
          <a:lstStyle/>
          <a:p>
            <a:pPr eaLnBrk="1" hangingPunct="1"/>
            <a:r>
              <a:rPr lang="es-ES_tradnl" altLang="en-US" b="1" smtClean="0">
                <a:latin typeface="Arial" charset="0"/>
                <a:cs typeface="Arial" charset="0"/>
              </a:rPr>
              <a:t>Advección Fría</a:t>
            </a:r>
            <a:r>
              <a:rPr lang="es-ES_tradnl" altLang="en-US" b="1" smtClean="0">
                <a:solidFill>
                  <a:schemeClr val="bg2"/>
                </a:solidFill>
                <a:latin typeface="Arial" charset="0"/>
                <a:cs typeface="Arial" charset="0"/>
              </a:rPr>
              <a:t/>
            </a:r>
            <a:br>
              <a:rPr lang="es-ES_tradnl" altLang="en-US" b="1" smtClean="0">
                <a:solidFill>
                  <a:schemeClr val="bg2"/>
                </a:solidFill>
                <a:latin typeface="Arial" charset="0"/>
                <a:cs typeface="Arial" charset="0"/>
              </a:rPr>
            </a:br>
            <a:endParaRPr lang="en-US" altLang="en-US" smtClean="0"/>
          </a:p>
        </p:txBody>
      </p:sp>
      <p:sp>
        <p:nvSpPr>
          <p:cNvPr id="29700" name="Content Placeholder 2"/>
          <p:cNvSpPr>
            <a:spLocks noGrp="1"/>
          </p:cNvSpPr>
          <p:nvPr>
            <p:ph idx="4294967295"/>
          </p:nvPr>
        </p:nvSpPr>
        <p:spPr>
          <a:xfrm>
            <a:off x="0" y="609600"/>
            <a:ext cx="7621588" cy="1524000"/>
          </a:xfrm>
        </p:spPr>
        <p:txBody>
          <a:bodyPr/>
          <a:lstStyle/>
          <a:p>
            <a:pPr eaLnBrk="1" hangingPunct="1"/>
            <a:r>
              <a:rPr lang="es-ES_tradnl" altLang="en-US" sz="2800" smtClean="0"/>
              <a:t>Cuando el flujo apunta del aire frío al aire cálido, la </a:t>
            </a:r>
            <a:r>
              <a:rPr lang="es-ES_tradnl" altLang="en-US" sz="2800" b="1" smtClean="0"/>
              <a:t>advección es fría</a:t>
            </a:r>
            <a:r>
              <a:rPr lang="es-ES_tradnl" altLang="en-US" sz="2800" smtClean="0"/>
              <a:t>.</a:t>
            </a:r>
          </a:p>
        </p:txBody>
      </p:sp>
      <p:sp>
        <p:nvSpPr>
          <p:cNvPr id="29701" name="Line 7"/>
          <p:cNvSpPr>
            <a:spLocks noChangeShapeType="1"/>
          </p:cNvSpPr>
          <p:nvPr/>
        </p:nvSpPr>
        <p:spPr bwMode="auto">
          <a:xfrm flipV="1">
            <a:off x="3657600" y="3810000"/>
            <a:ext cx="609600" cy="609600"/>
          </a:xfrm>
          <a:prstGeom prst="line">
            <a:avLst/>
          </a:prstGeom>
          <a:noFill/>
          <a:ln w="38100">
            <a:solidFill>
              <a:srgbClr val="154D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29702" name="Line 7"/>
          <p:cNvSpPr>
            <a:spLocks noChangeShapeType="1"/>
          </p:cNvSpPr>
          <p:nvPr/>
        </p:nvSpPr>
        <p:spPr bwMode="auto">
          <a:xfrm flipV="1">
            <a:off x="4572000" y="4419600"/>
            <a:ext cx="838200" cy="457200"/>
          </a:xfrm>
          <a:prstGeom prst="line">
            <a:avLst/>
          </a:prstGeom>
          <a:noFill/>
          <a:ln w="38100">
            <a:solidFill>
              <a:srgbClr val="154D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0" name="Title 1"/>
          <p:cNvSpPr txBox="1">
            <a:spLocks/>
          </p:cNvSpPr>
          <p:nvPr/>
        </p:nvSpPr>
        <p:spPr bwMode="auto">
          <a:xfrm>
            <a:off x="5829300" y="1739900"/>
            <a:ext cx="1790700" cy="342900"/>
          </a:xfrm>
          <a:prstGeom prst="rect">
            <a:avLst/>
          </a:prstGeom>
          <a:solidFill>
            <a:schemeClr val="bg2">
              <a:lumMod val="75000"/>
              <a:lumOff val="25000"/>
            </a:schemeClr>
          </a:solidFill>
          <a:ln w="9525">
            <a:solidFill>
              <a:srgbClr val="000000"/>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chemeClr val="tx1"/>
                </a:solidFill>
                <a:latin typeface="Arial" pitchFamily="34" charset="0"/>
                <a:cs typeface="Arial" pitchFamily="34" charset="0"/>
              </a:rPr>
              <a:t>TEMP 975 (°C)</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39900"/>
            <a:ext cx="6324600" cy="481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Content Placeholder 2"/>
          <p:cNvSpPr>
            <a:spLocks noGrp="1"/>
          </p:cNvSpPr>
          <p:nvPr>
            <p:ph idx="1"/>
          </p:nvPr>
        </p:nvSpPr>
        <p:spPr>
          <a:xfrm>
            <a:off x="379413" y="609600"/>
            <a:ext cx="7621587" cy="1524000"/>
          </a:xfrm>
        </p:spPr>
        <p:txBody>
          <a:bodyPr/>
          <a:lstStyle/>
          <a:p>
            <a:pPr eaLnBrk="1" hangingPunct="1"/>
            <a:r>
              <a:rPr lang="es-ES_tradnl" altLang="en-US" sz="2800" smtClean="0"/>
              <a:t>Cuando el flujo apunta del aire cálido al aire frío, la </a:t>
            </a:r>
            <a:r>
              <a:rPr lang="es-ES_tradnl" altLang="en-US" sz="2800" b="1" smtClean="0"/>
              <a:t>advección es cálida</a:t>
            </a:r>
            <a:r>
              <a:rPr lang="es-ES_tradnl" altLang="en-US" sz="2800" smtClean="0"/>
              <a:t>.</a:t>
            </a:r>
          </a:p>
        </p:txBody>
      </p:sp>
      <p:sp>
        <p:nvSpPr>
          <p:cNvPr id="30724" name="Line 7"/>
          <p:cNvSpPr>
            <a:spLocks noChangeShapeType="1"/>
          </p:cNvSpPr>
          <p:nvPr/>
        </p:nvSpPr>
        <p:spPr bwMode="auto">
          <a:xfrm>
            <a:off x="5943600" y="4527550"/>
            <a:ext cx="838200" cy="103505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0725" name="Line 7"/>
          <p:cNvSpPr>
            <a:spLocks noChangeShapeType="1"/>
          </p:cNvSpPr>
          <p:nvPr/>
        </p:nvSpPr>
        <p:spPr bwMode="auto">
          <a:xfrm>
            <a:off x="6362700" y="4146550"/>
            <a:ext cx="952500" cy="65405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1" name="Title 1"/>
          <p:cNvSpPr txBox="1">
            <a:spLocks/>
          </p:cNvSpPr>
          <p:nvPr/>
        </p:nvSpPr>
        <p:spPr bwMode="auto">
          <a:xfrm>
            <a:off x="5829300" y="1739900"/>
            <a:ext cx="1790700" cy="342900"/>
          </a:xfrm>
          <a:prstGeom prst="rect">
            <a:avLst/>
          </a:prstGeom>
          <a:solidFill>
            <a:schemeClr val="bg2">
              <a:lumMod val="75000"/>
              <a:lumOff val="25000"/>
            </a:schemeClr>
          </a:solidFill>
          <a:ln w="9525">
            <a:solidFill>
              <a:srgbClr val="000000"/>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chemeClr val="tx1"/>
                </a:solidFill>
                <a:latin typeface="Arial" pitchFamily="34" charset="0"/>
                <a:cs typeface="Arial" pitchFamily="34" charset="0"/>
              </a:rPr>
              <a:t>TEMP 975 (°C)</a:t>
            </a:r>
          </a:p>
        </p:txBody>
      </p:sp>
      <p:sp>
        <p:nvSpPr>
          <p:cNvPr id="30727" name="Title 1"/>
          <p:cNvSpPr>
            <a:spLocks noGrp="1"/>
          </p:cNvSpPr>
          <p:nvPr>
            <p:ph type="title"/>
          </p:nvPr>
        </p:nvSpPr>
        <p:spPr>
          <a:xfrm>
            <a:off x="685800" y="0"/>
            <a:ext cx="7772400" cy="1143000"/>
          </a:xfrm>
        </p:spPr>
        <p:txBody>
          <a:bodyPr/>
          <a:lstStyle/>
          <a:p>
            <a:pPr eaLnBrk="1" hangingPunct="1"/>
            <a:r>
              <a:rPr lang="es-ES_tradnl" altLang="en-US" b="1" smtClean="0">
                <a:latin typeface="Arial" charset="0"/>
                <a:cs typeface="Arial" charset="0"/>
              </a:rPr>
              <a:t>Advección Cálida</a:t>
            </a:r>
            <a:r>
              <a:rPr lang="es-ES_tradnl" altLang="en-US" b="1" smtClean="0">
                <a:solidFill>
                  <a:schemeClr val="bg2"/>
                </a:solidFill>
                <a:latin typeface="Arial" charset="0"/>
                <a:cs typeface="Arial" charset="0"/>
              </a:rPr>
              <a:t/>
            </a:r>
            <a:br>
              <a:rPr lang="es-ES_tradnl" altLang="en-US" b="1" smtClean="0">
                <a:solidFill>
                  <a:schemeClr val="bg2"/>
                </a:solidFill>
                <a:latin typeface="Arial" charset="0"/>
                <a:cs typeface="Arial" charset="0"/>
              </a:rPr>
            </a:br>
            <a:endParaRPr lang="en-US" alt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39900"/>
            <a:ext cx="6324600" cy="481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Content Placeholder 2"/>
          <p:cNvSpPr>
            <a:spLocks noGrp="1"/>
          </p:cNvSpPr>
          <p:nvPr>
            <p:ph idx="1"/>
          </p:nvPr>
        </p:nvSpPr>
        <p:spPr>
          <a:xfrm>
            <a:off x="379413" y="609600"/>
            <a:ext cx="7621587" cy="1524000"/>
          </a:xfrm>
        </p:spPr>
        <p:txBody>
          <a:bodyPr/>
          <a:lstStyle/>
          <a:p>
            <a:pPr eaLnBrk="1" hangingPunct="1"/>
            <a:r>
              <a:rPr lang="es-ES_tradnl" altLang="en-US" sz="2800" smtClean="0"/>
              <a:t>Cuando el flujo es paralelo al gradiente, la </a:t>
            </a:r>
            <a:r>
              <a:rPr lang="es-ES_tradnl" altLang="en-US" sz="2800" b="1" smtClean="0"/>
              <a:t>advección es neutra</a:t>
            </a:r>
            <a:r>
              <a:rPr lang="es-ES_tradnl" altLang="en-US" sz="2800" smtClean="0"/>
              <a:t>.</a:t>
            </a:r>
          </a:p>
        </p:txBody>
      </p:sp>
      <p:sp>
        <p:nvSpPr>
          <p:cNvPr id="13" name="Title 1"/>
          <p:cNvSpPr txBox="1">
            <a:spLocks/>
          </p:cNvSpPr>
          <p:nvPr/>
        </p:nvSpPr>
        <p:spPr bwMode="auto">
          <a:xfrm>
            <a:off x="5829300" y="1739900"/>
            <a:ext cx="1790700" cy="342900"/>
          </a:xfrm>
          <a:prstGeom prst="rect">
            <a:avLst/>
          </a:prstGeom>
          <a:solidFill>
            <a:schemeClr val="bg2">
              <a:lumMod val="75000"/>
              <a:lumOff val="25000"/>
            </a:schemeClr>
          </a:solidFill>
          <a:ln w="9525">
            <a:solidFill>
              <a:srgbClr val="000000"/>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chemeClr val="tx1"/>
                </a:solidFill>
                <a:latin typeface="Arial" pitchFamily="34" charset="0"/>
                <a:cs typeface="Arial" pitchFamily="34" charset="0"/>
              </a:rPr>
              <a:t>TEMP 975 (°C)</a:t>
            </a:r>
          </a:p>
        </p:txBody>
      </p:sp>
      <p:grpSp>
        <p:nvGrpSpPr>
          <p:cNvPr id="31749" name="Group 1"/>
          <p:cNvGrpSpPr>
            <a:grpSpLocks/>
          </p:cNvGrpSpPr>
          <p:nvPr/>
        </p:nvGrpSpPr>
        <p:grpSpPr bwMode="auto">
          <a:xfrm>
            <a:off x="2286000" y="3352800"/>
            <a:ext cx="5295900" cy="609600"/>
            <a:chOff x="2286000" y="3352800"/>
            <a:chExt cx="5295900" cy="609600"/>
          </a:xfrm>
        </p:grpSpPr>
        <p:sp>
          <p:nvSpPr>
            <p:cNvPr id="31751" name="Line 7"/>
            <p:cNvSpPr>
              <a:spLocks noChangeShapeType="1"/>
            </p:cNvSpPr>
            <p:nvPr/>
          </p:nvSpPr>
          <p:spPr bwMode="auto">
            <a:xfrm>
              <a:off x="2362200" y="3581400"/>
              <a:ext cx="400050" cy="0"/>
            </a:xfrm>
            <a:prstGeom prst="line">
              <a:avLst/>
            </a:prstGeom>
            <a:noFill/>
            <a:ln w="3810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1752" name="Line 7"/>
            <p:cNvSpPr>
              <a:spLocks noChangeShapeType="1"/>
            </p:cNvSpPr>
            <p:nvPr/>
          </p:nvSpPr>
          <p:spPr bwMode="auto">
            <a:xfrm>
              <a:off x="2286000" y="3962400"/>
              <a:ext cx="514350" cy="0"/>
            </a:xfrm>
            <a:prstGeom prst="line">
              <a:avLst/>
            </a:prstGeom>
            <a:noFill/>
            <a:ln w="3810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1753" name="Line 7"/>
            <p:cNvSpPr>
              <a:spLocks noChangeShapeType="1"/>
            </p:cNvSpPr>
            <p:nvPr/>
          </p:nvSpPr>
          <p:spPr bwMode="auto">
            <a:xfrm flipV="1">
              <a:off x="6781800" y="3352800"/>
              <a:ext cx="723900" cy="228600"/>
            </a:xfrm>
            <a:prstGeom prst="line">
              <a:avLst/>
            </a:prstGeom>
            <a:noFill/>
            <a:ln w="3810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1754" name="Line 7"/>
            <p:cNvSpPr>
              <a:spLocks noChangeShapeType="1"/>
            </p:cNvSpPr>
            <p:nvPr/>
          </p:nvSpPr>
          <p:spPr bwMode="auto">
            <a:xfrm flipV="1">
              <a:off x="6858000" y="3581400"/>
              <a:ext cx="723900" cy="228600"/>
            </a:xfrm>
            <a:prstGeom prst="line">
              <a:avLst/>
            </a:prstGeom>
            <a:noFill/>
            <a:ln w="3810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grpSp>
      <p:sp>
        <p:nvSpPr>
          <p:cNvPr id="31750" name="Title 1"/>
          <p:cNvSpPr>
            <a:spLocks noGrp="1"/>
          </p:cNvSpPr>
          <p:nvPr>
            <p:ph type="title"/>
          </p:nvPr>
        </p:nvSpPr>
        <p:spPr>
          <a:xfrm>
            <a:off x="685800" y="0"/>
            <a:ext cx="7772400" cy="1143000"/>
          </a:xfrm>
        </p:spPr>
        <p:txBody>
          <a:bodyPr/>
          <a:lstStyle/>
          <a:p>
            <a:pPr eaLnBrk="1" hangingPunct="1"/>
            <a:r>
              <a:rPr lang="es-ES_tradnl" altLang="en-US" b="1" smtClean="0">
                <a:latin typeface="Arial" charset="0"/>
                <a:cs typeface="Arial" charset="0"/>
              </a:rPr>
              <a:t>Advección Neutra</a:t>
            </a:r>
            <a:r>
              <a:rPr lang="es-ES_tradnl" altLang="en-US" b="1" smtClean="0">
                <a:solidFill>
                  <a:schemeClr val="bg2"/>
                </a:solidFill>
                <a:latin typeface="Arial" charset="0"/>
                <a:cs typeface="Arial" charset="0"/>
              </a:rPr>
              <a:t/>
            </a:r>
            <a:br>
              <a:rPr lang="es-ES_tradnl" altLang="en-US" b="1" smtClean="0">
                <a:solidFill>
                  <a:schemeClr val="bg2"/>
                </a:solidFill>
                <a:latin typeface="Arial" charset="0"/>
                <a:cs typeface="Arial" charset="0"/>
              </a:rPr>
            </a:br>
            <a:endParaRPr lang="en-US" alt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324600" cy="481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Line 7"/>
          <p:cNvSpPr>
            <a:spLocks noChangeShapeType="1"/>
          </p:cNvSpPr>
          <p:nvPr/>
        </p:nvSpPr>
        <p:spPr bwMode="auto">
          <a:xfrm>
            <a:off x="6019800" y="3854450"/>
            <a:ext cx="838200" cy="103505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2" name="Line 7"/>
          <p:cNvSpPr>
            <a:spLocks noChangeShapeType="1"/>
          </p:cNvSpPr>
          <p:nvPr/>
        </p:nvSpPr>
        <p:spPr bwMode="auto">
          <a:xfrm>
            <a:off x="6438900" y="3473450"/>
            <a:ext cx="952500" cy="65405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3" name="Line 7"/>
          <p:cNvSpPr>
            <a:spLocks noChangeShapeType="1"/>
          </p:cNvSpPr>
          <p:nvPr/>
        </p:nvSpPr>
        <p:spPr bwMode="auto">
          <a:xfrm flipV="1">
            <a:off x="3733800" y="3136900"/>
            <a:ext cx="609600" cy="609600"/>
          </a:xfrm>
          <a:prstGeom prst="line">
            <a:avLst/>
          </a:prstGeom>
          <a:noFill/>
          <a:ln w="38100">
            <a:solidFill>
              <a:srgbClr val="154D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4" name="Line 7"/>
          <p:cNvSpPr>
            <a:spLocks noChangeShapeType="1"/>
          </p:cNvSpPr>
          <p:nvPr/>
        </p:nvSpPr>
        <p:spPr bwMode="auto">
          <a:xfrm flipV="1">
            <a:off x="4648200" y="3746500"/>
            <a:ext cx="838200" cy="457200"/>
          </a:xfrm>
          <a:prstGeom prst="line">
            <a:avLst/>
          </a:prstGeom>
          <a:noFill/>
          <a:ln w="38100">
            <a:solidFill>
              <a:srgbClr val="154D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6" name="Title 1"/>
          <p:cNvSpPr txBox="1">
            <a:spLocks/>
          </p:cNvSpPr>
          <p:nvPr/>
        </p:nvSpPr>
        <p:spPr bwMode="auto">
          <a:xfrm>
            <a:off x="5905500" y="1066800"/>
            <a:ext cx="1790700" cy="342900"/>
          </a:xfrm>
          <a:prstGeom prst="rect">
            <a:avLst/>
          </a:prstGeom>
          <a:solidFill>
            <a:schemeClr val="bg2">
              <a:lumMod val="75000"/>
              <a:lumOff val="25000"/>
            </a:schemeClr>
          </a:solidFill>
          <a:ln w="9525">
            <a:solidFill>
              <a:srgbClr val="000000"/>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chemeClr val="tx1"/>
                </a:solidFill>
                <a:latin typeface="Arial" pitchFamily="34" charset="0"/>
                <a:cs typeface="Arial" pitchFamily="34" charset="0"/>
              </a:rPr>
              <a:t>TEMP 975 (°C)</a:t>
            </a:r>
          </a:p>
        </p:txBody>
      </p:sp>
      <p:grpSp>
        <p:nvGrpSpPr>
          <p:cNvPr id="32776" name="Group 16"/>
          <p:cNvGrpSpPr>
            <a:grpSpLocks/>
          </p:cNvGrpSpPr>
          <p:nvPr/>
        </p:nvGrpSpPr>
        <p:grpSpPr bwMode="auto">
          <a:xfrm>
            <a:off x="2324100" y="2667000"/>
            <a:ext cx="5295900" cy="609600"/>
            <a:chOff x="2286000" y="3352800"/>
            <a:chExt cx="5295900" cy="609600"/>
          </a:xfrm>
        </p:grpSpPr>
        <p:sp>
          <p:nvSpPr>
            <p:cNvPr id="32778" name="Line 7"/>
            <p:cNvSpPr>
              <a:spLocks noChangeShapeType="1"/>
            </p:cNvSpPr>
            <p:nvPr/>
          </p:nvSpPr>
          <p:spPr bwMode="auto">
            <a:xfrm>
              <a:off x="2362200" y="3581400"/>
              <a:ext cx="400050" cy="0"/>
            </a:xfrm>
            <a:prstGeom prst="line">
              <a:avLst/>
            </a:prstGeom>
            <a:noFill/>
            <a:ln w="3810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9" name="Line 7"/>
            <p:cNvSpPr>
              <a:spLocks noChangeShapeType="1"/>
            </p:cNvSpPr>
            <p:nvPr/>
          </p:nvSpPr>
          <p:spPr bwMode="auto">
            <a:xfrm>
              <a:off x="2286000" y="3962400"/>
              <a:ext cx="514350" cy="0"/>
            </a:xfrm>
            <a:prstGeom prst="line">
              <a:avLst/>
            </a:prstGeom>
            <a:noFill/>
            <a:ln w="3810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80" name="Line 7"/>
            <p:cNvSpPr>
              <a:spLocks noChangeShapeType="1"/>
            </p:cNvSpPr>
            <p:nvPr/>
          </p:nvSpPr>
          <p:spPr bwMode="auto">
            <a:xfrm flipV="1">
              <a:off x="6781800" y="3352800"/>
              <a:ext cx="723900" cy="228600"/>
            </a:xfrm>
            <a:prstGeom prst="line">
              <a:avLst/>
            </a:prstGeom>
            <a:noFill/>
            <a:ln w="3810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81" name="Line 7"/>
            <p:cNvSpPr>
              <a:spLocks noChangeShapeType="1"/>
            </p:cNvSpPr>
            <p:nvPr/>
          </p:nvSpPr>
          <p:spPr bwMode="auto">
            <a:xfrm flipV="1">
              <a:off x="6858000" y="3581400"/>
              <a:ext cx="723900" cy="228600"/>
            </a:xfrm>
            <a:prstGeom prst="line">
              <a:avLst/>
            </a:prstGeom>
            <a:noFill/>
            <a:ln w="38100">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grpSp>
      <p:sp>
        <p:nvSpPr>
          <p:cNvPr id="32777" name="Title 1"/>
          <p:cNvSpPr>
            <a:spLocks noGrp="1"/>
          </p:cNvSpPr>
          <p:nvPr>
            <p:ph type="title"/>
          </p:nvPr>
        </p:nvSpPr>
        <p:spPr>
          <a:xfrm>
            <a:off x="-38100" y="187325"/>
            <a:ext cx="9144000" cy="1143000"/>
          </a:xfrm>
        </p:spPr>
        <p:txBody>
          <a:bodyPr/>
          <a:lstStyle/>
          <a:p>
            <a:pPr eaLnBrk="1" hangingPunct="1"/>
            <a:r>
              <a:rPr lang="es-ES_tradnl" altLang="en-US" b="1" smtClean="0">
                <a:latin typeface="Arial" charset="0"/>
                <a:cs typeface="Arial" charset="0"/>
              </a:rPr>
              <a:t>Tres Tipos de Advección Termal</a:t>
            </a:r>
            <a:r>
              <a:rPr lang="es-ES_tradnl" altLang="en-US" b="1" smtClean="0">
                <a:solidFill>
                  <a:schemeClr val="bg2"/>
                </a:solidFill>
                <a:latin typeface="Arial" charset="0"/>
                <a:cs typeface="Arial" charset="0"/>
              </a:rPr>
              <a:t/>
            </a:r>
            <a:br>
              <a:rPr lang="es-ES_tradnl" altLang="en-US" b="1" smtClean="0">
                <a:solidFill>
                  <a:schemeClr val="bg2"/>
                </a:solidFill>
                <a:latin typeface="Arial" charset="0"/>
                <a:cs typeface="Arial" charset="0"/>
              </a:rPr>
            </a:br>
            <a:endParaRPr lang="en-US"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52400" y="76200"/>
            <a:ext cx="8610600" cy="609600"/>
          </a:xfrm>
        </p:spPr>
        <p:txBody>
          <a:bodyPr/>
          <a:lstStyle/>
          <a:p>
            <a:pPr algn="l" eaLnBrk="1" hangingPunct="1"/>
            <a:r>
              <a:rPr lang="es-ES_tradnl" altLang="en-US" sz="3000" b="1" smtClean="0">
                <a:latin typeface="Arial" charset="0"/>
                <a:cs typeface="Arial" charset="0"/>
              </a:rPr>
              <a:t>Modos de  evaluar advección termal</a:t>
            </a:r>
          </a:p>
        </p:txBody>
      </p:sp>
      <p:sp>
        <p:nvSpPr>
          <p:cNvPr id="6147" name="Content Placeholder 2"/>
          <p:cNvSpPr>
            <a:spLocks noGrp="1"/>
          </p:cNvSpPr>
          <p:nvPr>
            <p:ph idx="1"/>
          </p:nvPr>
        </p:nvSpPr>
        <p:spPr>
          <a:xfrm>
            <a:off x="228600" y="838200"/>
            <a:ext cx="8610600" cy="1524000"/>
          </a:xfrm>
        </p:spPr>
        <p:txBody>
          <a:bodyPr/>
          <a:lstStyle/>
          <a:p>
            <a:pPr marL="0" indent="0" eaLnBrk="1" hangingPunct="1">
              <a:buFontTx/>
              <a:buNone/>
              <a:defRPr/>
            </a:pPr>
            <a:r>
              <a:rPr lang="es-ES_tradnl" sz="2300" b="1" dirty="0" smtClean="0"/>
              <a:t>Qué se necesita?</a:t>
            </a:r>
          </a:p>
          <a:p>
            <a:pPr marL="457200" indent="-457200" eaLnBrk="1" hangingPunct="1">
              <a:buFontTx/>
              <a:buAutoNum type="arabicParenBoth"/>
              <a:defRPr/>
            </a:pPr>
            <a:r>
              <a:rPr lang="es-ES_tradnl" sz="2300" dirty="0" smtClean="0"/>
              <a:t>El flujo (viento) </a:t>
            </a:r>
            <a:r>
              <a:rPr lang="es-ES_tradnl" sz="2300" dirty="0" smtClean="0">
                <a:sym typeface="Wingdings" pitchFamily="2" charset="2"/>
              </a:rPr>
              <a:t>medio de transporte</a:t>
            </a:r>
            <a:endParaRPr lang="es-ES_tradnl" sz="2300" dirty="0"/>
          </a:p>
          <a:p>
            <a:pPr marL="457200" indent="-457200" eaLnBrk="1" hangingPunct="1">
              <a:spcBef>
                <a:spcPts val="0"/>
              </a:spcBef>
              <a:buFontTx/>
              <a:buAutoNum type="arabicParenBoth"/>
              <a:defRPr/>
            </a:pPr>
            <a:r>
              <a:rPr lang="es-ES_tradnl" sz="2300" dirty="0" smtClean="0"/>
              <a:t>Campo de temperatura /espesor (escalar)     </a:t>
            </a:r>
            <a:r>
              <a:rPr lang="es-ES_tradnl" sz="2300" dirty="0" smtClean="0">
                <a:sym typeface="Wingdings" pitchFamily="2" charset="2"/>
              </a:rPr>
              <a:t></a:t>
            </a:r>
            <a:r>
              <a:rPr lang="es-ES_tradnl" sz="2300" dirty="0" smtClean="0"/>
              <a:t>cantidad a ser </a:t>
            </a:r>
          </a:p>
          <a:p>
            <a:pPr marL="0" indent="0" eaLnBrk="1" hangingPunct="1">
              <a:spcBef>
                <a:spcPts val="0"/>
              </a:spcBef>
              <a:buFontTx/>
              <a:buNone/>
              <a:defRPr/>
            </a:pPr>
            <a:r>
              <a:rPr lang="es-ES_tradnl" sz="2300" dirty="0"/>
              <a:t>	</a:t>
            </a:r>
            <a:r>
              <a:rPr lang="es-ES_tradnl" sz="2300" dirty="0" smtClean="0"/>
              <a:t>					     transportada</a:t>
            </a:r>
          </a:p>
        </p:txBody>
      </p:sp>
      <p:sp>
        <p:nvSpPr>
          <p:cNvPr id="16" name="Content Placeholder 2"/>
          <p:cNvSpPr txBox="1">
            <a:spLocks/>
          </p:cNvSpPr>
          <p:nvPr/>
        </p:nvSpPr>
        <p:spPr bwMode="auto">
          <a:xfrm>
            <a:off x="685800" y="2590800"/>
            <a:ext cx="8077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s-ES_tradnl" sz="2300" b="1" kern="0" dirty="0" smtClean="0"/>
              <a:t>Flujo (opciones)</a:t>
            </a:r>
          </a:p>
          <a:p>
            <a:pPr eaLnBrk="1" hangingPunct="1">
              <a:defRPr/>
            </a:pPr>
            <a:r>
              <a:rPr lang="es-ES_tradnl" sz="2300" b="1" kern="0" dirty="0" smtClean="0"/>
              <a:t>Vectores de viento, barbas o líneas de corriente.</a:t>
            </a:r>
          </a:p>
          <a:p>
            <a:pPr eaLnBrk="1" hangingPunct="1">
              <a:defRPr/>
            </a:pPr>
            <a:r>
              <a:rPr lang="es-ES_tradnl" sz="2300" b="1" kern="0" dirty="0" smtClean="0"/>
              <a:t>Campo de presión o geopotencial,  asumiendo </a:t>
            </a:r>
            <a:r>
              <a:rPr lang="es-ES_tradnl" sz="2300" b="1" kern="0" dirty="0" err="1" smtClean="0"/>
              <a:t>geostrofía</a:t>
            </a:r>
            <a:r>
              <a:rPr lang="es-ES_tradnl" sz="2300" b="1" kern="0" dirty="0" smtClean="0"/>
              <a:t> </a:t>
            </a:r>
            <a:r>
              <a:rPr lang="es-ES_tradnl" sz="2300" b="1" kern="0" dirty="0"/>
              <a:t> </a:t>
            </a:r>
            <a:r>
              <a:rPr lang="es-ES_tradnl" sz="2300" b="1" kern="0" dirty="0" smtClean="0"/>
              <a:t>(</a:t>
            </a:r>
            <a:r>
              <a:rPr lang="es-ES_tradnl" sz="2200" b="1" i="1" kern="0" dirty="0" smtClean="0"/>
              <a:t>que el viento es paralelo al gradiente de presión, y que la cercanía de los contornos es proporcional a la velocidad del viento</a:t>
            </a:r>
            <a:r>
              <a:rPr lang="es-ES_tradnl" sz="2300" b="1" kern="0" dirty="0" smtClean="0"/>
              <a:t>).</a:t>
            </a:r>
          </a:p>
          <a:p>
            <a:pPr eaLnBrk="1" hangingPunct="1">
              <a:defRPr/>
            </a:pPr>
            <a:endParaRPr lang="es-ES_tradnl" sz="2300" b="1" kern="0" dirty="0" smtClean="0"/>
          </a:p>
          <a:p>
            <a:pPr marL="0" indent="0" eaLnBrk="1" hangingPunct="1">
              <a:buFontTx/>
              <a:buNone/>
              <a:defRPr/>
            </a:pPr>
            <a:r>
              <a:rPr lang="es-ES_tradnl" sz="2300" b="1" kern="0" dirty="0" smtClean="0"/>
              <a:t>Campos escalares</a:t>
            </a:r>
            <a:endParaRPr lang="es-ES_tradnl" sz="2300" b="1" kern="0" dirty="0"/>
          </a:p>
          <a:p>
            <a:pPr eaLnBrk="1" hangingPunct="1">
              <a:defRPr/>
            </a:pPr>
            <a:r>
              <a:rPr lang="es-ES_tradnl" sz="2300" b="1" kern="0" dirty="0" smtClean="0"/>
              <a:t>Temperatura.</a:t>
            </a:r>
            <a:endParaRPr lang="es-ES_tradnl" sz="2300" b="1" kern="0" dirty="0"/>
          </a:p>
          <a:p>
            <a:pPr eaLnBrk="1" hangingPunct="1">
              <a:defRPr/>
            </a:pPr>
            <a:r>
              <a:rPr lang="es-ES_tradnl" sz="2300" b="1" kern="0" dirty="0" smtClean="0"/>
              <a:t>Espesor (temperatura promedio de la capa).</a:t>
            </a:r>
            <a:endParaRPr lang="es-ES_tradnl" sz="2300" b="1" kern="0" dirty="0"/>
          </a:p>
          <a:p>
            <a:pPr marL="0" indent="0" eaLnBrk="1" hangingPunct="1">
              <a:buFontTx/>
              <a:buNone/>
              <a:defRPr/>
            </a:pPr>
            <a:endParaRPr lang="es-ES_tradnl" sz="2300" kern="0" dirty="0" smtClean="0">
              <a:solidFill>
                <a:schemeClr val="bg2"/>
              </a:solidFill>
            </a:endParaRPr>
          </a:p>
          <a:p>
            <a:pPr eaLnBrk="1" hangingPunct="1">
              <a:defRPr/>
            </a:pPr>
            <a:endParaRPr lang="es-ES_tradnl" sz="500" kern="0" dirty="0" smtClean="0">
              <a:solidFill>
                <a:schemeClr val="bg2"/>
              </a:solidFill>
            </a:endParaRPr>
          </a:p>
          <a:p>
            <a:pPr marL="0" indent="0" eaLnBrk="1" hangingPunct="1">
              <a:buFontTx/>
              <a:buNone/>
              <a:defRPr/>
            </a:pPr>
            <a:endParaRPr lang="es-ES_tradnl" sz="500" kern="0" dirty="0">
              <a:solidFill>
                <a:schemeClr val="bg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7462838" y="5878513"/>
            <a:ext cx="1528762" cy="903287"/>
          </a:xfrm>
          <a:prstGeom prst="rect">
            <a:avLst/>
          </a:prstGeom>
          <a:solidFill>
            <a:schemeClr val="tx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8975"/>
            <a:ext cx="7310438" cy="587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
          <p:cNvSpPr txBox="1">
            <a:spLocks noChangeArrowheads="1"/>
          </p:cNvSpPr>
          <p:nvPr/>
        </p:nvSpPr>
        <p:spPr bwMode="auto">
          <a:xfrm>
            <a:off x="7353300" y="5878513"/>
            <a:ext cx="1790700" cy="46037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rgbClr val="154DFF"/>
                </a:solidFill>
                <a:latin typeface="Arial" pitchFamily="34" charset="0"/>
                <a:cs typeface="Arial" pitchFamily="34" charset="0"/>
                <a:sym typeface="Wingdings" pitchFamily="2" charset="2"/>
              </a:rPr>
              <a:t></a:t>
            </a:r>
            <a:r>
              <a:rPr lang="es-ES_tradnl" sz="1800" kern="0" dirty="0" smtClean="0">
                <a:solidFill>
                  <a:srgbClr val="154DFF"/>
                </a:solidFill>
                <a:latin typeface="Arial" pitchFamily="34" charset="0"/>
                <a:cs typeface="Arial" pitchFamily="34" charset="0"/>
              </a:rPr>
              <a:t>Espesores</a:t>
            </a:r>
          </a:p>
        </p:txBody>
      </p:sp>
      <p:sp>
        <p:nvSpPr>
          <p:cNvPr id="22" name="Rectangle 2"/>
          <p:cNvSpPr txBox="1">
            <a:spLocks noChangeArrowheads="1"/>
          </p:cNvSpPr>
          <p:nvPr/>
        </p:nvSpPr>
        <p:spPr bwMode="auto">
          <a:xfrm>
            <a:off x="7353300" y="6096000"/>
            <a:ext cx="179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rgbClr val="FFC000"/>
                </a:solidFill>
                <a:latin typeface="Arial" pitchFamily="34" charset="0"/>
                <a:cs typeface="Arial" pitchFamily="34" charset="0"/>
                <a:sym typeface="Wingdings" pitchFamily="2" charset="2"/>
              </a:rPr>
              <a:t></a:t>
            </a:r>
            <a:r>
              <a:rPr lang="es-ES_tradnl" sz="1800" kern="0" dirty="0" smtClean="0">
                <a:solidFill>
                  <a:srgbClr val="FFC000"/>
                </a:solidFill>
                <a:latin typeface="Arial" pitchFamily="34" charset="0"/>
                <a:cs typeface="Arial" pitchFamily="34" charset="0"/>
              </a:rPr>
              <a:t>Isóbaras</a:t>
            </a:r>
          </a:p>
        </p:txBody>
      </p:sp>
      <p:sp>
        <p:nvSpPr>
          <p:cNvPr id="62" name="Title 1"/>
          <p:cNvSpPr txBox="1">
            <a:spLocks/>
          </p:cNvSpPr>
          <p:nvPr/>
        </p:nvSpPr>
        <p:spPr bwMode="auto">
          <a:xfrm>
            <a:off x="76200" y="11113"/>
            <a:ext cx="49672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000" b="1" kern="0" dirty="0">
                <a:latin typeface="Arial" pitchFamily="34" charset="0"/>
                <a:cs typeface="Arial" pitchFamily="34" charset="0"/>
              </a:rPr>
              <a:t>E</a:t>
            </a:r>
            <a:r>
              <a:rPr lang="es-ES_tradnl" sz="2000" b="1" kern="0" dirty="0" smtClean="0">
                <a:latin typeface="Arial" pitchFamily="34" charset="0"/>
                <a:cs typeface="Arial" pitchFamily="34" charset="0"/>
              </a:rPr>
              <a:t>jemplo de advección</a:t>
            </a:r>
          </a:p>
          <a:p>
            <a:pPr algn="l" eaLnBrk="1" hangingPunct="1">
              <a:defRPr/>
            </a:pPr>
            <a:r>
              <a:rPr lang="es-ES_tradnl" sz="2000" b="1" kern="0" dirty="0">
                <a:latin typeface="Arial" pitchFamily="34" charset="0"/>
                <a:cs typeface="Arial" pitchFamily="34" charset="0"/>
              </a:rPr>
              <a:t>c</a:t>
            </a:r>
            <a:r>
              <a:rPr lang="es-ES_tradnl" sz="2000" b="1" kern="0" dirty="0" smtClean="0">
                <a:latin typeface="Arial" pitchFamily="34" charset="0"/>
                <a:cs typeface="Arial" pitchFamily="34" charset="0"/>
              </a:rPr>
              <a:t>on espesor 1000-850 </a:t>
            </a:r>
            <a:r>
              <a:rPr lang="es-ES_tradnl" sz="2000" b="1" kern="0" dirty="0" err="1" smtClean="0">
                <a:latin typeface="Arial" pitchFamily="34" charset="0"/>
                <a:cs typeface="Arial" pitchFamily="34" charset="0"/>
              </a:rPr>
              <a:t>hPa</a:t>
            </a:r>
            <a:endParaRPr lang="es-ES_tradnl" sz="2000" b="1" kern="0" dirty="0" smtClean="0">
              <a:latin typeface="Arial" pitchFamily="34" charset="0"/>
              <a:cs typeface="Arial" pitchFamily="34" charset="0"/>
            </a:endParaRPr>
          </a:p>
        </p:txBody>
      </p:sp>
      <p:grpSp>
        <p:nvGrpSpPr>
          <p:cNvPr id="7170" name="Group 7169"/>
          <p:cNvGrpSpPr>
            <a:grpSpLocks/>
          </p:cNvGrpSpPr>
          <p:nvPr/>
        </p:nvGrpSpPr>
        <p:grpSpPr bwMode="auto">
          <a:xfrm>
            <a:off x="161925" y="127000"/>
            <a:ext cx="8829675" cy="5910263"/>
            <a:chOff x="315009" y="115669"/>
            <a:chExt cx="8828991" cy="5909701"/>
          </a:xfrm>
        </p:grpSpPr>
        <p:grpSp>
          <p:nvGrpSpPr>
            <p:cNvPr id="37928" name="Group 8"/>
            <p:cNvGrpSpPr>
              <a:grpSpLocks/>
            </p:cNvGrpSpPr>
            <p:nvPr/>
          </p:nvGrpSpPr>
          <p:grpSpPr bwMode="auto">
            <a:xfrm>
              <a:off x="315009" y="1185824"/>
              <a:ext cx="6190381" cy="4839546"/>
              <a:chOff x="315009" y="1185824"/>
              <a:chExt cx="6190381" cy="4839546"/>
            </a:xfrm>
          </p:grpSpPr>
          <p:sp>
            <p:nvSpPr>
              <p:cNvPr id="37930" name="Right Arrow 68"/>
              <p:cNvSpPr>
                <a:spLocks noChangeArrowheads="1"/>
              </p:cNvSpPr>
              <p:nvPr/>
            </p:nvSpPr>
            <p:spPr bwMode="auto">
              <a:xfrm rot="426003">
                <a:off x="315009" y="4875102"/>
                <a:ext cx="1209955" cy="307261"/>
              </a:xfrm>
              <a:prstGeom prst="rightArrow">
                <a:avLst>
                  <a:gd name="adj1" fmla="val 32648"/>
                  <a:gd name="adj2" fmla="val 50007"/>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31" name="Right Arrow 70"/>
              <p:cNvSpPr>
                <a:spLocks noChangeArrowheads="1"/>
              </p:cNvSpPr>
              <p:nvPr/>
            </p:nvSpPr>
            <p:spPr bwMode="auto">
              <a:xfrm rot="1233960">
                <a:off x="3858449" y="2265646"/>
                <a:ext cx="382333" cy="345199"/>
              </a:xfrm>
              <a:prstGeom prst="rightArrow">
                <a:avLst>
                  <a:gd name="adj1" fmla="val 32648"/>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32" name="Right Arrow 71"/>
              <p:cNvSpPr>
                <a:spLocks noChangeArrowheads="1"/>
              </p:cNvSpPr>
              <p:nvPr/>
            </p:nvSpPr>
            <p:spPr bwMode="auto">
              <a:xfrm>
                <a:off x="4038599" y="3048000"/>
                <a:ext cx="827213" cy="351494"/>
              </a:xfrm>
              <a:prstGeom prst="rightArrow">
                <a:avLst>
                  <a:gd name="adj1" fmla="val 32648"/>
                  <a:gd name="adj2" fmla="val 49999"/>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33" name="Right Arrow 76"/>
              <p:cNvSpPr>
                <a:spLocks noChangeArrowheads="1"/>
              </p:cNvSpPr>
              <p:nvPr/>
            </p:nvSpPr>
            <p:spPr bwMode="auto">
              <a:xfrm rot="3969640">
                <a:off x="2131052" y="2236269"/>
                <a:ext cx="558491" cy="358231"/>
              </a:xfrm>
              <a:prstGeom prst="rightArrow">
                <a:avLst>
                  <a:gd name="adj1" fmla="val 32648"/>
                  <a:gd name="adj2" fmla="val 49997"/>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34" name="Right Arrow 77"/>
              <p:cNvSpPr>
                <a:spLocks noChangeArrowheads="1"/>
              </p:cNvSpPr>
              <p:nvPr/>
            </p:nvSpPr>
            <p:spPr bwMode="auto">
              <a:xfrm rot="10510010">
                <a:off x="1317806" y="2937342"/>
                <a:ext cx="771677" cy="348335"/>
              </a:xfrm>
              <a:prstGeom prst="rightArrow">
                <a:avLst>
                  <a:gd name="adj1" fmla="val 32648"/>
                  <a:gd name="adj2" fmla="val 49999"/>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35" name="Right Arrow 78"/>
              <p:cNvSpPr>
                <a:spLocks noChangeArrowheads="1"/>
              </p:cNvSpPr>
              <p:nvPr/>
            </p:nvSpPr>
            <p:spPr bwMode="auto">
              <a:xfrm rot="1190350">
                <a:off x="5295435" y="3777934"/>
                <a:ext cx="1209955" cy="295991"/>
              </a:xfrm>
              <a:prstGeom prst="rightArrow">
                <a:avLst>
                  <a:gd name="adj1" fmla="val 32648"/>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36" name="Right Arrow 83"/>
              <p:cNvSpPr>
                <a:spLocks noChangeArrowheads="1"/>
              </p:cNvSpPr>
              <p:nvPr/>
            </p:nvSpPr>
            <p:spPr bwMode="auto">
              <a:xfrm rot="-711228">
                <a:off x="1775953" y="4701342"/>
                <a:ext cx="980786" cy="307261"/>
              </a:xfrm>
              <a:prstGeom prst="rightArrow">
                <a:avLst>
                  <a:gd name="adj1" fmla="val 32648"/>
                  <a:gd name="adj2" fmla="val 49994"/>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37" name="Right Arrow 84"/>
              <p:cNvSpPr>
                <a:spLocks noChangeArrowheads="1"/>
              </p:cNvSpPr>
              <p:nvPr/>
            </p:nvSpPr>
            <p:spPr bwMode="auto">
              <a:xfrm rot="403827">
                <a:off x="472908" y="4226725"/>
                <a:ext cx="666773" cy="307261"/>
              </a:xfrm>
              <a:prstGeom prst="rightArrow">
                <a:avLst>
                  <a:gd name="adj1" fmla="val 32648"/>
                  <a:gd name="adj2" fmla="val 50002"/>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38" name="Right Arrow 86"/>
              <p:cNvSpPr>
                <a:spLocks noChangeArrowheads="1"/>
              </p:cNvSpPr>
              <p:nvPr/>
            </p:nvSpPr>
            <p:spPr bwMode="auto">
              <a:xfrm rot="3434268">
                <a:off x="1054016" y="5633339"/>
                <a:ext cx="437876" cy="346185"/>
              </a:xfrm>
              <a:prstGeom prst="rightArrow">
                <a:avLst>
                  <a:gd name="adj1" fmla="val 32648"/>
                  <a:gd name="adj2" fmla="val 49997"/>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39" name="Right Arrow 87"/>
              <p:cNvSpPr>
                <a:spLocks noChangeArrowheads="1"/>
              </p:cNvSpPr>
              <p:nvPr/>
            </p:nvSpPr>
            <p:spPr bwMode="auto">
              <a:xfrm rot="3209071">
                <a:off x="1793907" y="5325884"/>
                <a:ext cx="350821" cy="346185"/>
              </a:xfrm>
              <a:prstGeom prst="rightArrow">
                <a:avLst>
                  <a:gd name="adj1" fmla="val 32648"/>
                  <a:gd name="adj2" fmla="val 49999"/>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40" name="Right Arrow 90"/>
              <p:cNvSpPr>
                <a:spLocks noChangeArrowheads="1"/>
              </p:cNvSpPr>
              <p:nvPr/>
            </p:nvSpPr>
            <p:spPr bwMode="auto">
              <a:xfrm rot="1189681">
                <a:off x="5344987" y="3252430"/>
                <a:ext cx="827213" cy="351494"/>
              </a:xfrm>
              <a:prstGeom prst="rightArrow">
                <a:avLst>
                  <a:gd name="adj1" fmla="val 32648"/>
                  <a:gd name="adj2" fmla="val 49999"/>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41" name="Right Arrow 91"/>
              <p:cNvSpPr>
                <a:spLocks noChangeArrowheads="1"/>
              </p:cNvSpPr>
              <p:nvPr/>
            </p:nvSpPr>
            <p:spPr bwMode="auto">
              <a:xfrm rot="1269330">
                <a:off x="2940658" y="2825562"/>
                <a:ext cx="581203" cy="358231"/>
              </a:xfrm>
              <a:prstGeom prst="rightArrow">
                <a:avLst>
                  <a:gd name="adj1" fmla="val 32648"/>
                  <a:gd name="adj2" fmla="val 50002"/>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42" name="Right Arrow 93"/>
              <p:cNvSpPr>
                <a:spLocks noChangeArrowheads="1"/>
              </p:cNvSpPr>
              <p:nvPr/>
            </p:nvSpPr>
            <p:spPr bwMode="auto">
              <a:xfrm rot="-760184">
                <a:off x="1509606" y="4279146"/>
                <a:ext cx="597573" cy="307261"/>
              </a:xfrm>
              <a:prstGeom prst="rightArrow">
                <a:avLst>
                  <a:gd name="adj1" fmla="val 32648"/>
                  <a:gd name="adj2" fmla="val 49999"/>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43" name="Right Arrow 94"/>
              <p:cNvSpPr>
                <a:spLocks noChangeArrowheads="1"/>
              </p:cNvSpPr>
              <p:nvPr/>
            </p:nvSpPr>
            <p:spPr bwMode="auto">
              <a:xfrm rot="5630574">
                <a:off x="2399642" y="3183705"/>
                <a:ext cx="292256" cy="348335"/>
              </a:xfrm>
              <a:prstGeom prst="rightArrow">
                <a:avLst>
                  <a:gd name="adj1" fmla="val 32648"/>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44" name="Right Arrow 95"/>
              <p:cNvSpPr>
                <a:spLocks noChangeArrowheads="1"/>
              </p:cNvSpPr>
              <p:nvPr/>
            </p:nvSpPr>
            <p:spPr bwMode="auto">
              <a:xfrm rot="2365408">
                <a:off x="2948785" y="2251815"/>
                <a:ext cx="495982" cy="345199"/>
              </a:xfrm>
              <a:prstGeom prst="rightArrow">
                <a:avLst>
                  <a:gd name="adj1" fmla="val 32648"/>
                  <a:gd name="adj2" fmla="val 50002"/>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45" name="Right Arrow 97"/>
              <p:cNvSpPr>
                <a:spLocks noChangeArrowheads="1"/>
              </p:cNvSpPr>
              <p:nvPr/>
            </p:nvSpPr>
            <p:spPr bwMode="auto">
              <a:xfrm rot="3716680">
                <a:off x="1805785" y="1261215"/>
                <a:ext cx="495982" cy="345199"/>
              </a:xfrm>
              <a:prstGeom prst="rightArrow">
                <a:avLst>
                  <a:gd name="adj1" fmla="val 32648"/>
                  <a:gd name="adj2" fmla="val 50002"/>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46" name="Right Arrow 104"/>
              <p:cNvSpPr>
                <a:spLocks noChangeArrowheads="1"/>
              </p:cNvSpPr>
              <p:nvPr/>
            </p:nvSpPr>
            <p:spPr bwMode="auto">
              <a:xfrm rot="218157">
                <a:off x="4693339" y="2642403"/>
                <a:ext cx="516147" cy="345199"/>
              </a:xfrm>
              <a:prstGeom prst="rightArrow">
                <a:avLst>
                  <a:gd name="adj1" fmla="val 32648"/>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grpSp>
        <p:sp>
          <p:nvSpPr>
            <p:cNvPr id="37929" name="Rectangle 9"/>
            <p:cNvSpPr>
              <a:spLocks noChangeArrowheads="1"/>
            </p:cNvSpPr>
            <p:nvPr/>
          </p:nvSpPr>
          <p:spPr bwMode="auto">
            <a:xfrm>
              <a:off x="5415429" y="115669"/>
              <a:ext cx="3728571" cy="646331"/>
            </a:xfrm>
            <a:prstGeom prst="rect">
              <a:avLst/>
            </a:prstGeom>
            <a:solidFill>
              <a:schemeClr val="bg2"/>
            </a:solidFill>
            <a:ln w="9525">
              <a:solidFill>
                <a:srgbClr val="FF000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800" b="1">
                  <a:solidFill>
                    <a:srgbClr val="FF0000"/>
                  </a:solidFill>
                  <a:latin typeface="Arial" charset="0"/>
                  <a:cs typeface="Arial" charset="0"/>
                </a:rPr>
                <a:t>Rojo: Advección cálida. </a:t>
              </a:r>
              <a:r>
                <a:rPr lang="es-ES_tradnl" altLang="en-US" sz="1800">
                  <a:solidFill>
                    <a:srgbClr val="FF0000"/>
                  </a:solidFill>
                  <a:latin typeface="Arial" charset="0"/>
                  <a:cs typeface="Arial" charset="0"/>
                </a:rPr>
                <a:t>Viento transportando mayores espesores</a:t>
              </a:r>
              <a:endParaRPr lang="en-US" altLang="en-US" sz="1800">
                <a:solidFill>
                  <a:srgbClr val="FF0000"/>
                </a:solidFill>
                <a:latin typeface="Arial" charset="0"/>
                <a:cs typeface="Arial" charset="0"/>
              </a:endParaRPr>
            </a:p>
          </p:txBody>
        </p:sp>
      </p:grpSp>
      <p:grpSp>
        <p:nvGrpSpPr>
          <p:cNvPr id="7171" name="Group 7170"/>
          <p:cNvGrpSpPr>
            <a:grpSpLocks/>
          </p:cNvGrpSpPr>
          <p:nvPr/>
        </p:nvGrpSpPr>
        <p:grpSpPr bwMode="auto">
          <a:xfrm>
            <a:off x="487363" y="809625"/>
            <a:ext cx="8504237" cy="4129088"/>
            <a:chOff x="639369" y="798012"/>
            <a:chExt cx="8504631" cy="4129292"/>
          </a:xfrm>
        </p:grpSpPr>
        <p:grpSp>
          <p:nvGrpSpPr>
            <p:cNvPr id="37914" name="Group 9"/>
            <p:cNvGrpSpPr>
              <a:grpSpLocks/>
            </p:cNvGrpSpPr>
            <p:nvPr/>
          </p:nvGrpSpPr>
          <p:grpSpPr bwMode="auto">
            <a:xfrm>
              <a:off x="639369" y="798012"/>
              <a:ext cx="5020029" cy="4129292"/>
              <a:chOff x="639369" y="798012"/>
              <a:chExt cx="5020029" cy="4129292"/>
            </a:xfrm>
          </p:grpSpPr>
          <p:sp>
            <p:nvSpPr>
              <p:cNvPr id="37916" name="Right Arrow 4"/>
              <p:cNvSpPr>
                <a:spLocks noChangeArrowheads="1"/>
              </p:cNvSpPr>
              <p:nvPr/>
            </p:nvSpPr>
            <p:spPr bwMode="auto">
              <a:xfrm rot="-3937471">
                <a:off x="4328014" y="3734491"/>
                <a:ext cx="685800" cy="282804"/>
              </a:xfrm>
              <a:prstGeom prst="rightArrow">
                <a:avLst>
                  <a:gd name="adj1" fmla="val 32648"/>
                  <a:gd name="adj2" fmla="val 50004"/>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17" name="Right Arrow 69"/>
              <p:cNvSpPr>
                <a:spLocks noChangeArrowheads="1"/>
              </p:cNvSpPr>
              <p:nvPr/>
            </p:nvSpPr>
            <p:spPr bwMode="auto">
              <a:xfrm rot="-10049943">
                <a:off x="4369779" y="798012"/>
                <a:ext cx="363795" cy="283579"/>
              </a:xfrm>
              <a:prstGeom prst="rightArrow">
                <a:avLst>
                  <a:gd name="adj1" fmla="val 32648"/>
                  <a:gd name="adj2" fmla="val 50002"/>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18" name="Right Arrow 74"/>
              <p:cNvSpPr>
                <a:spLocks noChangeArrowheads="1"/>
              </p:cNvSpPr>
              <p:nvPr/>
            </p:nvSpPr>
            <p:spPr bwMode="auto">
              <a:xfrm rot="-4527901">
                <a:off x="586942" y="1546063"/>
                <a:ext cx="409566" cy="304712"/>
              </a:xfrm>
              <a:prstGeom prst="rightArrow">
                <a:avLst>
                  <a:gd name="adj1" fmla="val 32648"/>
                  <a:gd name="adj2"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19" name="Right Arrow 75"/>
              <p:cNvSpPr>
                <a:spLocks noChangeArrowheads="1"/>
              </p:cNvSpPr>
              <p:nvPr/>
            </p:nvSpPr>
            <p:spPr bwMode="auto">
              <a:xfrm rot="-1561888">
                <a:off x="3222314" y="4605088"/>
                <a:ext cx="1267050" cy="322216"/>
              </a:xfrm>
              <a:prstGeom prst="rightArrow">
                <a:avLst>
                  <a:gd name="adj1" fmla="val 32648"/>
                  <a:gd name="adj2" fmla="val 49991"/>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20" name="Right Arrow 80"/>
              <p:cNvSpPr>
                <a:spLocks noChangeArrowheads="1"/>
              </p:cNvSpPr>
              <p:nvPr/>
            </p:nvSpPr>
            <p:spPr bwMode="auto">
              <a:xfrm rot="-6621632">
                <a:off x="3266933" y="3725255"/>
                <a:ext cx="294298" cy="283579"/>
              </a:xfrm>
              <a:prstGeom prst="rightArrow">
                <a:avLst>
                  <a:gd name="adj1" fmla="val 32648"/>
                  <a:gd name="adj2" fmla="val 50002"/>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21" name="Right Arrow 81"/>
              <p:cNvSpPr>
                <a:spLocks noChangeArrowheads="1"/>
              </p:cNvSpPr>
              <p:nvPr/>
            </p:nvSpPr>
            <p:spPr bwMode="auto">
              <a:xfrm rot="-4762273">
                <a:off x="3782146" y="3632741"/>
                <a:ext cx="494846" cy="283579"/>
              </a:xfrm>
              <a:prstGeom prst="rightArrow">
                <a:avLst>
                  <a:gd name="adj1" fmla="val 32648"/>
                  <a:gd name="adj2" fmla="val 49999"/>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22" name="Right Arrow 88"/>
              <p:cNvSpPr>
                <a:spLocks noChangeArrowheads="1"/>
              </p:cNvSpPr>
              <p:nvPr/>
            </p:nvSpPr>
            <p:spPr bwMode="auto">
              <a:xfrm rot="-3337793">
                <a:off x="4833206" y="4067738"/>
                <a:ext cx="685800" cy="282804"/>
              </a:xfrm>
              <a:prstGeom prst="rightArrow">
                <a:avLst>
                  <a:gd name="adj1" fmla="val 32648"/>
                  <a:gd name="adj2" fmla="val 50004"/>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23" name="Right Arrow 99"/>
              <p:cNvSpPr>
                <a:spLocks noChangeArrowheads="1"/>
              </p:cNvSpPr>
              <p:nvPr/>
            </p:nvSpPr>
            <p:spPr bwMode="auto">
              <a:xfrm rot="-1898825">
                <a:off x="1045101" y="2148074"/>
                <a:ext cx="431991" cy="304712"/>
              </a:xfrm>
              <a:prstGeom prst="rightArrow">
                <a:avLst>
                  <a:gd name="adj1" fmla="val 32648"/>
                  <a:gd name="adj2"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24" name="Right Arrow 100"/>
              <p:cNvSpPr>
                <a:spLocks noChangeArrowheads="1"/>
              </p:cNvSpPr>
              <p:nvPr/>
            </p:nvSpPr>
            <p:spPr bwMode="auto">
              <a:xfrm rot="-431349">
                <a:off x="978348" y="896966"/>
                <a:ext cx="299161" cy="304712"/>
              </a:xfrm>
              <a:prstGeom prst="rightArrow">
                <a:avLst>
                  <a:gd name="adj1" fmla="val 32648"/>
                  <a:gd name="adj2"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25" name="Right Arrow 102"/>
              <p:cNvSpPr>
                <a:spLocks noChangeArrowheads="1"/>
              </p:cNvSpPr>
              <p:nvPr/>
            </p:nvSpPr>
            <p:spPr bwMode="auto">
              <a:xfrm rot="-3395849">
                <a:off x="5270186" y="4332808"/>
                <a:ext cx="494846" cy="283579"/>
              </a:xfrm>
              <a:prstGeom prst="rightArrow">
                <a:avLst>
                  <a:gd name="adj1" fmla="val 32648"/>
                  <a:gd name="adj2" fmla="val 49999"/>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26" name="Right Arrow 105"/>
              <p:cNvSpPr>
                <a:spLocks noChangeArrowheads="1"/>
              </p:cNvSpPr>
              <p:nvPr/>
            </p:nvSpPr>
            <p:spPr bwMode="auto">
              <a:xfrm rot="9855056">
                <a:off x="3536857" y="798012"/>
                <a:ext cx="363795" cy="283579"/>
              </a:xfrm>
              <a:prstGeom prst="rightArrow">
                <a:avLst>
                  <a:gd name="adj1" fmla="val 32648"/>
                  <a:gd name="adj2" fmla="val 50002"/>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7927" name="Right Arrow 106"/>
              <p:cNvSpPr>
                <a:spLocks noChangeArrowheads="1"/>
              </p:cNvSpPr>
              <p:nvPr/>
            </p:nvSpPr>
            <p:spPr bwMode="auto">
              <a:xfrm rot="-8006654">
                <a:off x="4860462" y="1417310"/>
                <a:ext cx="275871" cy="283579"/>
              </a:xfrm>
              <a:prstGeom prst="rightArrow">
                <a:avLst>
                  <a:gd name="adj1" fmla="val 32648"/>
                  <a:gd name="adj2"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grpSp>
        <p:sp>
          <p:nvSpPr>
            <p:cNvPr id="37915" name="Rectangle 9"/>
            <p:cNvSpPr>
              <a:spLocks noChangeArrowheads="1"/>
            </p:cNvSpPr>
            <p:nvPr/>
          </p:nvSpPr>
          <p:spPr bwMode="auto">
            <a:xfrm>
              <a:off x="5433514" y="840938"/>
              <a:ext cx="3710486" cy="646331"/>
            </a:xfrm>
            <a:prstGeom prst="rect">
              <a:avLst/>
            </a:prstGeom>
            <a:solidFill>
              <a:schemeClr val="bg2"/>
            </a:solidFill>
            <a:ln w="9525">
              <a:solidFill>
                <a:srgbClr val="00B0F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800" b="1">
                  <a:solidFill>
                    <a:srgbClr val="00B0F0"/>
                  </a:solidFill>
                  <a:latin typeface="Arial" charset="0"/>
                  <a:cs typeface="Arial" charset="0"/>
                </a:rPr>
                <a:t>Celeste: Advección fría. </a:t>
              </a:r>
              <a:r>
                <a:rPr lang="es-ES_tradnl" altLang="en-US" sz="1800">
                  <a:solidFill>
                    <a:srgbClr val="00B0F0"/>
                  </a:solidFill>
                  <a:latin typeface="Arial" charset="0"/>
                  <a:cs typeface="Arial" charset="0"/>
                </a:rPr>
                <a:t>Viento transportando menores espesores</a:t>
              </a:r>
              <a:endParaRPr lang="en-US" altLang="en-US" sz="1800">
                <a:solidFill>
                  <a:srgbClr val="00B0F0"/>
                </a:solidFill>
                <a:latin typeface="Arial" charset="0"/>
                <a:cs typeface="Arial" charset="0"/>
              </a:endParaRPr>
            </a:p>
          </p:txBody>
        </p:sp>
      </p:grpSp>
      <p:grpSp>
        <p:nvGrpSpPr>
          <p:cNvPr id="7172" name="Group 7171"/>
          <p:cNvGrpSpPr>
            <a:grpSpLocks/>
          </p:cNvGrpSpPr>
          <p:nvPr/>
        </p:nvGrpSpPr>
        <p:grpSpPr bwMode="auto">
          <a:xfrm>
            <a:off x="1143000" y="1154113"/>
            <a:ext cx="7848600" cy="3854450"/>
            <a:chOff x="1295760" y="1143000"/>
            <a:chExt cx="7848240" cy="3854263"/>
          </a:xfrm>
        </p:grpSpPr>
        <p:grpSp>
          <p:nvGrpSpPr>
            <p:cNvPr id="37902" name="Group 24"/>
            <p:cNvGrpSpPr>
              <a:grpSpLocks/>
            </p:cNvGrpSpPr>
            <p:nvPr/>
          </p:nvGrpSpPr>
          <p:grpSpPr bwMode="auto">
            <a:xfrm>
              <a:off x="1295760" y="1143000"/>
              <a:ext cx="4697441" cy="3854263"/>
              <a:chOff x="1295760" y="1143000"/>
              <a:chExt cx="4697441" cy="3854263"/>
            </a:xfrm>
          </p:grpSpPr>
          <p:sp>
            <p:nvSpPr>
              <p:cNvPr id="73" name="Right Arrow 72"/>
              <p:cNvSpPr/>
              <p:nvPr/>
            </p:nvSpPr>
            <p:spPr bwMode="auto">
              <a:xfrm rot="6207375">
                <a:off x="3239565" y="1416830"/>
                <a:ext cx="330184" cy="284149"/>
              </a:xfrm>
              <a:prstGeom prst="rightArrow">
                <a:avLst>
                  <a:gd name="adj1" fmla="val 32651"/>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4" name="Right Arrow 73"/>
              <p:cNvSpPr/>
              <p:nvPr/>
            </p:nvSpPr>
            <p:spPr bwMode="auto">
              <a:xfrm rot="19431843">
                <a:off x="5046851" y="2193874"/>
                <a:ext cx="311136" cy="277799"/>
              </a:xfrm>
              <a:prstGeom prst="rightArrow">
                <a:avLst>
                  <a:gd name="adj1" fmla="val 36626"/>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0" name="Right Arrow 79"/>
              <p:cNvSpPr/>
              <p:nvPr/>
            </p:nvSpPr>
            <p:spPr bwMode="auto">
              <a:xfrm rot="16200000">
                <a:off x="2058520" y="3853524"/>
                <a:ext cx="330184" cy="284149"/>
              </a:xfrm>
              <a:prstGeom prst="rightArrow">
                <a:avLst>
                  <a:gd name="adj1" fmla="val 32651"/>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3" name="Right Arrow 82"/>
              <p:cNvSpPr/>
              <p:nvPr/>
            </p:nvSpPr>
            <p:spPr bwMode="auto">
              <a:xfrm rot="18840446">
                <a:off x="2556179" y="4016234"/>
                <a:ext cx="468289" cy="284150"/>
              </a:xfrm>
              <a:prstGeom prst="rightArrow">
                <a:avLst>
                  <a:gd name="adj1" fmla="val 32651"/>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6" name="Right Arrow 85"/>
              <p:cNvSpPr/>
              <p:nvPr/>
            </p:nvSpPr>
            <p:spPr bwMode="auto">
              <a:xfrm rot="12251727">
                <a:off x="1295760" y="3698751"/>
                <a:ext cx="330185" cy="284148"/>
              </a:xfrm>
              <a:prstGeom prst="rightArrow">
                <a:avLst>
                  <a:gd name="adj1" fmla="val 32651"/>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0" name="Right Arrow 89"/>
              <p:cNvSpPr/>
              <p:nvPr/>
            </p:nvSpPr>
            <p:spPr bwMode="auto">
              <a:xfrm rot="17786371">
                <a:off x="5773099" y="2342297"/>
                <a:ext cx="161917" cy="277800"/>
              </a:xfrm>
              <a:prstGeom prst="rightArrow">
                <a:avLst>
                  <a:gd name="adj1" fmla="val 36626"/>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3" name="Right Arrow 92"/>
              <p:cNvSpPr/>
              <p:nvPr/>
            </p:nvSpPr>
            <p:spPr bwMode="auto">
              <a:xfrm rot="20040709">
                <a:off x="3067329" y="4338482"/>
                <a:ext cx="669894" cy="284149"/>
              </a:xfrm>
              <a:prstGeom prst="rightArrow">
                <a:avLst>
                  <a:gd name="adj1" fmla="val 32651"/>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7" name="Right Arrow 96"/>
              <p:cNvSpPr/>
              <p:nvPr/>
            </p:nvSpPr>
            <p:spPr bwMode="auto">
              <a:xfrm rot="5400000">
                <a:off x="2524430" y="1209670"/>
                <a:ext cx="417492" cy="284150"/>
              </a:xfrm>
              <a:prstGeom prst="rightArrow">
                <a:avLst>
                  <a:gd name="adj1" fmla="val 32651"/>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9" name="Right Arrow 98"/>
              <p:cNvSpPr/>
              <p:nvPr/>
            </p:nvSpPr>
            <p:spPr bwMode="auto">
              <a:xfrm rot="2901894">
                <a:off x="1491015" y="1877976"/>
                <a:ext cx="369869" cy="284150"/>
              </a:xfrm>
              <a:prstGeom prst="rightArrow">
                <a:avLst>
                  <a:gd name="adj1" fmla="val 32651"/>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4" name="Right Arrow 103"/>
              <p:cNvSpPr/>
              <p:nvPr/>
            </p:nvSpPr>
            <p:spPr bwMode="auto">
              <a:xfrm rot="20040709">
                <a:off x="4302347" y="4713114"/>
                <a:ext cx="779427" cy="284149"/>
              </a:xfrm>
              <a:prstGeom prst="rightArrow">
                <a:avLst>
                  <a:gd name="adj1" fmla="val 32651"/>
                  <a:gd name="adj2" fmla="val 50000"/>
                </a:avLst>
              </a:prstGeom>
              <a:solidFill>
                <a:schemeClr val="tx1">
                  <a:lumMod val="85000"/>
                </a:schemeClr>
              </a:solidFill>
              <a:ln w="9525" cap="flat" cmpd="sng" algn="ctr">
                <a:noFill/>
                <a:prstDash val="solid"/>
                <a:round/>
                <a:headEnd type="none" w="med" len="med"/>
                <a:tailEnd type="none" w="med" len="med"/>
              </a:ln>
              <a:effectLst/>
            </p:spPr>
            <p:txBody>
              <a:bodyPr/>
              <a:lstStyle/>
              <a:p>
                <a:pPr>
                  <a:defRPr/>
                </a:pPr>
                <a:endParaRPr lang="en-US"/>
              </a:p>
            </p:txBody>
          </p:sp>
        </p:grpSp>
        <p:sp>
          <p:nvSpPr>
            <p:cNvPr id="110" name="Rectangle 9"/>
            <p:cNvSpPr>
              <a:spLocks noChangeArrowheads="1"/>
            </p:cNvSpPr>
            <p:nvPr/>
          </p:nvSpPr>
          <p:spPr bwMode="auto">
            <a:xfrm>
              <a:off x="5434183" y="1563667"/>
              <a:ext cx="3709817" cy="646082"/>
            </a:xfrm>
            <a:prstGeom prst="rect">
              <a:avLst/>
            </a:prstGeom>
            <a:solidFill>
              <a:schemeClr val="bg2"/>
            </a:solidFill>
            <a:ln w="9525">
              <a:solidFill>
                <a:schemeClr val="tx1">
                  <a:lumMod val="95000"/>
                </a:schemeClr>
              </a:solidFill>
              <a:miter lim="800000"/>
              <a:headEnd/>
              <a:tailEnd/>
            </a:ln>
          </p:spPr>
          <p:txBody>
            <a:bodyPr>
              <a:spAutoFit/>
            </a:bodyPr>
            <a:lstStyle/>
            <a:p>
              <a:pPr algn="l">
                <a:defRPr/>
              </a:pPr>
              <a:r>
                <a:rPr lang="es-ES_tradnl" sz="1800" b="1" dirty="0">
                  <a:solidFill>
                    <a:schemeClr val="tx1">
                      <a:lumMod val="95000"/>
                    </a:schemeClr>
                  </a:solidFill>
                  <a:latin typeface="Arial" charset="0"/>
                  <a:cs typeface="Arial" charset="0"/>
                </a:rPr>
                <a:t>Gris: Advección neutra. </a:t>
              </a:r>
              <a:r>
                <a:rPr lang="es-ES_tradnl" sz="1800" dirty="0">
                  <a:solidFill>
                    <a:schemeClr val="tx1">
                      <a:lumMod val="95000"/>
                    </a:schemeClr>
                  </a:solidFill>
                  <a:latin typeface="Arial" charset="0"/>
                  <a:cs typeface="Arial" charset="0"/>
                </a:rPr>
                <a:t>Viento paralelo al gradiente de espesor</a:t>
              </a:r>
              <a:endParaRPr lang="en-US" sz="1800" dirty="0">
                <a:solidFill>
                  <a:schemeClr val="tx1">
                    <a:lumMod val="95000"/>
                  </a:schemeClr>
                </a:solidFill>
                <a:latin typeface="Arial" charset="0"/>
                <a:cs typeface="Arial" charset="0"/>
              </a:endParaRPr>
            </a:p>
          </p:txBody>
        </p:sp>
      </p:grpSp>
      <p:sp>
        <p:nvSpPr>
          <p:cNvPr id="113" name="Rectangle 2"/>
          <p:cNvSpPr txBox="1">
            <a:spLocks noChangeArrowheads="1"/>
          </p:cNvSpPr>
          <p:nvPr/>
        </p:nvSpPr>
        <p:spPr bwMode="auto">
          <a:xfrm>
            <a:off x="5562600" y="5280025"/>
            <a:ext cx="5715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800" kern="0" dirty="0" smtClean="0">
                <a:solidFill>
                  <a:srgbClr val="FFE101"/>
                </a:solidFill>
                <a:latin typeface="Arial Black" pitchFamily="34" charset="0"/>
                <a:cs typeface="Arial" pitchFamily="34" charset="0"/>
                <a:sym typeface="Wingdings" pitchFamily="2" charset="2"/>
              </a:rPr>
              <a:t>L</a:t>
            </a:r>
            <a:endParaRPr lang="es-ES_tradnl" sz="2800" kern="0" dirty="0" smtClean="0">
              <a:solidFill>
                <a:srgbClr val="FFE101"/>
              </a:solidFill>
              <a:latin typeface="Arial Black" pitchFamily="34" charset="0"/>
              <a:cs typeface="Arial" pitchFamily="34" charset="0"/>
            </a:endParaRPr>
          </a:p>
        </p:txBody>
      </p:sp>
      <p:sp>
        <p:nvSpPr>
          <p:cNvPr id="115" name="Rectangle 2"/>
          <p:cNvSpPr txBox="1">
            <a:spLocks noChangeArrowheads="1"/>
          </p:cNvSpPr>
          <p:nvPr/>
        </p:nvSpPr>
        <p:spPr bwMode="auto">
          <a:xfrm>
            <a:off x="1066800" y="2536825"/>
            <a:ext cx="5715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800" kern="0" dirty="0" smtClean="0">
                <a:solidFill>
                  <a:srgbClr val="FFE101"/>
                </a:solidFill>
                <a:latin typeface="Arial Black" pitchFamily="34" charset="0"/>
                <a:cs typeface="Arial" pitchFamily="34" charset="0"/>
                <a:sym typeface="Wingdings" pitchFamily="2" charset="2"/>
              </a:rPr>
              <a:t>L</a:t>
            </a:r>
            <a:endParaRPr lang="es-ES_tradnl" sz="2800" kern="0" dirty="0" smtClean="0">
              <a:solidFill>
                <a:srgbClr val="FFE101"/>
              </a:solidFill>
              <a:latin typeface="Arial Black" pitchFamily="34" charset="0"/>
              <a:cs typeface="Arial" pitchFamily="34" charset="0"/>
            </a:endParaRPr>
          </a:p>
        </p:txBody>
      </p:sp>
      <p:sp>
        <p:nvSpPr>
          <p:cNvPr id="116" name="Rectangle 2"/>
          <p:cNvSpPr txBox="1">
            <a:spLocks noChangeArrowheads="1"/>
          </p:cNvSpPr>
          <p:nvPr/>
        </p:nvSpPr>
        <p:spPr bwMode="auto">
          <a:xfrm>
            <a:off x="5486400" y="4289425"/>
            <a:ext cx="5715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800" kern="0" dirty="0" smtClean="0">
                <a:solidFill>
                  <a:srgbClr val="FFE101"/>
                </a:solidFill>
                <a:latin typeface="Arial Black" pitchFamily="34" charset="0"/>
                <a:cs typeface="Arial" pitchFamily="34" charset="0"/>
                <a:sym typeface="Wingdings" pitchFamily="2" charset="2"/>
              </a:rPr>
              <a:t>L</a:t>
            </a:r>
            <a:endParaRPr lang="es-ES_tradnl" sz="2800" kern="0" dirty="0" smtClean="0">
              <a:solidFill>
                <a:srgbClr val="FFE101"/>
              </a:solidFill>
              <a:latin typeface="Arial Black" pitchFamily="34" charset="0"/>
              <a:cs typeface="Arial" pitchFamily="34" charset="0"/>
            </a:endParaRPr>
          </a:p>
        </p:txBody>
      </p:sp>
      <p:sp>
        <p:nvSpPr>
          <p:cNvPr id="117" name="Rectangle 2"/>
          <p:cNvSpPr txBox="1">
            <a:spLocks noChangeArrowheads="1"/>
          </p:cNvSpPr>
          <p:nvPr/>
        </p:nvSpPr>
        <p:spPr bwMode="auto">
          <a:xfrm>
            <a:off x="4000500" y="1676400"/>
            <a:ext cx="5715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800" kern="0" dirty="0" smtClean="0">
                <a:solidFill>
                  <a:srgbClr val="FFE101"/>
                </a:solidFill>
                <a:latin typeface="Arial Black" pitchFamily="34" charset="0"/>
                <a:cs typeface="Arial" pitchFamily="34" charset="0"/>
                <a:sym typeface="Wingdings" pitchFamily="2" charset="2"/>
              </a:rPr>
              <a:t>H</a:t>
            </a:r>
            <a:endParaRPr lang="es-ES_tradnl" sz="2800" kern="0" dirty="0" smtClean="0">
              <a:solidFill>
                <a:srgbClr val="FFE101"/>
              </a:solidFill>
              <a:latin typeface="Arial Black"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500"/>
                                        <p:tgtEl>
                                          <p:spTgt spid="71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p:cNvGrpSpPr>
            <a:grpSpLocks/>
          </p:cNvGrpSpPr>
          <p:nvPr/>
        </p:nvGrpSpPr>
        <p:grpSpPr bwMode="auto">
          <a:xfrm>
            <a:off x="279400" y="1295400"/>
            <a:ext cx="5195888" cy="4957763"/>
            <a:chOff x="381000" y="1447800"/>
            <a:chExt cx="4600575" cy="3738999"/>
          </a:xfrm>
        </p:grpSpPr>
        <p:pic>
          <p:nvPicPr>
            <p:cNvPr id="389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43624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Rectangle 5"/>
            <p:cNvSpPr>
              <a:spLocks noChangeArrowheads="1"/>
            </p:cNvSpPr>
            <p:nvPr/>
          </p:nvSpPr>
          <p:spPr bwMode="auto">
            <a:xfrm rot="976934">
              <a:off x="2498382" y="3465790"/>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b="1">
                  <a:solidFill>
                    <a:schemeClr val="bg2"/>
                  </a:solidFill>
                  <a:latin typeface="Arial" charset="0"/>
                  <a:cs typeface="Arial" charset="0"/>
                </a:rPr>
                <a:t>AIRE FRIO</a:t>
              </a:r>
              <a:endParaRPr lang="en-US" altLang="en-US" sz="1800" b="1">
                <a:latin typeface="Arial" charset="0"/>
                <a:cs typeface="Arial" charset="0"/>
              </a:endParaRPr>
            </a:p>
          </p:txBody>
        </p:sp>
        <p:sp>
          <p:nvSpPr>
            <p:cNvPr id="38926" name="Rectangle 6"/>
            <p:cNvSpPr>
              <a:spLocks noChangeArrowheads="1"/>
            </p:cNvSpPr>
            <p:nvPr/>
          </p:nvSpPr>
          <p:spPr bwMode="auto">
            <a:xfrm>
              <a:off x="3105575" y="1554163"/>
              <a:ext cx="16850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800" b="1">
                  <a:solidFill>
                    <a:schemeClr val="bg2"/>
                  </a:solidFill>
                  <a:latin typeface="Arial" charset="0"/>
                  <a:cs typeface="Arial" charset="0"/>
                </a:rPr>
                <a:t>AIRE CALIDO</a:t>
              </a:r>
              <a:endParaRPr lang="en-US" altLang="en-US" sz="1800" b="1">
                <a:latin typeface="Arial" charset="0"/>
                <a:cs typeface="Arial" charset="0"/>
              </a:endParaRPr>
            </a:p>
          </p:txBody>
        </p:sp>
        <p:sp>
          <p:nvSpPr>
            <p:cNvPr id="38927" name="Freeform 3"/>
            <p:cNvSpPr>
              <a:spLocks/>
            </p:cNvSpPr>
            <p:nvPr/>
          </p:nvSpPr>
          <p:spPr bwMode="auto">
            <a:xfrm>
              <a:off x="1336675" y="1628775"/>
              <a:ext cx="3644900" cy="2498725"/>
            </a:xfrm>
            <a:custGeom>
              <a:avLst/>
              <a:gdLst>
                <a:gd name="T0" fmla="*/ 3657245 w 3643952"/>
                <a:gd name="T1" fmla="*/ 1978371 h 2497540"/>
                <a:gd name="T2" fmla="*/ 3013462 w 3643952"/>
                <a:gd name="T3" fmla="*/ 1593689 h 2497540"/>
                <a:gd name="T4" fmla="*/ 2109422 w 3643952"/>
                <a:gd name="T5" fmla="*/ 1071618 h 2497540"/>
                <a:gd name="T6" fmla="*/ 1602614 w 3643952"/>
                <a:gd name="T7" fmla="*/ 934232 h 2497540"/>
                <a:gd name="T8" fmla="*/ 1013618 w 3643952"/>
                <a:gd name="T9" fmla="*/ 494592 h 2497540"/>
                <a:gd name="T10" fmla="*/ 821852 w 3643952"/>
                <a:gd name="T11" fmla="*/ 288512 h 2497540"/>
                <a:gd name="T12" fmla="*/ 602692 w 3643952"/>
                <a:gd name="T13" fmla="*/ 68692 h 2497540"/>
                <a:gd name="T14" fmla="*/ 328737 w 3643952"/>
                <a:gd name="T15" fmla="*/ 0 h 2497540"/>
                <a:gd name="T16" fmla="*/ 136981 w 3643952"/>
                <a:gd name="T17" fmla="*/ 315989 h 2497540"/>
                <a:gd name="T18" fmla="*/ 0 w 3643952"/>
                <a:gd name="T19" fmla="*/ 838060 h 2497540"/>
                <a:gd name="T20" fmla="*/ 0 w 3643952"/>
                <a:gd name="T21" fmla="*/ 975448 h 2497540"/>
                <a:gd name="T22" fmla="*/ 588995 w 3643952"/>
                <a:gd name="T23" fmla="*/ 1305176 h 2497540"/>
                <a:gd name="T24" fmla="*/ 1383453 w 3643952"/>
                <a:gd name="T25" fmla="*/ 1621166 h 2497540"/>
                <a:gd name="T26" fmla="*/ 2109422 w 3643952"/>
                <a:gd name="T27" fmla="*/ 1854725 h 2497540"/>
                <a:gd name="T28" fmla="*/ 2588836 w 3643952"/>
                <a:gd name="T29" fmla="*/ 2143237 h 2497540"/>
                <a:gd name="T30" fmla="*/ 2849090 w 3643952"/>
                <a:gd name="T31" fmla="*/ 2280623 h 2497540"/>
                <a:gd name="T32" fmla="*/ 3068252 w 3643952"/>
                <a:gd name="T33" fmla="*/ 2404272 h 2497540"/>
                <a:gd name="T34" fmla="*/ 3355900 w 3643952"/>
                <a:gd name="T35" fmla="*/ 2514182 h 2497540"/>
                <a:gd name="T36" fmla="*/ 3575061 w 3643952"/>
                <a:gd name="T37" fmla="*/ 2321840 h 2497540"/>
                <a:gd name="T38" fmla="*/ 3643548 w 3643952"/>
                <a:gd name="T39" fmla="*/ 1937155 h 24975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3952" h="2497540">
                  <a:moveTo>
                    <a:pt x="3643952" y="1965277"/>
                  </a:moveTo>
                  <a:lnTo>
                    <a:pt x="3002507" y="1583140"/>
                  </a:lnTo>
                  <a:lnTo>
                    <a:pt x="2101755" y="1064525"/>
                  </a:lnTo>
                  <a:lnTo>
                    <a:pt x="1596788" y="928048"/>
                  </a:lnTo>
                  <a:lnTo>
                    <a:pt x="1009934" y="491319"/>
                  </a:lnTo>
                  <a:lnTo>
                    <a:pt x="818865" y="286603"/>
                  </a:lnTo>
                  <a:lnTo>
                    <a:pt x="600501" y="68239"/>
                  </a:lnTo>
                  <a:lnTo>
                    <a:pt x="327546" y="0"/>
                  </a:lnTo>
                  <a:lnTo>
                    <a:pt x="136477" y="313898"/>
                  </a:lnTo>
                  <a:lnTo>
                    <a:pt x="0" y="832513"/>
                  </a:lnTo>
                  <a:lnTo>
                    <a:pt x="0" y="968991"/>
                  </a:lnTo>
                  <a:lnTo>
                    <a:pt x="586853" y="1296537"/>
                  </a:lnTo>
                  <a:lnTo>
                    <a:pt x="1378423" y="1610436"/>
                  </a:lnTo>
                  <a:lnTo>
                    <a:pt x="2101755" y="1842448"/>
                  </a:lnTo>
                  <a:lnTo>
                    <a:pt x="2579426" y="2129051"/>
                  </a:lnTo>
                  <a:lnTo>
                    <a:pt x="2838733" y="2265528"/>
                  </a:lnTo>
                  <a:lnTo>
                    <a:pt x="3057098" y="2388358"/>
                  </a:lnTo>
                  <a:lnTo>
                    <a:pt x="3343701" y="2497540"/>
                  </a:lnTo>
                  <a:lnTo>
                    <a:pt x="3562065" y="2306472"/>
                  </a:lnTo>
                  <a:lnTo>
                    <a:pt x="3630304" y="1924333"/>
                  </a:lnTo>
                </a:path>
              </a:pathLst>
            </a:custGeom>
            <a:noFill/>
            <a:ln w="28575"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cxnSp>
          <p:nvCxnSpPr>
            <p:cNvPr id="38928" name="Straight Connector 20"/>
            <p:cNvCxnSpPr>
              <a:cxnSpLocks noChangeShapeType="1"/>
              <a:stCxn id="38917" idx="1"/>
            </p:cNvCxnSpPr>
            <p:nvPr/>
          </p:nvCxnSpPr>
          <p:spPr bwMode="auto">
            <a:xfrm flipH="1" flipV="1">
              <a:off x="1017587" y="4622896"/>
              <a:ext cx="3838894" cy="56390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sp>
        <p:nvSpPr>
          <p:cNvPr id="38915" name="Content Placeholder 2"/>
          <p:cNvSpPr>
            <a:spLocks noGrp="1"/>
          </p:cNvSpPr>
          <p:nvPr>
            <p:ph idx="1"/>
          </p:nvPr>
        </p:nvSpPr>
        <p:spPr>
          <a:xfrm>
            <a:off x="304800" y="914400"/>
            <a:ext cx="8610600" cy="533400"/>
          </a:xfrm>
        </p:spPr>
        <p:txBody>
          <a:bodyPr/>
          <a:lstStyle/>
          <a:p>
            <a:pPr marL="0" indent="0" eaLnBrk="1" hangingPunct="1">
              <a:buFontTx/>
              <a:buNone/>
            </a:pPr>
            <a:r>
              <a:rPr lang="es-ES_tradnl" altLang="en-US" sz="2200" smtClean="0">
                <a:solidFill>
                  <a:schemeClr val="tx2"/>
                </a:solidFill>
              </a:rPr>
              <a:t>Frente en Sudamérica. Isotermas (colores) y vientos (barbas)</a:t>
            </a:r>
          </a:p>
        </p:txBody>
      </p:sp>
      <p:sp>
        <p:nvSpPr>
          <p:cNvPr id="38916" name="Rectangle 7"/>
          <p:cNvSpPr>
            <a:spLocks noChangeArrowheads="1"/>
          </p:cNvSpPr>
          <p:nvPr/>
        </p:nvSpPr>
        <p:spPr bwMode="auto">
          <a:xfrm>
            <a:off x="5181600" y="1811338"/>
            <a:ext cx="31353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800" b="1">
                <a:latin typeface="Arial" charset="0"/>
                <a:cs typeface="Arial" charset="0"/>
              </a:rPr>
              <a:t>Flechas negras: Advección neutra.</a:t>
            </a:r>
            <a:r>
              <a:rPr lang="es-ES_tradnl" altLang="en-US" sz="1800">
                <a:latin typeface="Arial" charset="0"/>
                <a:cs typeface="Arial" charset="0"/>
              </a:rPr>
              <a:t> Viento paralelo a las isotermas.</a:t>
            </a:r>
            <a:endParaRPr lang="en-US" altLang="en-US" sz="1800">
              <a:latin typeface="Arial" charset="0"/>
              <a:cs typeface="Arial" charset="0"/>
            </a:endParaRPr>
          </a:p>
        </p:txBody>
      </p:sp>
      <p:sp>
        <p:nvSpPr>
          <p:cNvPr id="38917" name="Rectangle 9"/>
          <p:cNvSpPr>
            <a:spLocks noChangeArrowheads="1"/>
          </p:cNvSpPr>
          <p:nvPr/>
        </p:nvSpPr>
        <p:spPr bwMode="auto">
          <a:xfrm>
            <a:off x="5334000" y="5791200"/>
            <a:ext cx="388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800" b="1">
                <a:solidFill>
                  <a:srgbClr val="FF0000"/>
                </a:solidFill>
                <a:latin typeface="Arial" charset="0"/>
                <a:cs typeface="Arial" charset="0"/>
              </a:rPr>
              <a:t>Rojo: </a:t>
            </a:r>
            <a:r>
              <a:rPr lang="es-ES_tradnl" altLang="en-US" sz="1800" b="1">
                <a:latin typeface="Arial" charset="0"/>
                <a:cs typeface="Arial" charset="0"/>
              </a:rPr>
              <a:t>Advección cálida. </a:t>
            </a:r>
            <a:r>
              <a:rPr lang="es-ES_tradnl" altLang="en-US" sz="1800">
                <a:latin typeface="Arial" charset="0"/>
                <a:cs typeface="Arial" charset="0"/>
              </a:rPr>
              <a:t>Viento soplando desde el aire cálido (transportando aire cálido)</a:t>
            </a:r>
            <a:endParaRPr lang="en-US" altLang="en-US" sz="1800">
              <a:latin typeface="Arial" charset="0"/>
              <a:cs typeface="Arial" charset="0"/>
            </a:endParaRPr>
          </a:p>
        </p:txBody>
      </p:sp>
      <p:sp>
        <p:nvSpPr>
          <p:cNvPr id="38918" name="Rectangle 10"/>
          <p:cNvSpPr>
            <a:spLocks noChangeArrowheads="1"/>
          </p:cNvSpPr>
          <p:nvPr/>
        </p:nvSpPr>
        <p:spPr bwMode="auto">
          <a:xfrm>
            <a:off x="5475288" y="3114675"/>
            <a:ext cx="3619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800" b="1">
                <a:solidFill>
                  <a:schemeClr val="bg1"/>
                </a:solidFill>
                <a:latin typeface="Arial" charset="0"/>
                <a:cs typeface="Arial" charset="0"/>
              </a:rPr>
              <a:t>Flechas azules: advección fría. </a:t>
            </a:r>
            <a:r>
              <a:rPr lang="es-ES_tradnl" altLang="en-US" sz="1800">
                <a:solidFill>
                  <a:schemeClr val="bg1"/>
                </a:solidFill>
                <a:latin typeface="Arial" charset="0"/>
                <a:cs typeface="Arial" charset="0"/>
              </a:rPr>
              <a:t>Viento soplando desde el aire frío (transportando aire frío).</a:t>
            </a:r>
            <a:endParaRPr lang="en-US" altLang="en-US" sz="1800">
              <a:solidFill>
                <a:schemeClr val="bg1"/>
              </a:solidFill>
              <a:latin typeface="Arial" charset="0"/>
              <a:cs typeface="Arial" charset="0"/>
            </a:endParaRPr>
          </a:p>
        </p:txBody>
      </p:sp>
      <p:cxnSp>
        <p:nvCxnSpPr>
          <p:cNvPr id="38919" name="Straight Connector 11"/>
          <p:cNvCxnSpPr>
            <a:cxnSpLocks noChangeShapeType="1"/>
          </p:cNvCxnSpPr>
          <p:nvPr/>
        </p:nvCxnSpPr>
        <p:spPr bwMode="auto">
          <a:xfrm flipV="1">
            <a:off x="4876800" y="3352800"/>
            <a:ext cx="598488" cy="414338"/>
          </a:xfrm>
          <a:prstGeom prst="line">
            <a:avLst/>
          </a:prstGeom>
          <a:noFill/>
          <a:ln w="28575" algn="ctr">
            <a:solidFill>
              <a:schemeClr val="bg1"/>
            </a:solidFill>
            <a:round/>
            <a:headEnd/>
            <a:tailEnd/>
          </a:ln>
          <a:extLst>
            <a:ext uri="{909E8E84-426E-40DD-AFC4-6F175D3DCCD1}">
              <a14:hiddenFill xmlns:a14="http://schemas.microsoft.com/office/drawing/2010/main">
                <a:noFill/>
              </a14:hiddenFill>
            </a:ext>
          </a:extLst>
        </p:spPr>
      </p:cxnSp>
      <p:cxnSp>
        <p:nvCxnSpPr>
          <p:cNvPr id="38920" name="Straight Connector 14"/>
          <p:cNvCxnSpPr>
            <a:cxnSpLocks noChangeShapeType="1"/>
            <a:stCxn id="38922" idx="1"/>
          </p:cNvCxnSpPr>
          <p:nvPr/>
        </p:nvCxnSpPr>
        <p:spPr bwMode="auto">
          <a:xfrm flipH="1" flipV="1">
            <a:off x="3733800" y="5043488"/>
            <a:ext cx="1817688"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38921" name="Straight Connector 18"/>
          <p:cNvCxnSpPr>
            <a:cxnSpLocks noChangeShapeType="1"/>
          </p:cNvCxnSpPr>
          <p:nvPr/>
        </p:nvCxnSpPr>
        <p:spPr bwMode="auto">
          <a:xfrm flipH="1">
            <a:off x="3932238" y="2108200"/>
            <a:ext cx="1327150" cy="40640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38922" name="Rectangle 15"/>
          <p:cNvSpPr>
            <a:spLocks noChangeArrowheads="1"/>
          </p:cNvSpPr>
          <p:nvPr/>
        </p:nvSpPr>
        <p:spPr bwMode="auto">
          <a:xfrm>
            <a:off x="5551488" y="4581525"/>
            <a:ext cx="31353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800" b="1">
                <a:latin typeface="Arial" charset="0"/>
                <a:cs typeface="Arial" charset="0"/>
              </a:rPr>
              <a:t>Flechas negras: Advección neutra.</a:t>
            </a:r>
            <a:r>
              <a:rPr lang="es-ES_tradnl" altLang="en-US" sz="1800">
                <a:latin typeface="Arial" charset="0"/>
                <a:cs typeface="Arial" charset="0"/>
              </a:rPr>
              <a:t> Viento paralelo a las isotermas.</a:t>
            </a:r>
            <a:endParaRPr lang="en-US" altLang="en-US" sz="1800">
              <a:latin typeface="Arial" charset="0"/>
              <a:cs typeface="Arial" charset="0"/>
            </a:endParaRPr>
          </a:p>
        </p:txBody>
      </p:sp>
      <p:sp>
        <p:nvSpPr>
          <p:cNvPr id="17" name="Title 1"/>
          <p:cNvSpPr txBox="1">
            <a:spLocks/>
          </p:cNvSpPr>
          <p:nvPr/>
        </p:nvSpPr>
        <p:spPr bwMode="auto">
          <a:xfrm>
            <a:off x="152400" y="762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solidFill>
                  <a:schemeClr val="bg2"/>
                </a:solidFill>
                <a:latin typeface="Arial" pitchFamily="34" charset="0"/>
                <a:cs typeface="Arial" pitchFamily="34" charset="0"/>
              </a:rPr>
              <a:t>Otro ejemplo de advección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8"/>
          <p:cNvSpPr>
            <a:spLocks noChangeArrowheads="1"/>
          </p:cNvSpPr>
          <p:nvPr/>
        </p:nvSpPr>
        <p:spPr bwMode="auto">
          <a:xfrm>
            <a:off x="228600" y="152400"/>
            <a:ext cx="8610600" cy="6553200"/>
          </a:xfrm>
          <a:prstGeom prst="rect">
            <a:avLst/>
          </a:prstGeom>
          <a:solidFill>
            <a:schemeClr val="tx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grpSp>
        <p:nvGrpSpPr>
          <p:cNvPr id="39939" name="Group 46"/>
          <p:cNvGrpSpPr>
            <a:grpSpLocks/>
          </p:cNvGrpSpPr>
          <p:nvPr/>
        </p:nvGrpSpPr>
        <p:grpSpPr bwMode="auto">
          <a:xfrm flipH="1">
            <a:off x="6400800" y="3694113"/>
            <a:ext cx="1895475" cy="820737"/>
            <a:chOff x="838200" y="3810000"/>
            <a:chExt cx="1661159" cy="478572"/>
          </a:xfrm>
        </p:grpSpPr>
        <p:sp>
          <p:nvSpPr>
            <p:cNvPr id="39983" name="Freeform 47"/>
            <p:cNvSpPr>
              <a:spLocks/>
            </p:cNvSpPr>
            <p:nvPr/>
          </p:nvSpPr>
          <p:spPr bwMode="auto">
            <a:xfrm>
              <a:off x="859536" y="3810000"/>
              <a:ext cx="1639823" cy="478572"/>
            </a:xfrm>
            <a:custGeom>
              <a:avLst/>
              <a:gdLst>
                <a:gd name="T0" fmla="*/ 20010695 w 1371489"/>
                <a:gd name="T1" fmla="*/ 0 h 719407"/>
                <a:gd name="T2" fmla="*/ 12719470 w 1371489"/>
                <a:gd name="T3" fmla="*/ 1237 h 719407"/>
                <a:gd name="T4" fmla="*/ 0 w 1371489"/>
                <a:gd name="T5" fmla="*/ 1591 h 719407"/>
                <a:gd name="T6" fmla="*/ 0 60000 65536"/>
                <a:gd name="T7" fmla="*/ 0 60000 65536"/>
                <a:gd name="T8" fmla="*/ 0 60000 65536"/>
              </a:gdLst>
              <a:ahLst/>
              <a:cxnLst>
                <a:cxn ang="T6">
                  <a:pos x="T0" y="T1"/>
                </a:cxn>
                <a:cxn ang="T7">
                  <a:pos x="T2" y="T3"/>
                </a:cxn>
                <a:cxn ang="T8">
                  <a:pos x="T4" y="T5"/>
                </a:cxn>
              </a:cxnLst>
              <a:rect l="0" t="0" r="r" b="b"/>
              <a:pathLst>
                <a:path w="1371489" h="719407">
                  <a:moveTo>
                    <a:pt x="1371489" y="0"/>
                  </a:moveTo>
                  <a:cubicBezTo>
                    <a:pt x="1234996" y="290149"/>
                    <a:pt x="1127156" y="450256"/>
                    <a:pt x="871765" y="559477"/>
                  </a:cubicBezTo>
                  <a:cubicBezTo>
                    <a:pt x="616374" y="668698"/>
                    <a:pt x="431658" y="702112"/>
                    <a:pt x="0" y="719407"/>
                  </a:cubicBezTo>
                </a:path>
              </a:pathLst>
            </a:custGeom>
            <a:noFill/>
            <a:ln w="9525"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39984" name="Freeform 48"/>
            <p:cNvSpPr>
              <a:spLocks/>
            </p:cNvSpPr>
            <p:nvPr/>
          </p:nvSpPr>
          <p:spPr bwMode="auto">
            <a:xfrm>
              <a:off x="841249" y="3810000"/>
              <a:ext cx="1542287" cy="445245"/>
            </a:xfrm>
            <a:custGeom>
              <a:avLst/>
              <a:gdLst>
                <a:gd name="T0" fmla="*/ 18820534 w 1289913"/>
                <a:gd name="T1" fmla="*/ 0 h 719406"/>
                <a:gd name="T2" fmla="*/ 12442009 w 1289913"/>
                <a:gd name="T3" fmla="*/ 402 h 719406"/>
                <a:gd name="T4" fmla="*/ 0 w 1289913"/>
                <a:gd name="T5" fmla="*/ 539 h 719406"/>
                <a:gd name="T6" fmla="*/ 0 60000 65536"/>
                <a:gd name="T7" fmla="*/ 0 60000 65536"/>
                <a:gd name="T8" fmla="*/ 0 60000 65536"/>
              </a:gdLst>
              <a:ahLst/>
              <a:cxnLst>
                <a:cxn ang="T6">
                  <a:pos x="T0" y="T1"/>
                </a:cxn>
                <a:cxn ang="T7">
                  <a:pos x="T2" y="T3"/>
                </a:cxn>
                <a:cxn ang="T8">
                  <a:pos x="T4" y="T5"/>
                </a:cxn>
              </a:cxnLst>
              <a:rect l="0" t="0" r="r" b="b"/>
              <a:pathLst>
                <a:path w="1289913" h="719406">
                  <a:moveTo>
                    <a:pt x="1289913" y="0"/>
                  </a:moveTo>
                  <a:cubicBezTo>
                    <a:pt x="1215974" y="226871"/>
                    <a:pt x="1067730" y="417418"/>
                    <a:pt x="852744" y="537319"/>
                  </a:cubicBezTo>
                  <a:cubicBezTo>
                    <a:pt x="637758" y="657220"/>
                    <a:pt x="413785" y="677555"/>
                    <a:pt x="0" y="719406"/>
                  </a:cubicBezTo>
                </a:path>
              </a:pathLst>
            </a:custGeom>
            <a:noFill/>
            <a:ln w="9525"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39985" name="Freeform 49"/>
            <p:cNvSpPr>
              <a:spLocks/>
            </p:cNvSpPr>
            <p:nvPr/>
          </p:nvSpPr>
          <p:spPr bwMode="auto">
            <a:xfrm>
              <a:off x="838200" y="3810000"/>
              <a:ext cx="1432559" cy="406452"/>
            </a:xfrm>
            <a:custGeom>
              <a:avLst/>
              <a:gdLst>
                <a:gd name="T0" fmla="*/ 17481416 w 1198141"/>
                <a:gd name="T1" fmla="*/ 0 h 698456"/>
                <a:gd name="T2" fmla="*/ 13058744 w 1198141"/>
                <a:gd name="T3" fmla="*/ 127 h 698456"/>
                <a:gd name="T4" fmla="*/ 0 w 1198141"/>
                <a:gd name="T5" fmla="*/ 208 h 698456"/>
                <a:gd name="T6" fmla="*/ 0 60000 65536"/>
                <a:gd name="T7" fmla="*/ 0 60000 65536"/>
                <a:gd name="T8" fmla="*/ 0 60000 65536"/>
              </a:gdLst>
              <a:ahLst/>
              <a:cxnLst>
                <a:cxn ang="T6">
                  <a:pos x="T0" y="T1"/>
                </a:cxn>
                <a:cxn ang="T7">
                  <a:pos x="T2" y="T3"/>
                </a:cxn>
                <a:cxn ang="T8">
                  <a:pos x="T4" y="T5"/>
                </a:cxn>
              </a:cxnLst>
              <a:rect l="0" t="0" r="r" b="b"/>
              <a:pathLst>
                <a:path w="1198141" h="698456">
                  <a:moveTo>
                    <a:pt x="1198141" y="0"/>
                  </a:moveTo>
                  <a:cubicBezTo>
                    <a:pt x="1115266" y="190975"/>
                    <a:pt x="1058964" y="298098"/>
                    <a:pt x="895019" y="426715"/>
                  </a:cubicBezTo>
                  <a:cubicBezTo>
                    <a:pt x="731074" y="555332"/>
                    <a:pt x="583578" y="641479"/>
                    <a:pt x="0" y="698456"/>
                  </a:cubicBezTo>
                </a:path>
              </a:pathLst>
            </a:custGeom>
            <a:noFill/>
            <a:ln w="9525"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sp>
        <p:nvSpPr>
          <p:cNvPr id="39940" name="Freeform 3"/>
          <p:cNvSpPr>
            <a:spLocks/>
          </p:cNvSpPr>
          <p:nvPr/>
        </p:nvSpPr>
        <p:spPr bwMode="auto">
          <a:xfrm>
            <a:off x="6289675" y="2530475"/>
            <a:ext cx="2132013" cy="1828800"/>
          </a:xfrm>
          <a:custGeom>
            <a:avLst/>
            <a:gdLst>
              <a:gd name="T0" fmla="*/ 0 w 2146765"/>
              <a:gd name="T1" fmla="*/ 272 h 1828800"/>
              <a:gd name="T2" fmla="*/ 479030 w 2146765"/>
              <a:gd name="T3" fmla="*/ 1170432 h 1828800"/>
              <a:gd name="T4" fmla="*/ 746640 w 2146765"/>
              <a:gd name="T5" fmla="*/ 1414272 h 1828800"/>
              <a:gd name="T6" fmla="*/ 1159668 w 2146765"/>
              <a:gd name="T7" fmla="*/ 1706880 h 1828800"/>
              <a:gd name="T8" fmla="*/ 1963346 w 2146765"/>
              <a:gd name="T9" fmla="*/ 1828800 h 1828800"/>
              <a:gd name="T10" fmla="*/ 1941046 w 2146765"/>
              <a:gd name="T11" fmla="*/ 0 h 1828800"/>
              <a:gd name="T12" fmla="*/ 0 w 2146765"/>
              <a:gd name="T13" fmla="*/ 272 h 1828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6765" h="1828800">
                <a:moveTo>
                  <a:pt x="0" y="272"/>
                </a:moveTo>
                <a:lnTo>
                  <a:pt x="523783" y="1170432"/>
                </a:lnTo>
                <a:lnTo>
                  <a:pt x="816391" y="1414272"/>
                </a:lnTo>
                <a:lnTo>
                  <a:pt x="1268006" y="1706880"/>
                </a:lnTo>
                <a:lnTo>
                  <a:pt x="2146765" y="1828800"/>
                </a:lnTo>
                <a:lnTo>
                  <a:pt x="2122381" y="0"/>
                </a:lnTo>
                <a:lnTo>
                  <a:pt x="0" y="272"/>
                </a:lnTo>
                <a:close/>
              </a:path>
            </a:pathLst>
          </a:custGeom>
          <a:solidFill>
            <a:srgbClr val="FFD0C1"/>
          </a:solidFill>
          <a:ln w="9525" cap="flat" cmpd="sng" algn="ctr">
            <a:solidFill>
              <a:schemeClr val="tx1"/>
            </a:solidFill>
            <a:prstDash val="solid"/>
            <a:round/>
            <a:headEnd type="none" w="med" len="med"/>
            <a:tailEnd type="none" w="med" len="med"/>
          </a:ln>
        </p:spPr>
        <p:txBody>
          <a:bodyPr/>
          <a:lstStyle/>
          <a:p>
            <a:endParaRPr lang="es-ES_tradnl"/>
          </a:p>
        </p:txBody>
      </p:sp>
      <p:sp>
        <p:nvSpPr>
          <p:cNvPr id="39941" name="Freeform 1"/>
          <p:cNvSpPr>
            <a:spLocks/>
          </p:cNvSpPr>
          <p:nvPr/>
        </p:nvSpPr>
        <p:spPr bwMode="auto">
          <a:xfrm>
            <a:off x="579438" y="2397125"/>
            <a:ext cx="2041525" cy="1822450"/>
          </a:xfrm>
          <a:custGeom>
            <a:avLst/>
            <a:gdLst>
              <a:gd name="T0" fmla="*/ 207325 w 2042805"/>
              <a:gd name="T1" fmla="*/ 447618 h 1821993"/>
              <a:gd name="T2" fmla="*/ 13531 w 2042805"/>
              <a:gd name="T3" fmla="*/ 0 h 1821993"/>
              <a:gd name="T4" fmla="*/ 715214 w 2042805"/>
              <a:gd name="T5" fmla="*/ 91609 h 1821993"/>
              <a:gd name="T6" fmla="*/ 1626280 w 2042805"/>
              <a:gd name="T7" fmla="*/ 530226 h 1821993"/>
              <a:gd name="T8" fmla="*/ 1855924 w 2042805"/>
              <a:gd name="T9" fmla="*/ 811415 h 1821993"/>
              <a:gd name="T10" fmla="*/ 1976789 w 2042805"/>
              <a:gd name="T11" fmla="*/ 1117064 h 1821993"/>
              <a:gd name="T12" fmla="*/ 2025134 w 2042805"/>
              <a:gd name="T13" fmla="*/ 1349355 h 1821993"/>
              <a:gd name="T14" fmla="*/ 1904271 w 2042805"/>
              <a:gd name="T15" fmla="*/ 1544968 h 1821993"/>
              <a:gd name="T16" fmla="*/ 1650453 w 2042805"/>
              <a:gd name="T17" fmla="*/ 1728356 h 1821993"/>
              <a:gd name="T18" fmla="*/ 1396635 w 2042805"/>
              <a:gd name="T19" fmla="*/ 1813938 h 1821993"/>
              <a:gd name="T20" fmla="*/ 1191163 w 2042805"/>
              <a:gd name="T21" fmla="*/ 1826164 h 1821993"/>
              <a:gd name="T22" fmla="*/ 258554 w 2042805"/>
              <a:gd name="T23" fmla="*/ 1827053 h 1821993"/>
              <a:gd name="T24" fmla="*/ 207325 w 2042805"/>
              <a:gd name="T25" fmla="*/ 447618 h 18219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2805" h="1821993">
                <a:moveTo>
                  <a:pt x="209134" y="446379"/>
                </a:moveTo>
                <a:cubicBezTo>
                  <a:pt x="167941" y="142714"/>
                  <a:pt x="-57065" y="59135"/>
                  <a:pt x="13651" y="0"/>
                </a:cubicBezTo>
                <a:cubicBezTo>
                  <a:pt x="249586" y="30451"/>
                  <a:pt x="441684" y="27866"/>
                  <a:pt x="721455" y="91354"/>
                </a:cubicBezTo>
                <a:cubicBezTo>
                  <a:pt x="1359024" y="215225"/>
                  <a:pt x="1367911" y="305985"/>
                  <a:pt x="1640469" y="528754"/>
                </a:cubicBezTo>
                <a:lnTo>
                  <a:pt x="1872117" y="809170"/>
                </a:lnTo>
                <a:lnTo>
                  <a:pt x="1994037" y="1113970"/>
                </a:lnTo>
                <a:lnTo>
                  <a:pt x="2042805" y="1345618"/>
                </a:lnTo>
                <a:lnTo>
                  <a:pt x="1920885" y="1540690"/>
                </a:lnTo>
                <a:lnTo>
                  <a:pt x="1664853" y="1723570"/>
                </a:lnTo>
                <a:lnTo>
                  <a:pt x="1408821" y="1808914"/>
                </a:lnTo>
                <a:lnTo>
                  <a:pt x="1201557" y="1821106"/>
                </a:lnTo>
                <a:lnTo>
                  <a:pt x="260810" y="1821993"/>
                </a:lnTo>
                <a:cubicBezTo>
                  <a:pt x="297524" y="1163745"/>
                  <a:pt x="250327" y="750044"/>
                  <a:pt x="209134" y="446379"/>
                </a:cubicBezTo>
                <a:close/>
              </a:path>
            </a:pathLst>
          </a:custGeom>
          <a:solidFill>
            <a:srgbClr val="CDE7FF"/>
          </a:solidFill>
          <a:ln w="9525" cap="flat" cmpd="sng" algn="ctr">
            <a:solidFill>
              <a:schemeClr val="tx1"/>
            </a:solidFill>
            <a:prstDash val="solid"/>
            <a:round/>
            <a:headEnd type="none" w="med" len="med"/>
            <a:tailEnd type="none" w="med" len="med"/>
          </a:ln>
        </p:spPr>
        <p:txBody>
          <a:bodyPr/>
          <a:lstStyle/>
          <a:p>
            <a:endParaRPr lang="es-ES_tradnl"/>
          </a:p>
        </p:txBody>
      </p:sp>
      <p:sp>
        <p:nvSpPr>
          <p:cNvPr id="39942" name="Arc 2"/>
          <p:cNvSpPr>
            <a:spLocks/>
          </p:cNvSpPr>
          <p:nvPr/>
        </p:nvSpPr>
        <p:spPr bwMode="auto">
          <a:xfrm>
            <a:off x="609600" y="2398713"/>
            <a:ext cx="1981200" cy="1371600"/>
          </a:xfrm>
          <a:custGeom>
            <a:avLst/>
            <a:gdLst>
              <a:gd name="T0" fmla="*/ 0 w 1714742"/>
              <a:gd name="T1" fmla="*/ 754 h 1231373"/>
              <a:gd name="T2" fmla="*/ 9190319 w 1714742"/>
              <a:gd name="T3" fmla="*/ 1363745 h 1231373"/>
              <a:gd name="T4" fmla="*/ 12954256 w 1714742"/>
              <a:gd name="T5" fmla="*/ 5573391 h 1231373"/>
              <a:gd name="T6" fmla="*/ 0 60000 65536"/>
              <a:gd name="T7" fmla="*/ 0 60000 65536"/>
              <a:gd name="T8" fmla="*/ 0 60000 65536"/>
            </a:gdLst>
            <a:ahLst/>
            <a:cxnLst>
              <a:cxn ang="T6">
                <a:pos x="T0" y="T1"/>
              </a:cxn>
              <a:cxn ang="T7">
                <a:pos x="T2" y="T3"/>
              </a:cxn>
              <a:cxn ang="T8">
                <a:pos x="T4" y="T5"/>
              </a:cxn>
            </a:cxnLst>
            <a:rect l="0" t="0" r="r" b="b"/>
            <a:pathLst>
              <a:path w="1714742" h="1231373" stroke="0">
                <a:moveTo>
                  <a:pt x="280416" y="12359"/>
                </a:moveTo>
                <a:cubicBezTo>
                  <a:pt x="622661" y="7187"/>
                  <a:pt x="955391" y="109890"/>
                  <a:pt x="1216514" y="301302"/>
                </a:cubicBezTo>
                <a:cubicBezTo>
                  <a:pt x="1532532" y="532954"/>
                  <a:pt x="1714742" y="873096"/>
                  <a:pt x="1714742" y="1231373"/>
                </a:cubicBezTo>
                <a:lnTo>
                  <a:pt x="305043" y="1231373"/>
                </a:lnTo>
                <a:lnTo>
                  <a:pt x="280416" y="12359"/>
                </a:lnTo>
                <a:close/>
              </a:path>
              <a:path w="1714742" h="1231373" fill="none">
                <a:moveTo>
                  <a:pt x="0" y="167"/>
                </a:moveTo>
                <a:cubicBezTo>
                  <a:pt x="342245" y="-5005"/>
                  <a:pt x="955391" y="109890"/>
                  <a:pt x="1216514" y="301302"/>
                </a:cubicBezTo>
                <a:cubicBezTo>
                  <a:pt x="1532532" y="532954"/>
                  <a:pt x="1714742" y="873096"/>
                  <a:pt x="1714742" y="1231373"/>
                </a:cubicBezTo>
              </a:path>
            </a:pathLst>
          </a:custGeom>
          <a:noFill/>
          <a:ln w="38100" cap="flat" cmpd="sng" algn="ctr">
            <a:solidFill>
              <a:srgbClr val="9FD1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39943" name="Freeform 6"/>
          <p:cNvSpPr>
            <a:spLocks/>
          </p:cNvSpPr>
          <p:nvPr/>
        </p:nvSpPr>
        <p:spPr bwMode="auto">
          <a:xfrm>
            <a:off x="6307138" y="2530475"/>
            <a:ext cx="514350" cy="1185863"/>
          </a:xfrm>
          <a:custGeom>
            <a:avLst/>
            <a:gdLst>
              <a:gd name="T0" fmla="*/ 606 w 902208"/>
              <a:gd name="T1" fmla="*/ 1387241 h 1170432"/>
              <a:gd name="T2" fmla="*/ 0 w 902208"/>
              <a:gd name="T3" fmla="*/ 0 h 1170432"/>
              <a:gd name="T4" fmla="*/ 0 60000 65536"/>
              <a:gd name="T5" fmla="*/ 0 60000 65536"/>
            </a:gdLst>
            <a:ahLst/>
            <a:cxnLst>
              <a:cxn ang="T4">
                <a:pos x="T0" y="T1"/>
              </a:cxn>
              <a:cxn ang="T5">
                <a:pos x="T2" y="T3"/>
              </a:cxn>
            </a:cxnLst>
            <a:rect l="0" t="0" r="r" b="b"/>
            <a:pathLst>
              <a:path w="902208" h="1170432">
                <a:moveTo>
                  <a:pt x="902208" y="1170432"/>
                </a:moveTo>
                <a:lnTo>
                  <a:pt x="0" y="0"/>
                </a:lnTo>
              </a:path>
            </a:pathLst>
          </a:custGeom>
          <a:noFill/>
          <a:ln w="38100" cap="flat" cmpd="sng" algn="ctr">
            <a:solidFill>
              <a:srgbClr val="FFB09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0" name="Title 1"/>
          <p:cNvSpPr txBox="1">
            <a:spLocks/>
          </p:cNvSpPr>
          <p:nvPr/>
        </p:nvSpPr>
        <p:spPr bwMode="auto">
          <a:xfrm>
            <a:off x="381000" y="1676400"/>
            <a:ext cx="22336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2800" kern="0" dirty="0" smtClean="0">
                <a:solidFill>
                  <a:schemeClr val="bg2"/>
                </a:solidFill>
              </a:rPr>
              <a:t>Frente frío</a:t>
            </a:r>
          </a:p>
        </p:txBody>
      </p:sp>
      <p:sp>
        <p:nvSpPr>
          <p:cNvPr id="11" name="Title 1"/>
          <p:cNvSpPr txBox="1">
            <a:spLocks/>
          </p:cNvSpPr>
          <p:nvPr/>
        </p:nvSpPr>
        <p:spPr bwMode="auto">
          <a:xfrm>
            <a:off x="5029200" y="1905000"/>
            <a:ext cx="343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2800" kern="0" dirty="0" smtClean="0">
                <a:solidFill>
                  <a:schemeClr val="bg2"/>
                </a:solidFill>
              </a:rPr>
              <a:t>Frente cálido</a:t>
            </a:r>
          </a:p>
        </p:txBody>
      </p:sp>
      <p:sp>
        <p:nvSpPr>
          <p:cNvPr id="39946" name="Right Arrow 7"/>
          <p:cNvSpPr>
            <a:spLocks noChangeArrowheads="1"/>
          </p:cNvSpPr>
          <p:nvPr/>
        </p:nvSpPr>
        <p:spPr bwMode="auto">
          <a:xfrm rot="10800000">
            <a:off x="6884988" y="2814638"/>
            <a:ext cx="658812" cy="400050"/>
          </a:xfrm>
          <a:prstGeom prst="rightArrow">
            <a:avLst>
              <a:gd name="adj1" fmla="val 50000"/>
              <a:gd name="adj2" fmla="val 49824"/>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9947" name="Freeform 11"/>
          <p:cNvSpPr>
            <a:spLocks/>
          </p:cNvSpPr>
          <p:nvPr/>
        </p:nvSpPr>
        <p:spPr bwMode="auto">
          <a:xfrm>
            <a:off x="1428750" y="4197350"/>
            <a:ext cx="628650" cy="200025"/>
          </a:xfrm>
          <a:custGeom>
            <a:avLst/>
            <a:gdLst>
              <a:gd name="T0" fmla="*/ 0 w 346838"/>
              <a:gd name="T1" fmla="*/ 631265 h 168173"/>
              <a:gd name="T2" fmla="*/ 2147483647 w 346838"/>
              <a:gd name="T3" fmla="*/ 2266833 h 168173"/>
              <a:gd name="T4" fmla="*/ 2147483647 w 346838"/>
              <a:gd name="T5" fmla="*/ 0 h 168173"/>
              <a:gd name="T6" fmla="*/ 0 60000 65536"/>
              <a:gd name="T7" fmla="*/ 0 60000 65536"/>
              <a:gd name="T8" fmla="*/ 0 60000 65536"/>
            </a:gdLst>
            <a:ahLst/>
            <a:cxnLst>
              <a:cxn ang="T6">
                <a:pos x="T0" y="T1"/>
              </a:cxn>
              <a:cxn ang="T7">
                <a:pos x="T2" y="T3"/>
              </a:cxn>
              <a:cxn ang="T8">
                <a:pos x="T4" y="T5"/>
              </a:cxn>
            </a:cxnLst>
            <a:rect l="0" t="0" r="r" b="b"/>
            <a:pathLst>
              <a:path w="346838" h="168173">
                <a:moveTo>
                  <a:pt x="0" y="46833"/>
                </a:moveTo>
                <a:lnTo>
                  <a:pt x="346838" y="168173"/>
                </a:lnTo>
                <a:lnTo>
                  <a:pt x="338055" y="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39948" name="Freeform 12"/>
          <p:cNvSpPr>
            <a:spLocks/>
          </p:cNvSpPr>
          <p:nvPr/>
        </p:nvSpPr>
        <p:spPr bwMode="auto">
          <a:xfrm>
            <a:off x="2236788" y="3922713"/>
            <a:ext cx="487362" cy="219075"/>
          </a:xfrm>
          <a:custGeom>
            <a:avLst/>
            <a:gdLst>
              <a:gd name="T0" fmla="*/ 0 w 487765"/>
              <a:gd name="T1" fmla="*/ 215308 h 219384"/>
              <a:gd name="T2" fmla="*/ 481316 w 487765"/>
              <a:gd name="T3" fmla="*/ 191448 h 219384"/>
              <a:gd name="T4" fmla="*/ 264762 w 487765"/>
              <a:gd name="T5" fmla="*/ 0 h 219384"/>
              <a:gd name="T6" fmla="*/ 0 60000 65536"/>
              <a:gd name="T7" fmla="*/ 0 60000 65536"/>
              <a:gd name="T8" fmla="*/ 0 60000 65536"/>
            </a:gdLst>
            <a:ahLst/>
            <a:cxnLst>
              <a:cxn ang="T6">
                <a:pos x="T0" y="T1"/>
              </a:cxn>
              <a:cxn ang="T7">
                <a:pos x="T2" y="T3"/>
              </a:cxn>
              <a:cxn ang="T8">
                <a:pos x="T4" y="T5"/>
              </a:cxn>
            </a:cxnLst>
            <a:rect l="0" t="0" r="r" b="b"/>
            <a:pathLst>
              <a:path w="487765" h="219384">
                <a:moveTo>
                  <a:pt x="0" y="219384"/>
                </a:moveTo>
                <a:lnTo>
                  <a:pt x="487765" y="195072"/>
                </a:lnTo>
                <a:lnTo>
                  <a:pt x="268309" y="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39949" name="Freeform 13"/>
          <p:cNvSpPr>
            <a:spLocks/>
          </p:cNvSpPr>
          <p:nvPr/>
        </p:nvSpPr>
        <p:spPr bwMode="auto">
          <a:xfrm flipH="1">
            <a:off x="874713" y="3746500"/>
            <a:ext cx="1728787" cy="492125"/>
          </a:xfrm>
          <a:custGeom>
            <a:avLst/>
            <a:gdLst>
              <a:gd name="T0" fmla="*/ 48542064 w 1362338"/>
              <a:gd name="T1" fmla="*/ 4062332 h 423285"/>
              <a:gd name="T2" fmla="*/ 9280985 w 1362338"/>
              <a:gd name="T3" fmla="*/ 2976287 h 423285"/>
              <a:gd name="T4" fmla="*/ 0 w 1362338"/>
              <a:gd name="T5" fmla="*/ 0 h 423285"/>
              <a:gd name="T6" fmla="*/ 0 60000 65536"/>
              <a:gd name="T7" fmla="*/ 0 60000 65536"/>
              <a:gd name="T8" fmla="*/ 0 60000 65536"/>
            </a:gdLst>
            <a:ahLst/>
            <a:cxnLst>
              <a:cxn ang="T6">
                <a:pos x="T0" y="T1"/>
              </a:cxn>
              <a:cxn ang="T7">
                <a:pos x="T2" y="T3"/>
              </a:cxn>
              <a:cxn ang="T8">
                <a:pos x="T4" y="T5"/>
              </a:cxn>
            </a:cxnLst>
            <a:rect l="0" t="0" r="r" b="b"/>
            <a:pathLst>
              <a:path w="1362338" h="423285">
                <a:moveTo>
                  <a:pt x="1362338" y="423285"/>
                </a:moveTo>
                <a:cubicBezTo>
                  <a:pt x="695745" y="411722"/>
                  <a:pt x="504312" y="440170"/>
                  <a:pt x="260472" y="310122"/>
                </a:cubicBezTo>
                <a:cubicBezTo>
                  <a:pt x="116000" y="231188"/>
                  <a:pt x="89408" y="174752"/>
                  <a:pt x="0" y="0"/>
                </a:cubicBezTo>
              </a:path>
            </a:pathLst>
          </a:custGeom>
          <a:noFill/>
          <a:ln w="571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39950" name="Right Arrow 20"/>
          <p:cNvSpPr>
            <a:spLocks noChangeArrowheads="1"/>
          </p:cNvSpPr>
          <p:nvPr/>
        </p:nvSpPr>
        <p:spPr bwMode="auto">
          <a:xfrm>
            <a:off x="1685925" y="3236913"/>
            <a:ext cx="600075" cy="400050"/>
          </a:xfrm>
          <a:prstGeom prst="rightArrow">
            <a:avLst>
              <a:gd name="adj1" fmla="val 50000"/>
              <a:gd name="adj2" fmla="val 4991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6" name="Title 1"/>
          <p:cNvSpPr txBox="1">
            <a:spLocks/>
          </p:cNvSpPr>
          <p:nvPr/>
        </p:nvSpPr>
        <p:spPr bwMode="auto">
          <a:xfrm>
            <a:off x="433388" y="2803525"/>
            <a:ext cx="22336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1800" kern="0" dirty="0" smtClean="0">
                <a:solidFill>
                  <a:schemeClr val="bg1"/>
                </a:solidFill>
                <a:latin typeface="Arial" pitchFamily="34" charset="0"/>
                <a:cs typeface="Arial" pitchFamily="34" charset="0"/>
              </a:rPr>
              <a:t>AIRE FRIO</a:t>
            </a:r>
          </a:p>
        </p:txBody>
      </p:sp>
      <p:sp>
        <p:nvSpPr>
          <p:cNvPr id="37" name="Title 1"/>
          <p:cNvSpPr txBox="1">
            <a:spLocks/>
          </p:cNvSpPr>
          <p:nvPr/>
        </p:nvSpPr>
        <p:spPr bwMode="auto">
          <a:xfrm>
            <a:off x="6453188" y="3119438"/>
            <a:ext cx="223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1800" kern="0" dirty="0" smtClean="0">
                <a:solidFill>
                  <a:srgbClr val="FF0000"/>
                </a:solidFill>
                <a:latin typeface="Arial" pitchFamily="34" charset="0"/>
                <a:cs typeface="Arial" pitchFamily="34" charset="0"/>
              </a:rPr>
              <a:t>AIRE CALIDO</a:t>
            </a:r>
          </a:p>
        </p:txBody>
      </p:sp>
      <p:sp>
        <p:nvSpPr>
          <p:cNvPr id="39953" name="Freeform 8"/>
          <p:cNvSpPr>
            <a:spLocks/>
          </p:cNvSpPr>
          <p:nvPr/>
        </p:nvSpPr>
        <p:spPr bwMode="auto">
          <a:xfrm>
            <a:off x="6800850" y="3716338"/>
            <a:ext cx="1631950" cy="646112"/>
          </a:xfrm>
          <a:custGeom>
            <a:avLst/>
            <a:gdLst>
              <a:gd name="T0" fmla="*/ 1604649 w 1633945"/>
              <a:gd name="T1" fmla="*/ 645282 h 646176"/>
              <a:gd name="T2" fmla="*/ 634591 w 1633945"/>
              <a:gd name="T3" fmla="*/ 450476 h 646176"/>
              <a:gd name="T4" fmla="*/ 0 w 1633945"/>
              <a:gd name="T5" fmla="*/ 0 h 646176"/>
              <a:gd name="T6" fmla="*/ 0 60000 65536"/>
              <a:gd name="T7" fmla="*/ 0 60000 65536"/>
              <a:gd name="T8" fmla="*/ 0 60000 65536"/>
            </a:gdLst>
            <a:ahLst/>
            <a:cxnLst>
              <a:cxn ang="T6">
                <a:pos x="T0" y="T1"/>
              </a:cxn>
              <a:cxn ang="T7">
                <a:pos x="T2" y="T3"/>
              </a:cxn>
              <a:cxn ang="T8">
                <a:pos x="T4" y="T5"/>
              </a:cxn>
            </a:cxnLst>
            <a:rect l="0" t="0" r="r" b="b"/>
            <a:pathLst>
              <a:path w="1633945" h="646176">
                <a:moveTo>
                  <a:pt x="1633945" y="646176"/>
                </a:moveTo>
                <a:cubicBezTo>
                  <a:pt x="1390105" y="613664"/>
                  <a:pt x="890016" y="581152"/>
                  <a:pt x="646176" y="451104"/>
                </a:cubicBezTo>
                <a:cubicBezTo>
                  <a:pt x="410464" y="349504"/>
                  <a:pt x="134620" y="93980"/>
                  <a:pt x="0" y="0"/>
                </a:cubicBezTo>
              </a:path>
            </a:pathLst>
          </a:custGeom>
          <a:noFill/>
          <a:ln w="571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0" name="Title 1"/>
          <p:cNvSpPr txBox="1">
            <a:spLocks/>
          </p:cNvSpPr>
          <p:nvPr/>
        </p:nvSpPr>
        <p:spPr bwMode="auto">
          <a:xfrm>
            <a:off x="328613" y="533400"/>
            <a:ext cx="7672387" cy="685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2600" b="1" u="sng" kern="0" dirty="0">
                <a:solidFill>
                  <a:schemeClr val="bg2"/>
                </a:solidFill>
              </a:rPr>
              <a:t>S</a:t>
            </a:r>
            <a:r>
              <a:rPr lang="es-ES_tradnl" sz="2600" b="1" u="sng" kern="0" dirty="0" smtClean="0">
                <a:solidFill>
                  <a:schemeClr val="bg2"/>
                </a:solidFill>
              </a:rPr>
              <a:t>iempre</a:t>
            </a:r>
            <a:r>
              <a:rPr lang="es-ES_tradnl" sz="2600" kern="0" dirty="0" smtClean="0">
                <a:solidFill>
                  <a:schemeClr val="bg2"/>
                </a:solidFill>
              </a:rPr>
              <a:t> se colocan en el </a:t>
            </a:r>
            <a:r>
              <a:rPr lang="es-ES_tradnl" sz="2600" b="1" u="sng" kern="0" dirty="0" smtClean="0">
                <a:solidFill>
                  <a:schemeClr val="bg2"/>
                </a:solidFill>
              </a:rPr>
              <a:t>lado cálido</a:t>
            </a:r>
            <a:r>
              <a:rPr lang="es-ES_tradnl" sz="2600" kern="0" dirty="0" smtClean="0">
                <a:solidFill>
                  <a:schemeClr val="bg2"/>
                </a:solidFill>
              </a:rPr>
              <a:t> del gradiente</a:t>
            </a:r>
          </a:p>
        </p:txBody>
      </p:sp>
      <p:sp>
        <p:nvSpPr>
          <p:cNvPr id="43" name="Title 1"/>
          <p:cNvSpPr txBox="1">
            <a:spLocks/>
          </p:cNvSpPr>
          <p:nvPr/>
        </p:nvSpPr>
        <p:spPr bwMode="auto">
          <a:xfrm rot="16200000">
            <a:off x="1596232" y="2823368"/>
            <a:ext cx="16510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1600" kern="0" dirty="0" smtClean="0">
                <a:solidFill>
                  <a:schemeClr val="bg2"/>
                </a:solidFill>
                <a:latin typeface="Arial" pitchFamily="34" charset="0"/>
                <a:cs typeface="Arial" pitchFamily="34" charset="0"/>
              </a:rPr>
              <a:t>Frontera</a:t>
            </a:r>
          </a:p>
        </p:txBody>
      </p:sp>
      <p:grpSp>
        <p:nvGrpSpPr>
          <p:cNvPr id="39956" name="Group 6"/>
          <p:cNvGrpSpPr>
            <a:grpSpLocks/>
          </p:cNvGrpSpPr>
          <p:nvPr/>
        </p:nvGrpSpPr>
        <p:grpSpPr bwMode="auto">
          <a:xfrm>
            <a:off x="6705600" y="3729038"/>
            <a:ext cx="1306513" cy="795337"/>
            <a:chOff x="7544513" y="3844696"/>
            <a:chExt cx="1550033" cy="989028"/>
          </a:xfrm>
        </p:grpSpPr>
        <p:sp>
          <p:nvSpPr>
            <p:cNvPr id="39980" name="Freeform 29"/>
            <p:cNvSpPr>
              <a:spLocks/>
            </p:cNvSpPr>
            <p:nvPr/>
          </p:nvSpPr>
          <p:spPr bwMode="auto">
            <a:xfrm rot="-1107317">
              <a:off x="7940047" y="4147904"/>
              <a:ext cx="421103" cy="294811"/>
            </a:xfrm>
            <a:custGeom>
              <a:avLst/>
              <a:gdLst>
                <a:gd name="T0" fmla="*/ 0 w 1280160"/>
                <a:gd name="T1" fmla="*/ 74 h 524256"/>
                <a:gd name="T2" fmla="*/ 0 w 1280160"/>
                <a:gd name="T3" fmla="*/ 0 h 524256"/>
                <a:gd name="T4" fmla="*/ 0 w 1280160"/>
                <a:gd name="T5" fmla="*/ 15 h 524256"/>
                <a:gd name="T6" fmla="*/ 0 w 1280160"/>
                <a:gd name="T7" fmla="*/ 33 h 524256"/>
                <a:gd name="T8" fmla="*/ 0 w 1280160"/>
                <a:gd name="T9" fmla="*/ 55 h 524256"/>
                <a:gd name="T10" fmla="*/ 0 w 1280160"/>
                <a:gd name="T11" fmla="*/ 69 h 524256"/>
                <a:gd name="T12" fmla="*/ 0 w 1280160"/>
                <a:gd name="T13" fmla="*/ 89 h 524256"/>
                <a:gd name="T14" fmla="*/ 0 w 1280160"/>
                <a:gd name="T15" fmla="*/ 93 h 524256"/>
                <a:gd name="T16" fmla="*/ 0 w 1280160"/>
                <a:gd name="T17" fmla="*/ 93 h 524256"/>
                <a:gd name="T18" fmla="*/ 0 w 1280160"/>
                <a:gd name="T19" fmla="*/ 85 h 524256"/>
                <a:gd name="T20" fmla="*/ 0 w 1280160"/>
                <a:gd name="T21" fmla="*/ 74 h 524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0160" h="524256">
                  <a:moveTo>
                    <a:pt x="1243584" y="414528"/>
                  </a:moveTo>
                  <a:lnTo>
                    <a:pt x="487680" y="0"/>
                  </a:lnTo>
                  <a:lnTo>
                    <a:pt x="121920" y="85344"/>
                  </a:lnTo>
                  <a:lnTo>
                    <a:pt x="0" y="182880"/>
                  </a:lnTo>
                  <a:lnTo>
                    <a:pt x="24384" y="304800"/>
                  </a:lnTo>
                  <a:lnTo>
                    <a:pt x="134112" y="390144"/>
                  </a:lnTo>
                  <a:lnTo>
                    <a:pt x="426720" y="499872"/>
                  </a:lnTo>
                  <a:lnTo>
                    <a:pt x="694944" y="524256"/>
                  </a:lnTo>
                  <a:lnTo>
                    <a:pt x="950976" y="524256"/>
                  </a:lnTo>
                  <a:lnTo>
                    <a:pt x="1280160" y="475488"/>
                  </a:lnTo>
                  <a:lnTo>
                    <a:pt x="1243584" y="414528"/>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39981" name="Freeform 30"/>
            <p:cNvSpPr>
              <a:spLocks/>
            </p:cNvSpPr>
            <p:nvPr/>
          </p:nvSpPr>
          <p:spPr bwMode="auto">
            <a:xfrm rot="-314311">
              <a:off x="7544513" y="3844696"/>
              <a:ext cx="339176" cy="207597"/>
            </a:xfrm>
            <a:custGeom>
              <a:avLst/>
              <a:gdLst>
                <a:gd name="T0" fmla="*/ 0 w 1280160"/>
                <a:gd name="T1" fmla="*/ 0 h 524256"/>
                <a:gd name="T2" fmla="*/ 0 w 1280160"/>
                <a:gd name="T3" fmla="*/ 0 h 524256"/>
                <a:gd name="T4" fmla="*/ 0 w 1280160"/>
                <a:gd name="T5" fmla="*/ 0 h 524256"/>
                <a:gd name="T6" fmla="*/ 0 w 1280160"/>
                <a:gd name="T7" fmla="*/ 0 h 524256"/>
                <a:gd name="T8" fmla="*/ 0 w 1280160"/>
                <a:gd name="T9" fmla="*/ 0 h 524256"/>
                <a:gd name="T10" fmla="*/ 0 w 1280160"/>
                <a:gd name="T11" fmla="*/ 0 h 524256"/>
                <a:gd name="T12" fmla="*/ 0 w 1280160"/>
                <a:gd name="T13" fmla="*/ 0 h 524256"/>
                <a:gd name="T14" fmla="*/ 0 w 1280160"/>
                <a:gd name="T15" fmla="*/ 0 h 524256"/>
                <a:gd name="T16" fmla="*/ 0 w 1280160"/>
                <a:gd name="T17" fmla="*/ 0 h 524256"/>
                <a:gd name="T18" fmla="*/ 0 w 1280160"/>
                <a:gd name="T19" fmla="*/ 0 h 524256"/>
                <a:gd name="T20" fmla="*/ 0 w 1280160"/>
                <a:gd name="T21" fmla="*/ 0 h 524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0160" h="524256">
                  <a:moveTo>
                    <a:pt x="1243584" y="414528"/>
                  </a:moveTo>
                  <a:lnTo>
                    <a:pt x="487680" y="0"/>
                  </a:lnTo>
                  <a:lnTo>
                    <a:pt x="121920" y="85344"/>
                  </a:lnTo>
                  <a:lnTo>
                    <a:pt x="0" y="182880"/>
                  </a:lnTo>
                  <a:lnTo>
                    <a:pt x="24384" y="304800"/>
                  </a:lnTo>
                  <a:lnTo>
                    <a:pt x="134112" y="390144"/>
                  </a:lnTo>
                  <a:lnTo>
                    <a:pt x="426720" y="499872"/>
                  </a:lnTo>
                  <a:lnTo>
                    <a:pt x="694944" y="524256"/>
                  </a:lnTo>
                  <a:lnTo>
                    <a:pt x="950976" y="524256"/>
                  </a:lnTo>
                  <a:lnTo>
                    <a:pt x="1280160" y="475488"/>
                  </a:lnTo>
                  <a:lnTo>
                    <a:pt x="1243584" y="414528"/>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39982" name="Freeform 32"/>
            <p:cNvSpPr>
              <a:spLocks/>
            </p:cNvSpPr>
            <p:nvPr/>
          </p:nvSpPr>
          <p:spPr bwMode="auto">
            <a:xfrm rot="-2553039">
              <a:off x="8641227" y="4407196"/>
              <a:ext cx="453319" cy="426528"/>
            </a:xfrm>
            <a:custGeom>
              <a:avLst/>
              <a:gdLst>
                <a:gd name="T0" fmla="*/ 0 w 1280160"/>
                <a:gd name="T1" fmla="*/ 18777 h 524256"/>
                <a:gd name="T2" fmla="*/ 0 w 1280160"/>
                <a:gd name="T3" fmla="*/ 0 h 524256"/>
                <a:gd name="T4" fmla="*/ 0 w 1280160"/>
                <a:gd name="T5" fmla="*/ 3865 h 524256"/>
                <a:gd name="T6" fmla="*/ 0 w 1280160"/>
                <a:gd name="T7" fmla="*/ 8284 h 524256"/>
                <a:gd name="T8" fmla="*/ 0 w 1280160"/>
                <a:gd name="T9" fmla="*/ 13807 h 524256"/>
                <a:gd name="T10" fmla="*/ 0 w 1280160"/>
                <a:gd name="T11" fmla="*/ 17672 h 524256"/>
                <a:gd name="T12" fmla="*/ 0 w 1280160"/>
                <a:gd name="T13" fmla="*/ 22642 h 524256"/>
                <a:gd name="T14" fmla="*/ 0 w 1280160"/>
                <a:gd name="T15" fmla="*/ 23747 h 524256"/>
                <a:gd name="T16" fmla="*/ 0 w 1280160"/>
                <a:gd name="T17" fmla="*/ 23747 h 524256"/>
                <a:gd name="T18" fmla="*/ 0 w 1280160"/>
                <a:gd name="T19" fmla="*/ 21538 h 524256"/>
                <a:gd name="T20" fmla="*/ 0 w 1280160"/>
                <a:gd name="T21" fmla="*/ 18777 h 524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0160" h="524256">
                  <a:moveTo>
                    <a:pt x="1243584" y="414528"/>
                  </a:moveTo>
                  <a:lnTo>
                    <a:pt x="487680" y="0"/>
                  </a:lnTo>
                  <a:lnTo>
                    <a:pt x="121920" y="85344"/>
                  </a:lnTo>
                  <a:lnTo>
                    <a:pt x="0" y="182880"/>
                  </a:lnTo>
                  <a:lnTo>
                    <a:pt x="24384" y="304800"/>
                  </a:lnTo>
                  <a:lnTo>
                    <a:pt x="134112" y="390144"/>
                  </a:lnTo>
                  <a:lnTo>
                    <a:pt x="426720" y="499872"/>
                  </a:lnTo>
                  <a:lnTo>
                    <a:pt x="694944" y="524256"/>
                  </a:lnTo>
                  <a:lnTo>
                    <a:pt x="950976" y="524256"/>
                  </a:lnTo>
                  <a:lnTo>
                    <a:pt x="1280160" y="475488"/>
                  </a:lnTo>
                  <a:lnTo>
                    <a:pt x="1243584" y="414528"/>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grpSp>
      <p:grpSp>
        <p:nvGrpSpPr>
          <p:cNvPr id="39957" name="Group 12"/>
          <p:cNvGrpSpPr>
            <a:grpSpLocks/>
          </p:cNvGrpSpPr>
          <p:nvPr/>
        </p:nvGrpSpPr>
        <p:grpSpPr bwMode="auto">
          <a:xfrm>
            <a:off x="788988" y="3694113"/>
            <a:ext cx="1709737" cy="479425"/>
            <a:chOff x="788461" y="3810000"/>
            <a:chExt cx="1710898" cy="478712"/>
          </a:xfrm>
        </p:grpSpPr>
        <p:sp>
          <p:nvSpPr>
            <p:cNvPr id="39977" name="Freeform 7"/>
            <p:cNvSpPr>
              <a:spLocks/>
            </p:cNvSpPr>
            <p:nvPr/>
          </p:nvSpPr>
          <p:spPr bwMode="auto">
            <a:xfrm>
              <a:off x="821422" y="3810000"/>
              <a:ext cx="1677937" cy="478712"/>
            </a:xfrm>
            <a:custGeom>
              <a:avLst/>
              <a:gdLst>
                <a:gd name="T0" fmla="*/ 17125083 w 1403367"/>
                <a:gd name="T1" fmla="*/ 0 h 719616"/>
                <a:gd name="T2" fmla="*/ 12880880 w 1403367"/>
                <a:gd name="T3" fmla="*/ 1824 h 719616"/>
                <a:gd name="T4" fmla="*/ 0 w 1403367"/>
                <a:gd name="T5" fmla="*/ 2391 h 719616"/>
                <a:gd name="T6" fmla="*/ 0 60000 65536"/>
                <a:gd name="T7" fmla="*/ 0 60000 65536"/>
                <a:gd name="T8" fmla="*/ 0 60000 65536"/>
              </a:gdLst>
              <a:ahLst/>
              <a:cxnLst>
                <a:cxn ang="T6">
                  <a:pos x="T0" y="T1"/>
                </a:cxn>
                <a:cxn ang="T7">
                  <a:pos x="T2" y="T3"/>
                </a:cxn>
                <a:cxn ang="T8">
                  <a:pos x="T4" y="T5"/>
                </a:cxn>
              </a:cxnLst>
              <a:rect l="0" t="0" r="r" b="b"/>
              <a:pathLst>
                <a:path w="1403367" h="719616">
                  <a:moveTo>
                    <a:pt x="1403367" y="0"/>
                  </a:moveTo>
                  <a:cubicBezTo>
                    <a:pt x="1383047" y="215392"/>
                    <a:pt x="1284144" y="428897"/>
                    <a:pt x="1055562" y="548798"/>
                  </a:cubicBezTo>
                  <a:cubicBezTo>
                    <a:pt x="826980" y="668699"/>
                    <a:pt x="556768" y="723470"/>
                    <a:pt x="0" y="719406"/>
                  </a:cubicBezTo>
                </a:path>
              </a:pathLst>
            </a:custGeom>
            <a:noFill/>
            <a:ln w="9525"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39978" name="Freeform 43"/>
            <p:cNvSpPr>
              <a:spLocks/>
            </p:cNvSpPr>
            <p:nvPr/>
          </p:nvSpPr>
          <p:spPr bwMode="auto">
            <a:xfrm>
              <a:off x="800752" y="3810000"/>
              <a:ext cx="1582783" cy="440638"/>
            </a:xfrm>
            <a:custGeom>
              <a:avLst/>
              <a:gdLst>
                <a:gd name="T0" fmla="*/ 16154034 w 1323783"/>
                <a:gd name="T1" fmla="*/ 0 h 711962"/>
                <a:gd name="T2" fmla="*/ 11909783 w 1323783"/>
                <a:gd name="T3" fmla="*/ 664 h 711962"/>
                <a:gd name="T4" fmla="*/ 0 w 1323783"/>
                <a:gd name="T5" fmla="*/ 861 h 711962"/>
                <a:gd name="T6" fmla="*/ 0 60000 65536"/>
                <a:gd name="T7" fmla="*/ 0 60000 65536"/>
                <a:gd name="T8" fmla="*/ 0 60000 65536"/>
              </a:gdLst>
              <a:ahLst/>
              <a:cxnLst>
                <a:cxn ang="T6">
                  <a:pos x="T0" y="T1"/>
                </a:cxn>
                <a:cxn ang="T7">
                  <a:pos x="T2" y="T3"/>
                </a:cxn>
                <a:cxn ang="T8">
                  <a:pos x="T4" y="T5"/>
                </a:cxn>
              </a:cxnLst>
              <a:rect l="0" t="0" r="r" b="b"/>
              <a:pathLst>
                <a:path w="1323783" h="711962">
                  <a:moveTo>
                    <a:pt x="1323783" y="0"/>
                  </a:moveTo>
                  <a:cubicBezTo>
                    <a:pt x="1303463" y="215392"/>
                    <a:pt x="1190964" y="428897"/>
                    <a:pt x="975978" y="548798"/>
                  </a:cubicBezTo>
                  <a:cubicBezTo>
                    <a:pt x="760992" y="668699"/>
                    <a:pt x="556768" y="715786"/>
                    <a:pt x="0" y="711722"/>
                  </a:cubicBezTo>
                </a:path>
              </a:pathLst>
            </a:custGeom>
            <a:noFill/>
            <a:ln w="9525"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39979" name="Freeform 44"/>
            <p:cNvSpPr>
              <a:spLocks/>
            </p:cNvSpPr>
            <p:nvPr/>
          </p:nvSpPr>
          <p:spPr bwMode="auto">
            <a:xfrm>
              <a:off x="788461" y="3810000"/>
              <a:ext cx="1482296" cy="395746"/>
            </a:xfrm>
            <a:custGeom>
              <a:avLst/>
              <a:gdLst>
                <a:gd name="T0" fmla="*/ 15128335 w 1239740"/>
                <a:gd name="T1" fmla="*/ 0 h 680059"/>
                <a:gd name="T2" fmla="*/ 10884130 w 1239740"/>
                <a:gd name="T3" fmla="*/ 280 h 680059"/>
                <a:gd name="T4" fmla="*/ 0 w 1239740"/>
                <a:gd name="T5" fmla="*/ 347 h 680059"/>
                <a:gd name="T6" fmla="*/ 0 60000 65536"/>
                <a:gd name="T7" fmla="*/ 0 60000 65536"/>
                <a:gd name="T8" fmla="*/ 0 60000 65536"/>
              </a:gdLst>
              <a:ahLst/>
              <a:cxnLst>
                <a:cxn ang="T6">
                  <a:pos x="T0" y="T1"/>
                </a:cxn>
                <a:cxn ang="T7">
                  <a:pos x="T2" y="T3"/>
                </a:cxn>
                <a:cxn ang="T8">
                  <a:pos x="T4" y="T5"/>
                </a:cxn>
              </a:cxnLst>
              <a:rect l="0" t="0" r="r" b="b"/>
              <a:pathLst>
                <a:path w="1239740" h="680059">
                  <a:moveTo>
                    <a:pt x="1239740" y="0"/>
                  </a:moveTo>
                  <a:cubicBezTo>
                    <a:pt x="1219420" y="215392"/>
                    <a:pt x="1091625" y="432389"/>
                    <a:pt x="891935" y="548798"/>
                  </a:cubicBezTo>
                  <a:cubicBezTo>
                    <a:pt x="692245" y="665207"/>
                    <a:pt x="556768" y="683617"/>
                    <a:pt x="0" y="679553"/>
                  </a:cubicBezTo>
                </a:path>
              </a:pathLst>
            </a:custGeom>
            <a:noFill/>
            <a:ln w="9525"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cxnSp>
        <p:nvCxnSpPr>
          <p:cNvPr id="39958" name="Straight Arrow Connector 11"/>
          <p:cNvCxnSpPr>
            <a:cxnSpLocks noChangeShapeType="1"/>
          </p:cNvCxnSpPr>
          <p:nvPr/>
        </p:nvCxnSpPr>
        <p:spPr bwMode="auto">
          <a:xfrm flipH="1" flipV="1">
            <a:off x="2190750" y="3992563"/>
            <a:ext cx="1238250" cy="465137"/>
          </a:xfrm>
          <a:prstGeom prst="straightConnector1">
            <a:avLst/>
          </a:prstGeom>
          <a:noFill/>
          <a:ln w="28575"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46" name="Title 1"/>
          <p:cNvSpPr txBox="1">
            <a:spLocks/>
          </p:cNvSpPr>
          <p:nvPr/>
        </p:nvSpPr>
        <p:spPr bwMode="auto">
          <a:xfrm>
            <a:off x="3124200" y="4303713"/>
            <a:ext cx="27622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2000" b="1" kern="0" dirty="0" smtClean="0">
                <a:solidFill>
                  <a:schemeClr val="bg2"/>
                </a:solidFill>
                <a:latin typeface="Arial" pitchFamily="34" charset="0"/>
                <a:cs typeface="Arial" pitchFamily="34" charset="0"/>
              </a:rPr>
              <a:t>Gradiente termal</a:t>
            </a:r>
          </a:p>
        </p:txBody>
      </p:sp>
      <p:cxnSp>
        <p:nvCxnSpPr>
          <p:cNvPr id="39960" name="Straight Arrow Connector 53"/>
          <p:cNvCxnSpPr>
            <a:cxnSpLocks noChangeShapeType="1"/>
          </p:cNvCxnSpPr>
          <p:nvPr/>
        </p:nvCxnSpPr>
        <p:spPr bwMode="auto">
          <a:xfrm flipV="1">
            <a:off x="5581650" y="4043363"/>
            <a:ext cx="1266825" cy="471487"/>
          </a:xfrm>
          <a:prstGeom prst="straightConnector1">
            <a:avLst/>
          </a:prstGeom>
          <a:noFill/>
          <a:ln w="28575"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38" name="Title 1"/>
          <p:cNvSpPr txBox="1">
            <a:spLocks/>
          </p:cNvSpPr>
          <p:nvPr/>
        </p:nvSpPr>
        <p:spPr bwMode="auto">
          <a:xfrm>
            <a:off x="152400" y="76200"/>
            <a:ext cx="556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solidFill>
                  <a:schemeClr val="bg2"/>
                </a:solidFill>
                <a:latin typeface="Arial" pitchFamily="34" charset="0"/>
                <a:cs typeface="Arial" pitchFamily="34" charset="0"/>
              </a:rPr>
              <a:t>Donde colocar los frentes?</a:t>
            </a:r>
          </a:p>
        </p:txBody>
      </p:sp>
      <p:grpSp>
        <p:nvGrpSpPr>
          <p:cNvPr id="39962" name="Group 11"/>
          <p:cNvGrpSpPr>
            <a:grpSpLocks/>
          </p:cNvGrpSpPr>
          <p:nvPr/>
        </p:nvGrpSpPr>
        <p:grpSpPr bwMode="auto">
          <a:xfrm>
            <a:off x="609600" y="2184400"/>
            <a:ext cx="2119313" cy="2543175"/>
            <a:chOff x="609600" y="1080831"/>
            <a:chExt cx="2118519" cy="2543432"/>
          </a:xfrm>
        </p:grpSpPr>
        <p:grpSp>
          <p:nvGrpSpPr>
            <p:cNvPr id="39973" name="Group 5"/>
            <p:cNvGrpSpPr>
              <a:grpSpLocks/>
            </p:cNvGrpSpPr>
            <p:nvPr/>
          </p:nvGrpSpPr>
          <p:grpSpPr bwMode="auto">
            <a:xfrm>
              <a:off x="609600" y="1080831"/>
              <a:ext cx="2118519" cy="1508124"/>
              <a:chOff x="685800" y="1295400"/>
              <a:chExt cx="2118519" cy="1508124"/>
            </a:xfrm>
          </p:grpSpPr>
          <p:cxnSp>
            <p:nvCxnSpPr>
              <p:cNvPr id="39975" name="Straight Arrow Connector 3"/>
              <p:cNvCxnSpPr>
                <a:cxnSpLocks noChangeShapeType="1"/>
              </p:cNvCxnSpPr>
              <p:nvPr/>
            </p:nvCxnSpPr>
            <p:spPr bwMode="auto">
              <a:xfrm flipV="1">
                <a:off x="685800" y="1295400"/>
                <a:ext cx="0" cy="1508124"/>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39976" name="Straight Arrow Connector 40"/>
              <p:cNvCxnSpPr>
                <a:cxnSpLocks noChangeShapeType="1"/>
              </p:cNvCxnSpPr>
              <p:nvPr/>
            </p:nvCxnSpPr>
            <p:spPr bwMode="auto">
              <a:xfrm>
                <a:off x="685800" y="2803524"/>
                <a:ext cx="2118519" cy="0"/>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grpSp>
        <p:cxnSp>
          <p:nvCxnSpPr>
            <p:cNvPr id="39974" name="Straight Arrow Connector 43"/>
            <p:cNvCxnSpPr>
              <a:cxnSpLocks noChangeShapeType="1"/>
            </p:cNvCxnSpPr>
            <p:nvPr/>
          </p:nvCxnSpPr>
          <p:spPr bwMode="auto">
            <a:xfrm>
              <a:off x="609600" y="2593975"/>
              <a:ext cx="457200" cy="1030288"/>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grpSp>
      <p:sp>
        <p:nvSpPr>
          <p:cNvPr id="39963" name="Freeform 14"/>
          <p:cNvSpPr>
            <a:spLocks/>
          </p:cNvSpPr>
          <p:nvPr/>
        </p:nvSpPr>
        <p:spPr bwMode="auto">
          <a:xfrm>
            <a:off x="2581275" y="3697288"/>
            <a:ext cx="293688" cy="146050"/>
          </a:xfrm>
          <a:custGeom>
            <a:avLst/>
            <a:gdLst>
              <a:gd name="T0" fmla="*/ 203 w 292850"/>
              <a:gd name="T1" fmla="*/ 143964 h 146241"/>
              <a:gd name="T2" fmla="*/ 305477 w 292850"/>
              <a:gd name="T3" fmla="*/ 71951 h 146241"/>
              <a:gd name="T4" fmla="*/ 0 w 292850"/>
              <a:gd name="T5" fmla="*/ 0 h 146241"/>
              <a:gd name="T6" fmla="*/ 0 60000 65536"/>
              <a:gd name="T7" fmla="*/ 0 60000 65536"/>
              <a:gd name="T8" fmla="*/ 0 60000 65536"/>
            </a:gdLst>
            <a:ahLst/>
            <a:cxnLst>
              <a:cxn ang="T6">
                <a:pos x="T0" y="T1"/>
              </a:cxn>
              <a:cxn ang="T7">
                <a:pos x="T2" y="T3"/>
              </a:cxn>
              <a:cxn ang="T8">
                <a:pos x="T4" y="T5"/>
              </a:cxn>
            </a:cxnLst>
            <a:rect l="0" t="0" r="r" b="b"/>
            <a:pathLst>
              <a:path w="292850" h="146241">
                <a:moveTo>
                  <a:pt x="189" y="146241"/>
                </a:moveTo>
                <a:lnTo>
                  <a:pt x="292850" y="73089"/>
                </a:lnTo>
                <a:lnTo>
                  <a:pt x="0" y="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grpSp>
        <p:nvGrpSpPr>
          <p:cNvPr id="39964" name="Group 47"/>
          <p:cNvGrpSpPr>
            <a:grpSpLocks/>
          </p:cNvGrpSpPr>
          <p:nvPr/>
        </p:nvGrpSpPr>
        <p:grpSpPr bwMode="auto">
          <a:xfrm>
            <a:off x="5715000" y="2170113"/>
            <a:ext cx="2743200" cy="2543175"/>
            <a:chOff x="609600" y="1080831"/>
            <a:chExt cx="2118519" cy="2543432"/>
          </a:xfrm>
        </p:grpSpPr>
        <p:grpSp>
          <p:nvGrpSpPr>
            <p:cNvPr id="39969" name="Group 48"/>
            <p:cNvGrpSpPr>
              <a:grpSpLocks/>
            </p:cNvGrpSpPr>
            <p:nvPr/>
          </p:nvGrpSpPr>
          <p:grpSpPr bwMode="auto">
            <a:xfrm>
              <a:off x="609600" y="1080831"/>
              <a:ext cx="2118519" cy="1508124"/>
              <a:chOff x="685800" y="1295400"/>
              <a:chExt cx="2118519" cy="1508124"/>
            </a:xfrm>
          </p:grpSpPr>
          <p:cxnSp>
            <p:nvCxnSpPr>
              <p:cNvPr id="39971" name="Straight Arrow Connector 50"/>
              <p:cNvCxnSpPr>
                <a:cxnSpLocks noChangeShapeType="1"/>
              </p:cNvCxnSpPr>
              <p:nvPr/>
            </p:nvCxnSpPr>
            <p:spPr bwMode="auto">
              <a:xfrm flipV="1">
                <a:off x="685800" y="1295400"/>
                <a:ext cx="0" cy="1508124"/>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39972" name="Straight Arrow Connector 51"/>
              <p:cNvCxnSpPr>
                <a:cxnSpLocks noChangeShapeType="1"/>
              </p:cNvCxnSpPr>
              <p:nvPr/>
            </p:nvCxnSpPr>
            <p:spPr bwMode="auto">
              <a:xfrm>
                <a:off x="685800" y="2803524"/>
                <a:ext cx="2118519" cy="0"/>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grpSp>
        <p:cxnSp>
          <p:nvCxnSpPr>
            <p:cNvPr id="39970" name="Straight Arrow Connector 49"/>
            <p:cNvCxnSpPr>
              <a:cxnSpLocks noChangeShapeType="1"/>
            </p:cNvCxnSpPr>
            <p:nvPr/>
          </p:nvCxnSpPr>
          <p:spPr bwMode="auto">
            <a:xfrm>
              <a:off x="609600" y="2593975"/>
              <a:ext cx="457200" cy="1030288"/>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grpSp>
      <p:sp>
        <p:nvSpPr>
          <p:cNvPr id="53" name="Title 1"/>
          <p:cNvSpPr txBox="1">
            <a:spLocks/>
          </p:cNvSpPr>
          <p:nvPr/>
        </p:nvSpPr>
        <p:spPr bwMode="auto">
          <a:xfrm>
            <a:off x="381000" y="5105400"/>
            <a:ext cx="8305800" cy="137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200" kern="0" dirty="0" smtClean="0">
                <a:solidFill>
                  <a:schemeClr val="bg2"/>
                </a:solidFill>
              </a:rPr>
              <a:t>El tipo de frente depende del tipo de advección:</a:t>
            </a:r>
          </a:p>
          <a:p>
            <a:pPr algn="l" eaLnBrk="1" hangingPunct="1">
              <a:defRPr/>
            </a:pPr>
            <a:r>
              <a:rPr lang="es-ES_tradnl" sz="2200" kern="0" dirty="0" smtClean="0">
                <a:solidFill>
                  <a:schemeClr val="bg2"/>
                </a:solidFill>
              </a:rPr>
              <a:t>-Advección cálida = frente cálido</a:t>
            </a:r>
          </a:p>
          <a:p>
            <a:pPr algn="l" eaLnBrk="1" hangingPunct="1">
              <a:defRPr/>
            </a:pPr>
            <a:r>
              <a:rPr lang="es-ES_tradnl" sz="2200" kern="0" dirty="0" smtClean="0">
                <a:solidFill>
                  <a:schemeClr val="bg2"/>
                </a:solidFill>
              </a:rPr>
              <a:t>-Advección fría = frente frío</a:t>
            </a:r>
          </a:p>
          <a:p>
            <a:pPr algn="l" eaLnBrk="1" hangingPunct="1">
              <a:defRPr/>
            </a:pPr>
            <a:r>
              <a:rPr lang="es-ES_tradnl" sz="2200" kern="0" dirty="0" smtClean="0">
                <a:solidFill>
                  <a:schemeClr val="bg2"/>
                </a:solidFill>
              </a:rPr>
              <a:t>-Advección neutra = frente estacionario</a:t>
            </a:r>
          </a:p>
        </p:txBody>
      </p:sp>
      <p:sp>
        <p:nvSpPr>
          <p:cNvPr id="39966" name="Rectangle 1"/>
          <p:cNvSpPr>
            <a:spLocks noChangeArrowheads="1"/>
          </p:cNvSpPr>
          <p:nvPr/>
        </p:nvSpPr>
        <p:spPr bwMode="auto">
          <a:xfrm>
            <a:off x="2270125" y="2395538"/>
            <a:ext cx="311150" cy="1287462"/>
          </a:xfrm>
          <a:prstGeom prst="rect">
            <a:avLst/>
          </a:prstGeom>
          <a:noFill/>
          <a:ln w="95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9967" name="Rectangle 48"/>
          <p:cNvSpPr>
            <a:spLocks noChangeArrowheads="1"/>
          </p:cNvSpPr>
          <p:nvPr/>
        </p:nvSpPr>
        <p:spPr bwMode="auto">
          <a:xfrm>
            <a:off x="6307138" y="2362200"/>
            <a:ext cx="474662" cy="1320800"/>
          </a:xfrm>
          <a:prstGeom prst="rect">
            <a:avLst/>
          </a:prstGeom>
          <a:noFill/>
          <a:ln w="95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50" name="Title 1"/>
          <p:cNvSpPr txBox="1">
            <a:spLocks/>
          </p:cNvSpPr>
          <p:nvPr/>
        </p:nvSpPr>
        <p:spPr bwMode="auto">
          <a:xfrm rot="16200000">
            <a:off x="5711032" y="2823368"/>
            <a:ext cx="16510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1600" kern="0" dirty="0" smtClean="0">
                <a:solidFill>
                  <a:schemeClr val="bg2"/>
                </a:solidFill>
                <a:latin typeface="Arial" pitchFamily="34" charset="0"/>
                <a:cs typeface="Arial" pitchFamily="34" charset="0"/>
              </a:rPr>
              <a:t>Frontera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76200"/>
            <a:ext cx="8534400" cy="762000"/>
          </a:xfrm>
        </p:spPr>
        <p:txBody>
          <a:bodyPr/>
          <a:lstStyle/>
          <a:p>
            <a:pPr algn="l" eaLnBrk="1" hangingPunct="1"/>
            <a:r>
              <a:rPr lang="es-ES_tradnl" altLang="en-US" sz="2400" b="1" smtClean="0">
                <a:solidFill>
                  <a:schemeClr val="bg2"/>
                </a:solidFill>
                <a:latin typeface="Arial" charset="0"/>
                <a:cs typeface="Arial" charset="0"/>
              </a:rPr>
              <a:t>Ejemplo de diferencia entre línea de cortante y frente: </a:t>
            </a:r>
          </a:p>
        </p:txBody>
      </p:sp>
      <p:sp>
        <p:nvSpPr>
          <p:cNvPr id="79" name="Rectangle 3"/>
          <p:cNvSpPr>
            <a:spLocks noChangeArrowheads="1"/>
          </p:cNvSpPr>
          <p:nvPr/>
        </p:nvSpPr>
        <p:spPr bwMode="auto">
          <a:xfrm>
            <a:off x="3505200" y="663575"/>
            <a:ext cx="5410200" cy="1089025"/>
          </a:xfrm>
          <a:prstGeom prst="rect">
            <a:avLst/>
          </a:prstGeom>
          <a:solidFill>
            <a:schemeClr val="accent1">
              <a:lumMod val="40000"/>
              <a:lumOff val="60000"/>
            </a:schemeClr>
          </a:solidFill>
          <a:ln w="9525">
            <a:solidFill>
              <a:schemeClr val="accent1">
                <a:lumMod val="60000"/>
                <a:lumOff val="40000"/>
              </a:schemeClr>
            </a:solidFill>
            <a:miter lim="800000"/>
            <a:headEnd/>
            <a:tailEnd/>
          </a:ln>
        </p:spPr>
        <p:txBody>
          <a:bodyPr anchor="ctr">
            <a:spAutoFit/>
          </a:bodyPr>
          <a:lstStyle/>
          <a:p>
            <a:pPr marL="57150" algn="l">
              <a:lnSpc>
                <a:spcPct val="90000"/>
              </a:lnSpc>
              <a:defRPr/>
            </a:pPr>
            <a:r>
              <a:rPr lang="es-ES_tradnl" sz="1800" b="1" dirty="0">
                <a:solidFill>
                  <a:schemeClr val="bg2"/>
                </a:solidFill>
                <a:latin typeface="Arial" charset="0"/>
                <a:cs typeface="Arial" charset="0"/>
              </a:rPr>
              <a:t>LINEA DE CORTANTE: Asíntota confluente (cambio solo en el viento).</a:t>
            </a:r>
          </a:p>
          <a:p>
            <a:pPr marL="57150" algn="l">
              <a:lnSpc>
                <a:spcPct val="90000"/>
              </a:lnSpc>
              <a:defRPr/>
            </a:pPr>
            <a:endParaRPr lang="es-ES_tradnl" sz="1800" b="1" dirty="0">
              <a:solidFill>
                <a:schemeClr val="bg2"/>
              </a:solidFill>
              <a:latin typeface="Arial" charset="0"/>
              <a:cs typeface="Arial" charset="0"/>
            </a:endParaRPr>
          </a:p>
          <a:p>
            <a:pPr marL="57150" algn="l">
              <a:lnSpc>
                <a:spcPct val="90000"/>
              </a:lnSpc>
              <a:defRPr/>
            </a:pPr>
            <a:r>
              <a:rPr lang="es-ES_tradnl" sz="1800" b="1" dirty="0">
                <a:solidFill>
                  <a:schemeClr val="bg2"/>
                </a:solidFill>
                <a:latin typeface="Arial" charset="0"/>
                <a:cs typeface="Arial" charset="0"/>
              </a:rPr>
              <a:t>FRENTE: Cambio de masa de aire.</a:t>
            </a:r>
            <a:endParaRPr lang="es-ES_tradnl" sz="1800" dirty="0">
              <a:solidFill>
                <a:schemeClr val="bg2"/>
              </a:solidFill>
              <a:latin typeface="Arial" charset="0"/>
              <a:cs typeface="Arial" charset="0"/>
            </a:endParaRPr>
          </a:p>
        </p:txBody>
      </p:sp>
      <p:pic>
        <p:nvPicPr>
          <p:cNvPr id="4100" name="Picture 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1882775"/>
            <a:ext cx="771048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75"/>
          <p:cNvGrpSpPr>
            <a:grpSpLocks/>
          </p:cNvGrpSpPr>
          <p:nvPr/>
        </p:nvGrpSpPr>
        <p:grpSpPr bwMode="auto">
          <a:xfrm>
            <a:off x="228600" y="547688"/>
            <a:ext cx="1865313" cy="1528762"/>
            <a:chOff x="6973505" y="5100420"/>
            <a:chExt cx="1865695" cy="1528980"/>
          </a:xfrm>
        </p:grpSpPr>
        <p:pic>
          <p:nvPicPr>
            <p:cNvPr id="7" name="Picture 2"/>
            <p:cNvPicPr>
              <a:picLocks noChangeAspect="1" noChangeArrowheads="1"/>
            </p:cNvPicPr>
            <p:nvPr/>
          </p:nvPicPr>
          <p:blipFill>
            <a:blip r:embed="rId4"/>
            <a:srcRect/>
            <a:stretch>
              <a:fillRect/>
            </a:stretch>
          </p:blipFill>
          <p:spPr bwMode="auto">
            <a:xfrm>
              <a:off x="6973505" y="5100420"/>
              <a:ext cx="1865695" cy="1528980"/>
            </a:xfrm>
            <a:prstGeom prst="rect">
              <a:avLst/>
            </a:prstGeom>
            <a:noFill/>
            <a:ln w="9525">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4103" name="Group 70"/>
            <p:cNvGrpSpPr>
              <a:grpSpLocks/>
            </p:cNvGrpSpPr>
            <p:nvPr/>
          </p:nvGrpSpPr>
          <p:grpSpPr bwMode="auto">
            <a:xfrm>
              <a:off x="7239000" y="5100420"/>
              <a:ext cx="1164443" cy="1335328"/>
              <a:chOff x="1815710" y="744675"/>
              <a:chExt cx="3746890" cy="4696706"/>
            </a:xfrm>
          </p:grpSpPr>
          <p:sp>
            <p:nvSpPr>
              <p:cNvPr id="4104" name="Oval 2"/>
              <p:cNvSpPr>
                <a:spLocks noChangeArrowheads="1"/>
              </p:cNvSpPr>
              <p:nvPr/>
            </p:nvSpPr>
            <p:spPr bwMode="auto">
              <a:xfrm>
                <a:off x="4724400" y="2057400"/>
                <a:ext cx="838200" cy="762000"/>
              </a:xfrm>
              <a:prstGeom prst="ellipse">
                <a:avLst/>
              </a:prstGeom>
              <a:solidFill>
                <a:schemeClr val="bg2"/>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cxnSp>
            <p:nvCxnSpPr>
              <p:cNvPr id="4105" name="Straight Connector 4"/>
              <p:cNvCxnSpPr>
                <a:cxnSpLocks noChangeShapeType="1"/>
              </p:cNvCxnSpPr>
              <p:nvPr/>
            </p:nvCxnSpPr>
            <p:spPr bwMode="auto">
              <a:xfrm>
                <a:off x="5143500" y="2362200"/>
                <a:ext cx="0" cy="1673695"/>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cxnSp>
            <p:nvCxnSpPr>
              <p:cNvPr id="4106" name="Straight Connector 48"/>
              <p:cNvCxnSpPr>
                <a:cxnSpLocks noChangeShapeType="1"/>
              </p:cNvCxnSpPr>
              <p:nvPr/>
            </p:nvCxnSpPr>
            <p:spPr bwMode="auto">
              <a:xfrm flipV="1">
                <a:off x="4724400" y="4035895"/>
                <a:ext cx="419100" cy="1405486"/>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cxnSp>
            <p:nvCxnSpPr>
              <p:cNvPr id="4107" name="Straight Connector 51"/>
              <p:cNvCxnSpPr>
                <a:cxnSpLocks noChangeShapeType="1"/>
              </p:cNvCxnSpPr>
              <p:nvPr/>
            </p:nvCxnSpPr>
            <p:spPr bwMode="auto">
              <a:xfrm flipH="1" flipV="1">
                <a:off x="5143500" y="4035895"/>
                <a:ext cx="361950" cy="1399057"/>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cxnSp>
            <p:nvCxnSpPr>
              <p:cNvPr id="4108" name="Straight Connector 55"/>
              <p:cNvCxnSpPr>
                <a:cxnSpLocks noChangeShapeType="1"/>
              </p:cNvCxnSpPr>
              <p:nvPr/>
            </p:nvCxnSpPr>
            <p:spPr bwMode="auto">
              <a:xfrm flipH="1" flipV="1">
                <a:off x="5143501" y="3048000"/>
                <a:ext cx="361949" cy="1065025"/>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cxnSp>
            <p:nvCxnSpPr>
              <p:cNvPr id="4109" name="Straight Connector 60"/>
              <p:cNvCxnSpPr>
                <a:cxnSpLocks noChangeShapeType="1"/>
              </p:cNvCxnSpPr>
              <p:nvPr/>
            </p:nvCxnSpPr>
            <p:spPr bwMode="auto">
              <a:xfrm flipV="1">
                <a:off x="4876800" y="3048000"/>
                <a:ext cx="266701" cy="1065025"/>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grpSp>
            <p:nvGrpSpPr>
              <p:cNvPr id="4110" name="Group 69"/>
              <p:cNvGrpSpPr>
                <a:grpSpLocks/>
              </p:cNvGrpSpPr>
              <p:nvPr/>
            </p:nvGrpSpPr>
            <p:grpSpPr bwMode="auto">
              <a:xfrm>
                <a:off x="1815710" y="744675"/>
                <a:ext cx="3061095" cy="3291222"/>
                <a:chOff x="1815710" y="744675"/>
                <a:chExt cx="3061095" cy="3291222"/>
              </a:xfrm>
            </p:grpSpPr>
            <p:cxnSp>
              <p:nvCxnSpPr>
                <p:cNvPr id="4111" name="Straight Connector 63"/>
                <p:cNvCxnSpPr>
                  <a:cxnSpLocks noChangeShapeType="1"/>
                </p:cNvCxnSpPr>
                <p:nvPr/>
              </p:nvCxnSpPr>
              <p:spPr bwMode="auto">
                <a:xfrm flipH="1" flipV="1">
                  <a:off x="2551289" y="744675"/>
                  <a:ext cx="2325510" cy="1645749"/>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4112" name="Straight Connector 65"/>
                <p:cNvCxnSpPr>
                  <a:cxnSpLocks noChangeShapeType="1"/>
                </p:cNvCxnSpPr>
                <p:nvPr/>
              </p:nvCxnSpPr>
              <p:spPr bwMode="auto">
                <a:xfrm flipH="1">
                  <a:off x="2577027" y="2438400"/>
                  <a:ext cx="2299778" cy="1597493"/>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sp>
              <p:nvSpPr>
                <p:cNvPr id="4113" name="Freeform 68"/>
                <p:cNvSpPr>
                  <a:spLocks/>
                </p:cNvSpPr>
                <p:nvPr/>
              </p:nvSpPr>
              <p:spPr bwMode="auto">
                <a:xfrm>
                  <a:off x="1815710" y="744675"/>
                  <a:ext cx="761317" cy="3291222"/>
                </a:xfrm>
                <a:custGeom>
                  <a:avLst/>
                  <a:gdLst>
                    <a:gd name="T0" fmla="*/ 2147483647 w 270933"/>
                    <a:gd name="T1" fmla="*/ 0 h 1896534"/>
                    <a:gd name="T2" fmla="*/ 0 w 270933"/>
                    <a:gd name="T3" fmla="*/ 715861249 h 1896534"/>
                    <a:gd name="T4" fmla="*/ 2147483647 w 270933"/>
                    <a:gd name="T5" fmla="*/ 1414878627 h 1896534"/>
                    <a:gd name="T6" fmla="*/ 0 60000 65536"/>
                    <a:gd name="T7" fmla="*/ 0 60000 65536"/>
                    <a:gd name="T8" fmla="*/ 0 60000 65536"/>
                  </a:gdLst>
                  <a:ahLst/>
                  <a:cxnLst>
                    <a:cxn ang="T6">
                      <a:pos x="T0" y="T1"/>
                    </a:cxn>
                    <a:cxn ang="T7">
                      <a:pos x="T2" y="T3"/>
                    </a:cxn>
                    <a:cxn ang="T8">
                      <a:pos x="T4" y="T5"/>
                    </a:cxn>
                  </a:cxnLst>
                  <a:rect l="0" t="0" r="r" b="b"/>
                  <a:pathLst>
                    <a:path w="270933" h="1896534">
                      <a:moveTo>
                        <a:pt x="259644" y="0"/>
                      </a:moveTo>
                      <a:cubicBezTo>
                        <a:pt x="94074" y="270933"/>
                        <a:pt x="7526" y="508000"/>
                        <a:pt x="0" y="959556"/>
                      </a:cubicBezTo>
                      <a:cubicBezTo>
                        <a:pt x="0" y="1614312"/>
                        <a:pt x="101600" y="1636889"/>
                        <a:pt x="270933" y="1896534"/>
                      </a:cubicBezTo>
                    </a:path>
                  </a:pathLst>
                </a:custGeom>
                <a:noFill/>
                <a:ln w="19050"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3"/>
          <p:cNvSpPr>
            <a:spLocks noChangeArrowheads="1"/>
          </p:cNvSpPr>
          <p:nvPr/>
        </p:nvSpPr>
        <p:spPr bwMode="auto">
          <a:xfrm>
            <a:off x="152400" y="762000"/>
            <a:ext cx="8763000" cy="4791075"/>
          </a:xfrm>
          <a:prstGeom prst="rect">
            <a:avLst/>
          </a:prstGeom>
          <a:solidFill>
            <a:schemeClr val="bg2"/>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8" name="Title 1"/>
          <p:cNvSpPr txBox="1">
            <a:spLocks/>
          </p:cNvSpPr>
          <p:nvPr/>
        </p:nvSpPr>
        <p:spPr bwMode="auto">
          <a:xfrm>
            <a:off x="152400" y="76200"/>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latin typeface="Arial" pitchFamily="34" charset="0"/>
                <a:cs typeface="Arial" pitchFamily="34" charset="0"/>
              </a:rPr>
              <a:t>Donde colocar los frentes? Ejemplo.</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713" y="838200"/>
            <a:ext cx="6389687"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a:grpSpLocks/>
          </p:cNvGrpSpPr>
          <p:nvPr/>
        </p:nvGrpSpPr>
        <p:grpSpPr bwMode="auto">
          <a:xfrm>
            <a:off x="152400" y="1296988"/>
            <a:ext cx="8748713" cy="5408612"/>
            <a:chOff x="152399" y="1297710"/>
            <a:chExt cx="8749476" cy="5407889"/>
          </a:xfrm>
        </p:grpSpPr>
        <p:sp>
          <p:nvSpPr>
            <p:cNvPr id="40970" name="Freeform 1"/>
            <p:cNvSpPr>
              <a:spLocks/>
            </p:cNvSpPr>
            <p:nvPr/>
          </p:nvSpPr>
          <p:spPr bwMode="auto">
            <a:xfrm>
              <a:off x="4627084" y="1441557"/>
              <a:ext cx="1861851" cy="1059270"/>
            </a:xfrm>
            <a:custGeom>
              <a:avLst/>
              <a:gdLst>
                <a:gd name="T0" fmla="*/ 0 w 1861851"/>
                <a:gd name="T1" fmla="*/ 1652 h 1059270"/>
                <a:gd name="T2" fmla="*/ 914400 w 1861851"/>
                <a:gd name="T3" fmla="*/ 133854 h 1059270"/>
                <a:gd name="T4" fmla="*/ 1861851 w 1861851"/>
                <a:gd name="T5" fmla="*/ 1059270 h 1059270"/>
                <a:gd name="T6" fmla="*/ 0 60000 65536"/>
                <a:gd name="T7" fmla="*/ 0 60000 65536"/>
                <a:gd name="T8" fmla="*/ 0 60000 65536"/>
              </a:gdLst>
              <a:ahLst/>
              <a:cxnLst>
                <a:cxn ang="T6">
                  <a:pos x="T0" y="T1"/>
                </a:cxn>
                <a:cxn ang="T7">
                  <a:pos x="T2" y="T3"/>
                </a:cxn>
                <a:cxn ang="T8">
                  <a:pos x="T4" y="T5"/>
                </a:cxn>
              </a:cxnLst>
              <a:rect l="0" t="0" r="r" b="b"/>
              <a:pathLst>
                <a:path w="1861851" h="1059270">
                  <a:moveTo>
                    <a:pt x="0" y="1652"/>
                  </a:moveTo>
                  <a:cubicBezTo>
                    <a:pt x="407624" y="-9365"/>
                    <a:pt x="605928" y="34702"/>
                    <a:pt x="914400" y="133854"/>
                  </a:cubicBezTo>
                  <a:cubicBezTo>
                    <a:pt x="1498294" y="356974"/>
                    <a:pt x="1729648" y="559839"/>
                    <a:pt x="1861851" y="1059270"/>
                  </a:cubicBezTo>
                </a:path>
              </a:pathLst>
            </a:custGeom>
            <a:noFill/>
            <a:ln w="76200" cap="flat" cmpd="sng" algn="ctr">
              <a:solidFill>
                <a:srgbClr val="154D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0971" name="Freeform 53"/>
            <p:cNvSpPr>
              <a:spLocks/>
            </p:cNvSpPr>
            <p:nvPr/>
          </p:nvSpPr>
          <p:spPr bwMode="auto">
            <a:xfrm>
              <a:off x="6870853" y="2947932"/>
              <a:ext cx="765673" cy="1090668"/>
            </a:xfrm>
            <a:custGeom>
              <a:avLst/>
              <a:gdLst>
                <a:gd name="T0" fmla="*/ 0 w 1531345"/>
                <a:gd name="T1" fmla="*/ 0 h 1090668"/>
                <a:gd name="T2" fmla="*/ 36 w 1531345"/>
                <a:gd name="T3" fmla="*/ 165252 h 1090668"/>
                <a:gd name="T4" fmla="*/ 94 w 1531345"/>
                <a:gd name="T5" fmla="*/ 1090668 h 1090668"/>
                <a:gd name="T6" fmla="*/ 0 60000 65536"/>
                <a:gd name="T7" fmla="*/ 0 60000 65536"/>
                <a:gd name="T8" fmla="*/ 0 60000 65536"/>
              </a:gdLst>
              <a:ahLst/>
              <a:cxnLst>
                <a:cxn ang="T6">
                  <a:pos x="T0" y="T1"/>
                </a:cxn>
                <a:cxn ang="T7">
                  <a:pos x="T2" y="T3"/>
                </a:cxn>
                <a:cxn ang="T8">
                  <a:pos x="T4" y="T5"/>
                </a:cxn>
              </a:cxnLst>
              <a:rect l="0" t="0" r="r" b="b"/>
              <a:pathLst>
                <a:path w="1531345" h="1090668">
                  <a:moveTo>
                    <a:pt x="0" y="0"/>
                  </a:moveTo>
                  <a:cubicBezTo>
                    <a:pt x="297454" y="77118"/>
                    <a:pt x="275422" y="66100"/>
                    <a:pt x="583894" y="165252"/>
                  </a:cubicBezTo>
                  <a:cubicBezTo>
                    <a:pt x="1167788" y="400279"/>
                    <a:pt x="1399142" y="591237"/>
                    <a:pt x="1531345" y="1090668"/>
                  </a:cubicBezTo>
                </a:path>
              </a:pathLst>
            </a:custGeom>
            <a:noFill/>
            <a:ln w="76200" cap="flat" cmpd="sng" algn="ctr">
              <a:solidFill>
                <a:srgbClr val="154D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0972" name="Freeform 54"/>
            <p:cNvSpPr>
              <a:spLocks/>
            </p:cNvSpPr>
            <p:nvPr/>
          </p:nvSpPr>
          <p:spPr bwMode="auto">
            <a:xfrm rot="10139292">
              <a:off x="6535372" y="2468950"/>
              <a:ext cx="284254" cy="513623"/>
            </a:xfrm>
            <a:custGeom>
              <a:avLst/>
              <a:gdLst>
                <a:gd name="T0" fmla="*/ 0 w 1531345"/>
                <a:gd name="T1" fmla="*/ 0 h 1090668"/>
                <a:gd name="T2" fmla="*/ 0 w 1531345"/>
                <a:gd name="T3" fmla="*/ 4 h 1090668"/>
                <a:gd name="T4" fmla="*/ 0 w 1531345"/>
                <a:gd name="T5" fmla="*/ 29 h 1090668"/>
                <a:gd name="T6" fmla="*/ 0 60000 65536"/>
                <a:gd name="T7" fmla="*/ 0 60000 65536"/>
                <a:gd name="T8" fmla="*/ 0 60000 65536"/>
              </a:gdLst>
              <a:ahLst/>
              <a:cxnLst>
                <a:cxn ang="T6">
                  <a:pos x="T0" y="T1"/>
                </a:cxn>
                <a:cxn ang="T7">
                  <a:pos x="T2" y="T3"/>
                </a:cxn>
                <a:cxn ang="T8">
                  <a:pos x="T4" y="T5"/>
                </a:cxn>
              </a:cxnLst>
              <a:rect l="0" t="0" r="r" b="b"/>
              <a:pathLst>
                <a:path w="1531345" h="1090668">
                  <a:moveTo>
                    <a:pt x="0" y="0"/>
                  </a:moveTo>
                  <a:cubicBezTo>
                    <a:pt x="297454" y="77118"/>
                    <a:pt x="275422" y="66100"/>
                    <a:pt x="583894" y="165252"/>
                  </a:cubicBezTo>
                  <a:cubicBezTo>
                    <a:pt x="1167788" y="400279"/>
                    <a:pt x="1399142" y="591237"/>
                    <a:pt x="1531345" y="1090668"/>
                  </a:cubicBezTo>
                </a:path>
              </a:pathLst>
            </a:custGeom>
            <a:noFill/>
            <a:ln w="762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0973" name="Freeform 55"/>
            <p:cNvSpPr>
              <a:spLocks/>
            </p:cNvSpPr>
            <p:nvPr/>
          </p:nvSpPr>
          <p:spPr bwMode="auto">
            <a:xfrm rot="6846553">
              <a:off x="7876895" y="3399862"/>
              <a:ext cx="768879" cy="1057140"/>
            </a:xfrm>
            <a:custGeom>
              <a:avLst/>
              <a:gdLst>
                <a:gd name="T0" fmla="*/ 0 w 4142137"/>
                <a:gd name="T1" fmla="*/ 0 h 2244815"/>
                <a:gd name="T2" fmla="*/ 0 w 4142137"/>
                <a:gd name="T3" fmla="*/ 35 h 2244815"/>
                <a:gd name="T4" fmla="*/ 0 w 4142137"/>
                <a:gd name="T5" fmla="*/ 59 h 2244815"/>
                <a:gd name="T6" fmla="*/ 0 60000 65536"/>
                <a:gd name="T7" fmla="*/ 0 60000 65536"/>
                <a:gd name="T8" fmla="*/ 0 60000 65536"/>
              </a:gdLst>
              <a:ahLst/>
              <a:cxnLst>
                <a:cxn ang="T6">
                  <a:pos x="T0" y="T1"/>
                </a:cxn>
                <a:cxn ang="T7">
                  <a:pos x="T2" y="T3"/>
                </a:cxn>
                <a:cxn ang="T8">
                  <a:pos x="T4" y="T5"/>
                </a:cxn>
              </a:cxnLst>
              <a:rect l="0" t="0" r="r" b="b"/>
              <a:pathLst>
                <a:path w="4142137" h="2244815">
                  <a:moveTo>
                    <a:pt x="-1" y="-1"/>
                  </a:moveTo>
                  <a:cubicBezTo>
                    <a:pt x="1200143" y="814929"/>
                    <a:pt x="2886214" y="1220247"/>
                    <a:pt x="3194686" y="1319399"/>
                  </a:cubicBezTo>
                  <a:cubicBezTo>
                    <a:pt x="3778580" y="1554426"/>
                    <a:pt x="4009934" y="1745384"/>
                    <a:pt x="4142137" y="2244815"/>
                  </a:cubicBezTo>
                </a:path>
              </a:pathLst>
            </a:custGeom>
            <a:noFill/>
            <a:ln w="762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0974" name="Freeform 56"/>
            <p:cNvSpPr>
              <a:spLocks/>
            </p:cNvSpPr>
            <p:nvPr/>
          </p:nvSpPr>
          <p:spPr bwMode="auto">
            <a:xfrm rot="5400000">
              <a:off x="6699495" y="3899526"/>
              <a:ext cx="781431" cy="1059579"/>
            </a:xfrm>
            <a:custGeom>
              <a:avLst/>
              <a:gdLst>
                <a:gd name="T0" fmla="*/ 0 w 1562859"/>
                <a:gd name="T1" fmla="*/ 0 h 1059579"/>
                <a:gd name="T2" fmla="*/ 64 w 1562859"/>
                <a:gd name="T3" fmla="*/ 407624 h 1059579"/>
                <a:gd name="T4" fmla="*/ 95 w 1562859"/>
                <a:gd name="T5" fmla="*/ 877678 h 1059579"/>
                <a:gd name="T6" fmla="*/ 42 w 1562859"/>
                <a:gd name="T7" fmla="*/ 771179 h 1059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62859" h="1059579">
                  <a:moveTo>
                    <a:pt x="0" y="0"/>
                  </a:moveTo>
                  <a:cubicBezTo>
                    <a:pt x="605925" y="88135"/>
                    <a:pt x="738128" y="308472"/>
                    <a:pt x="1046600" y="407624"/>
                  </a:cubicBezTo>
                  <a:cubicBezTo>
                    <a:pt x="1261123" y="539214"/>
                    <a:pt x="1632339" y="662850"/>
                    <a:pt x="1551550" y="877678"/>
                  </a:cubicBezTo>
                  <a:cubicBezTo>
                    <a:pt x="963986" y="1246742"/>
                    <a:pt x="462419" y="972543"/>
                    <a:pt x="672040" y="771179"/>
                  </a:cubicBezTo>
                </a:path>
              </a:pathLst>
            </a:custGeom>
            <a:noFill/>
            <a:ln w="76200" cap="flat" cmpd="sng" algn="ctr">
              <a:solidFill>
                <a:srgbClr val="7030A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0975" name="Freeform 57"/>
            <p:cNvSpPr>
              <a:spLocks/>
            </p:cNvSpPr>
            <p:nvPr/>
          </p:nvSpPr>
          <p:spPr bwMode="auto">
            <a:xfrm rot="6718901">
              <a:off x="4433287" y="1317861"/>
              <a:ext cx="124311" cy="257206"/>
            </a:xfrm>
            <a:custGeom>
              <a:avLst/>
              <a:gdLst>
                <a:gd name="T0" fmla="*/ 0 w 1362003"/>
                <a:gd name="T1" fmla="*/ 0 h 1117782"/>
                <a:gd name="T2" fmla="*/ 0 w 1362003"/>
                <a:gd name="T3" fmla="*/ 0 h 1117782"/>
                <a:gd name="T4" fmla="*/ 0 60000 65536"/>
                <a:gd name="T5" fmla="*/ 0 60000 65536"/>
              </a:gdLst>
              <a:ahLst/>
              <a:cxnLst>
                <a:cxn ang="T4">
                  <a:pos x="T0" y="T1"/>
                </a:cxn>
                <a:cxn ang="T5">
                  <a:pos x="T2" y="T3"/>
                </a:cxn>
              </a:cxnLst>
              <a:rect l="0" t="0" r="r" b="b"/>
              <a:pathLst>
                <a:path w="1362003" h="1117782">
                  <a:moveTo>
                    <a:pt x="3" y="0"/>
                  </a:moveTo>
                  <a:cubicBezTo>
                    <a:pt x="792704" y="318360"/>
                    <a:pt x="1082446" y="750734"/>
                    <a:pt x="1362003" y="1117782"/>
                  </a:cubicBezTo>
                </a:path>
              </a:pathLst>
            </a:custGeom>
            <a:noFill/>
            <a:ln w="762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0976" name="Freeform 58"/>
            <p:cNvSpPr>
              <a:spLocks/>
            </p:cNvSpPr>
            <p:nvPr/>
          </p:nvSpPr>
          <p:spPr bwMode="auto">
            <a:xfrm rot="-4260144">
              <a:off x="4244001" y="1372164"/>
              <a:ext cx="110987" cy="191276"/>
            </a:xfrm>
            <a:custGeom>
              <a:avLst/>
              <a:gdLst>
                <a:gd name="T0" fmla="*/ 0 w 1362003"/>
                <a:gd name="T1" fmla="*/ 0 h 1117782"/>
                <a:gd name="T2" fmla="*/ 0 w 1362003"/>
                <a:gd name="T3" fmla="*/ 0 h 1117782"/>
                <a:gd name="T4" fmla="*/ 0 60000 65536"/>
                <a:gd name="T5" fmla="*/ 0 60000 65536"/>
              </a:gdLst>
              <a:ahLst/>
              <a:cxnLst>
                <a:cxn ang="T4">
                  <a:pos x="T0" y="T1"/>
                </a:cxn>
                <a:cxn ang="T5">
                  <a:pos x="T2" y="T3"/>
                </a:cxn>
              </a:cxnLst>
              <a:rect l="0" t="0" r="r" b="b"/>
              <a:pathLst>
                <a:path w="1362003" h="1117782">
                  <a:moveTo>
                    <a:pt x="3" y="0"/>
                  </a:moveTo>
                  <a:cubicBezTo>
                    <a:pt x="792704" y="318360"/>
                    <a:pt x="1082446" y="750734"/>
                    <a:pt x="1362003" y="1117782"/>
                  </a:cubicBezTo>
                </a:path>
              </a:pathLst>
            </a:custGeom>
            <a:noFill/>
            <a:ln w="76200" cap="flat" cmpd="sng" algn="ctr">
              <a:solidFill>
                <a:srgbClr val="154D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0977" name="Freeform 59"/>
            <p:cNvSpPr>
              <a:spLocks/>
            </p:cNvSpPr>
            <p:nvPr/>
          </p:nvSpPr>
          <p:spPr bwMode="auto">
            <a:xfrm rot="6718901">
              <a:off x="4021473" y="1421188"/>
              <a:ext cx="130215" cy="172649"/>
            </a:xfrm>
            <a:custGeom>
              <a:avLst/>
              <a:gdLst>
                <a:gd name="T0" fmla="*/ 0 w 1362003"/>
                <a:gd name="T1" fmla="*/ 0 h 1117782"/>
                <a:gd name="T2" fmla="*/ 0 w 1362003"/>
                <a:gd name="T3" fmla="*/ 0 h 1117782"/>
                <a:gd name="T4" fmla="*/ 0 60000 65536"/>
                <a:gd name="T5" fmla="*/ 0 60000 65536"/>
              </a:gdLst>
              <a:ahLst/>
              <a:cxnLst>
                <a:cxn ang="T4">
                  <a:pos x="T0" y="T1"/>
                </a:cxn>
                <a:cxn ang="T5">
                  <a:pos x="T2" y="T3"/>
                </a:cxn>
              </a:cxnLst>
              <a:rect l="0" t="0" r="r" b="b"/>
              <a:pathLst>
                <a:path w="1362003" h="1117782">
                  <a:moveTo>
                    <a:pt x="3" y="0"/>
                  </a:moveTo>
                  <a:cubicBezTo>
                    <a:pt x="792704" y="318360"/>
                    <a:pt x="1082446" y="750734"/>
                    <a:pt x="1362003" y="1117782"/>
                  </a:cubicBezTo>
                </a:path>
              </a:pathLst>
            </a:custGeom>
            <a:noFill/>
            <a:ln w="762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0978" name="Isosceles Triangle 2"/>
            <p:cNvSpPr>
              <a:spLocks noChangeArrowheads="1"/>
            </p:cNvSpPr>
            <p:nvPr/>
          </p:nvSpPr>
          <p:spPr bwMode="auto">
            <a:xfrm rot="-825288">
              <a:off x="4191000" y="1306557"/>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79" name="Isosceles Triangle 60"/>
            <p:cNvSpPr>
              <a:spLocks noChangeArrowheads="1"/>
            </p:cNvSpPr>
            <p:nvPr/>
          </p:nvSpPr>
          <p:spPr bwMode="auto">
            <a:xfrm rot="150096">
              <a:off x="4755418" y="1297710"/>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0" name="Isosceles Triangle 61"/>
            <p:cNvSpPr>
              <a:spLocks noChangeArrowheads="1"/>
            </p:cNvSpPr>
            <p:nvPr/>
          </p:nvSpPr>
          <p:spPr bwMode="auto">
            <a:xfrm rot="631325">
              <a:off x="5070506" y="1324001"/>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1" name="Isosceles Triangle 62"/>
            <p:cNvSpPr>
              <a:spLocks noChangeArrowheads="1"/>
            </p:cNvSpPr>
            <p:nvPr/>
          </p:nvSpPr>
          <p:spPr bwMode="auto">
            <a:xfrm rot="1255634">
              <a:off x="5344181" y="1386970"/>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2" name="Isosceles Triangle 63"/>
            <p:cNvSpPr>
              <a:spLocks noChangeArrowheads="1"/>
            </p:cNvSpPr>
            <p:nvPr/>
          </p:nvSpPr>
          <p:spPr bwMode="auto">
            <a:xfrm rot="1255634">
              <a:off x="5588387" y="1463170"/>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3" name="Isosceles Triangle 64"/>
            <p:cNvSpPr>
              <a:spLocks noChangeArrowheads="1"/>
            </p:cNvSpPr>
            <p:nvPr/>
          </p:nvSpPr>
          <p:spPr bwMode="auto">
            <a:xfrm rot="1476934">
              <a:off x="5890934" y="1614035"/>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4" name="Isosceles Triangle 65"/>
            <p:cNvSpPr>
              <a:spLocks noChangeArrowheads="1"/>
            </p:cNvSpPr>
            <p:nvPr/>
          </p:nvSpPr>
          <p:spPr bwMode="auto">
            <a:xfrm rot="2707040">
              <a:off x="6199274" y="1820381"/>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5" name="Isosceles Triangle 66"/>
            <p:cNvSpPr>
              <a:spLocks noChangeArrowheads="1"/>
            </p:cNvSpPr>
            <p:nvPr/>
          </p:nvSpPr>
          <p:spPr bwMode="auto">
            <a:xfrm rot="3634554">
              <a:off x="6349912" y="2071964"/>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6" name="Isosceles Triangle 67"/>
            <p:cNvSpPr>
              <a:spLocks noChangeArrowheads="1"/>
            </p:cNvSpPr>
            <p:nvPr/>
          </p:nvSpPr>
          <p:spPr bwMode="auto">
            <a:xfrm rot="4706628">
              <a:off x="6493134" y="2366772"/>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7" name="Isosceles Triangle 68"/>
            <p:cNvSpPr>
              <a:spLocks noChangeArrowheads="1"/>
            </p:cNvSpPr>
            <p:nvPr/>
          </p:nvSpPr>
          <p:spPr bwMode="auto">
            <a:xfrm rot="2707040">
              <a:off x="7266074" y="3068558"/>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8" name="Isosceles Triangle 69"/>
            <p:cNvSpPr>
              <a:spLocks noChangeArrowheads="1"/>
            </p:cNvSpPr>
            <p:nvPr/>
          </p:nvSpPr>
          <p:spPr bwMode="auto">
            <a:xfrm rot="3634554">
              <a:off x="7492912" y="3369147"/>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89" name="Isosceles Triangle 70"/>
            <p:cNvSpPr>
              <a:spLocks noChangeArrowheads="1"/>
            </p:cNvSpPr>
            <p:nvPr/>
          </p:nvSpPr>
          <p:spPr bwMode="auto">
            <a:xfrm rot="4706628">
              <a:off x="7636134" y="3760139"/>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0990" name="Isosceles Triangle 71"/>
            <p:cNvSpPr>
              <a:spLocks noChangeArrowheads="1"/>
            </p:cNvSpPr>
            <p:nvPr/>
          </p:nvSpPr>
          <p:spPr bwMode="auto">
            <a:xfrm rot="1289224">
              <a:off x="6883425" y="2835049"/>
              <a:ext cx="108494" cy="121489"/>
            </a:xfrm>
            <a:prstGeom prst="triangle">
              <a:avLst>
                <a:gd name="adj" fmla="val 50000"/>
              </a:avLst>
            </a:prstGeom>
            <a:solidFill>
              <a:srgbClr val="154D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5" name="Chord 4"/>
            <p:cNvSpPr/>
            <p:nvPr/>
          </p:nvSpPr>
          <p:spPr bwMode="auto">
            <a:xfrm rot="19984015">
              <a:off x="6483901" y="2726269"/>
              <a:ext cx="193692" cy="169839"/>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73" name="Chord 72"/>
            <p:cNvSpPr/>
            <p:nvPr/>
          </p:nvSpPr>
          <p:spPr bwMode="auto">
            <a:xfrm rot="16715601">
              <a:off x="4420787" y="1406420"/>
              <a:ext cx="193649" cy="169878"/>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74" name="Chord 73"/>
            <p:cNvSpPr/>
            <p:nvPr/>
          </p:nvSpPr>
          <p:spPr bwMode="auto">
            <a:xfrm rot="16715601">
              <a:off x="3995300" y="1471499"/>
              <a:ext cx="193649" cy="169878"/>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75" name="Chord 74"/>
            <p:cNvSpPr/>
            <p:nvPr/>
          </p:nvSpPr>
          <p:spPr bwMode="auto">
            <a:xfrm rot="16715601">
              <a:off x="7777054" y="4061953"/>
              <a:ext cx="193649" cy="169878"/>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76" name="Chord 75"/>
            <p:cNvSpPr/>
            <p:nvPr/>
          </p:nvSpPr>
          <p:spPr bwMode="auto">
            <a:xfrm rot="16715601">
              <a:off x="8078706" y="3996873"/>
              <a:ext cx="193649" cy="169878"/>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77" name="Chord 76"/>
            <p:cNvSpPr/>
            <p:nvPr/>
          </p:nvSpPr>
          <p:spPr bwMode="auto">
            <a:xfrm rot="16715601">
              <a:off x="8415285" y="3833383"/>
              <a:ext cx="193649" cy="169878"/>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78" name="Chord 77"/>
            <p:cNvSpPr/>
            <p:nvPr/>
          </p:nvSpPr>
          <p:spPr bwMode="auto">
            <a:xfrm rot="16715601">
              <a:off x="8720112" y="3757193"/>
              <a:ext cx="193649" cy="169878"/>
            </a:xfrm>
            <a:prstGeom prst="chord">
              <a:avLst/>
            </a:prstGeom>
            <a:solidFill>
              <a:srgbClr val="FF0000"/>
            </a:solidFill>
            <a:ln w="9525" cap="flat" cmpd="sng" algn="ctr">
              <a:noFill/>
              <a:prstDash val="solid"/>
              <a:round/>
              <a:headEnd type="none" w="med" len="med"/>
              <a:tailEnd type="none" w="med" len="med"/>
            </a:ln>
            <a:effectLst/>
          </p:spPr>
          <p:txBody>
            <a:bodyPr/>
            <a:lstStyle/>
            <a:p>
              <a:pPr>
                <a:defRPr/>
              </a:pPr>
              <a:endParaRPr lang="en-US"/>
            </a:p>
          </p:txBody>
        </p:sp>
        <p:sp>
          <p:nvSpPr>
            <p:cNvPr id="79" name="Chord 78"/>
            <p:cNvSpPr/>
            <p:nvPr/>
          </p:nvSpPr>
          <p:spPr bwMode="auto">
            <a:xfrm rot="4230113">
              <a:off x="7410309" y="4127032"/>
              <a:ext cx="193649" cy="169877"/>
            </a:xfrm>
            <a:prstGeom prst="chord">
              <a:avLst/>
            </a:prstGeom>
            <a:solidFill>
              <a:srgbClr val="7030A0"/>
            </a:solidFill>
            <a:ln w="9525" cap="flat" cmpd="sng" algn="ctr">
              <a:noFill/>
              <a:prstDash val="solid"/>
              <a:round/>
              <a:headEnd type="none" w="med" len="med"/>
              <a:tailEnd type="none" w="med" len="med"/>
            </a:ln>
            <a:effectLst/>
          </p:spPr>
          <p:txBody>
            <a:bodyPr/>
            <a:lstStyle/>
            <a:p>
              <a:pPr>
                <a:defRPr/>
              </a:pPr>
              <a:endParaRPr lang="en-US"/>
            </a:p>
          </p:txBody>
        </p:sp>
        <p:sp>
          <p:nvSpPr>
            <p:cNvPr id="40999" name="Isosceles Triangle 79"/>
            <p:cNvSpPr>
              <a:spLocks noChangeArrowheads="1"/>
            </p:cNvSpPr>
            <p:nvPr/>
          </p:nvSpPr>
          <p:spPr bwMode="auto">
            <a:xfrm rot="8580994">
              <a:off x="7340829" y="4430098"/>
              <a:ext cx="108494" cy="121489"/>
            </a:xfrm>
            <a:prstGeom prst="triangle">
              <a:avLst>
                <a:gd name="adj" fmla="val 50000"/>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1000" name="Isosceles Triangle 80"/>
            <p:cNvSpPr>
              <a:spLocks noChangeArrowheads="1"/>
            </p:cNvSpPr>
            <p:nvPr/>
          </p:nvSpPr>
          <p:spPr bwMode="auto">
            <a:xfrm rot="8580994">
              <a:off x="7036029" y="4744813"/>
              <a:ext cx="108494" cy="121489"/>
            </a:xfrm>
            <a:prstGeom prst="triangle">
              <a:avLst>
                <a:gd name="adj" fmla="val 50000"/>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1001" name="Isosceles Triangle 81"/>
            <p:cNvSpPr>
              <a:spLocks noChangeArrowheads="1"/>
            </p:cNvSpPr>
            <p:nvPr/>
          </p:nvSpPr>
          <p:spPr bwMode="auto">
            <a:xfrm rot="-7819895">
              <a:off x="6569937" y="4744813"/>
              <a:ext cx="108494" cy="121489"/>
            </a:xfrm>
            <a:prstGeom prst="triangle">
              <a:avLst>
                <a:gd name="adj" fmla="val 50000"/>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1002" name="Isosceles Triangle 82"/>
            <p:cNvSpPr>
              <a:spLocks noChangeArrowheads="1"/>
            </p:cNvSpPr>
            <p:nvPr/>
          </p:nvSpPr>
          <p:spPr bwMode="auto">
            <a:xfrm rot="-2542653">
              <a:off x="6504169" y="4278187"/>
              <a:ext cx="108494" cy="121489"/>
            </a:xfrm>
            <a:prstGeom prst="triangle">
              <a:avLst>
                <a:gd name="adj" fmla="val 50000"/>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84" name="Chord 83"/>
            <p:cNvSpPr/>
            <p:nvPr/>
          </p:nvSpPr>
          <p:spPr bwMode="auto">
            <a:xfrm rot="4230113">
              <a:off x="7105483" y="4442903"/>
              <a:ext cx="193649" cy="169877"/>
            </a:xfrm>
            <a:prstGeom prst="chord">
              <a:avLst/>
            </a:prstGeom>
            <a:solidFill>
              <a:srgbClr val="7030A0"/>
            </a:solidFill>
            <a:ln w="9525" cap="flat" cmpd="sng" algn="ctr">
              <a:noFill/>
              <a:prstDash val="solid"/>
              <a:round/>
              <a:headEnd type="none" w="med" len="med"/>
              <a:tailEnd type="none" w="med" len="med"/>
            </a:ln>
            <a:effectLst/>
          </p:spPr>
          <p:txBody>
            <a:bodyPr/>
            <a:lstStyle/>
            <a:p>
              <a:pPr>
                <a:defRPr/>
              </a:pPr>
              <a:endParaRPr lang="en-US"/>
            </a:p>
          </p:txBody>
        </p:sp>
        <p:sp>
          <p:nvSpPr>
            <p:cNvPr id="85" name="Chord 84"/>
            <p:cNvSpPr/>
            <p:nvPr/>
          </p:nvSpPr>
          <p:spPr bwMode="auto">
            <a:xfrm rot="7648729">
              <a:off x="6735563" y="4682582"/>
              <a:ext cx="193649" cy="169878"/>
            </a:xfrm>
            <a:prstGeom prst="chord">
              <a:avLst/>
            </a:prstGeom>
            <a:solidFill>
              <a:srgbClr val="7030A0"/>
            </a:solidFill>
            <a:ln w="9525" cap="flat" cmpd="sng" algn="ctr">
              <a:noFill/>
              <a:prstDash val="solid"/>
              <a:round/>
              <a:headEnd type="none" w="med" len="med"/>
              <a:tailEnd type="none" w="med" len="med"/>
            </a:ln>
            <a:effectLst/>
          </p:spPr>
          <p:txBody>
            <a:bodyPr/>
            <a:lstStyle/>
            <a:p>
              <a:pPr>
                <a:defRPr/>
              </a:pPr>
              <a:endParaRPr lang="en-US"/>
            </a:p>
          </p:txBody>
        </p:sp>
        <p:sp>
          <p:nvSpPr>
            <p:cNvPr id="86" name="Chord 85"/>
            <p:cNvSpPr/>
            <p:nvPr/>
          </p:nvSpPr>
          <p:spPr bwMode="auto">
            <a:xfrm rot="12521632">
              <a:off x="6506128" y="4462762"/>
              <a:ext cx="193692" cy="169839"/>
            </a:xfrm>
            <a:prstGeom prst="chord">
              <a:avLst/>
            </a:prstGeom>
            <a:solidFill>
              <a:srgbClr val="7030A0"/>
            </a:solidFill>
            <a:ln w="9525" cap="flat" cmpd="sng" algn="ctr">
              <a:noFill/>
              <a:prstDash val="solid"/>
              <a:round/>
              <a:headEnd type="none" w="med" len="med"/>
              <a:tailEnd type="none" w="med" len="med"/>
            </a:ln>
            <a:effectLst/>
          </p:spPr>
          <p:txBody>
            <a:bodyPr/>
            <a:lstStyle/>
            <a:p>
              <a:pPr>
                <a:defRPr/>
              </a:pPr>
              <a:endParaRPr lang="en-US"/>
            </a:p>
          </p:txBody>
        </p:sp>
        <p:sp>
          <p:nvSpPr>
            <p:cNvPr id="7" name="Rectangle 6"/>
            <p:cNvSpPr/>
            <p:nvPr/>
          </p:nvSpPr>
          <p:spPr>
            <a:xfrm>
              <a:off x="6325137" y="2096115"/>
              <a:ext cx="466766" cy="647613"/>
            </a:xfrm>
            <a:prstGeom prst="rect">
              <a:avLst/>
            </a:prstGeom>
          </p:spPr>
          <p:txBody>
            <a:bodyPr wrap="none">
              <a:spAutoFit/>
            </a:bodyPr>
            <a:lstStyle/>
            <a:p>
              <a:pPr>
                <a:defRPr/>
              </a:pPr>
              <a:r>
                <a:rPr lang="es-ES_tradnl" sz="3600" b="1" kern="0" dirty="0">
                  <a:solidFill>
                    <a:schemeClr val="tx2"/>
                  </a:solidFill>
                  <a:latin typeface="Arial" pitchFamily="34" charset="0"/>
                  <a:cs typeface="Arial" pitchFamily="34" charset="0"/>
                </a:rPr>
                <a:t>L</a:t>
              </a:r>
              <a:endParaRPr lang="en-US" sz="3600" dirty="0">
                <a:solidFill>
                  <a:schemeClr val="tx2"/>
                </a:solidFill>
              </a:endParaRPr>
            </a:p>
          </p:txBody>
        </p:sp>
        <p:sp>
          <p:nvSpPr>
            <p:cNvPr id="87" name="Rectangle 86"/>
            <p:cNvSpPr/>
            <p:nvPr/>
          </p:nvSpPr>
          <p:spPr>
            <a:xfrm>
              <a:off x="7458711" y="3621499"/>
              <a:ext cx="466766" cy="646026"/>
            </a:xfrm>
            <a:prstGeom prst="rect">
              <a:avLst/>
            </a:prstGeom>
          </p:spPr>
          <p:txBody>
            <a:bodyPr wrap="none">
              <a:spAutoFit/>
            </a:bodyPr>
            <a:lstStyle/>
            <a:p>
              <a:pPr>
                <a:defRPr/>
              </a:pPr>
              <a:r>
                <a:rPr lang="es-ES_tradnl" sz="3600" b="1" kern="0" dirty="0">
                  <a:solidFill>
                    <a:schemeClr val="tx2"/>
                  </a:solidFill>
                  <a:latin typeface="Arial" pitchFamily="34" charset="0"/>
                  <a:cs typeface="Arial" pitchFamily="34" charset="0"/>
                </a:rPr>
                <a:t>L</a:t>
              </a:r>
              <a:endParaRPr lang="en-US" sz="3600" dirty="0">
                <a:solidFill>
                  <a:schemeClr val="tx2"/>
                </a:solidFill>
              </a:endParaRPr>
            </a:p>
          </p:txBody>
        </p:sp>
        <p:sp>
          <p:nvSpPr>
            <p:cNvPr id="88" name="Rectangle 87"/>
            <p:cNvSpPr/>
            <p:nvPr/>
          </p:nvSpPr>
          <p:spPr>
            <a:xfrm>
              <a:off x="4953418" y="2096115"/>
              <a:ext cx="517570" cy="647613"/>
            </a:xfrm>
            <a:prstGeom prst="rect">
              <a:avLst/>
            </a:prstGeom>
          </p:spPr>
          <p:txBody>
            <a:bodyPr wrap="none">
              <a:spAutoFit/>
            </a:bodyPr>
            <a:lstStyle/>
            <a:p>
              <a:pPr>
                <a:defRPr/>
              </a:pPr>
              <a:r>
                <a:rPr lang="es-ES_tradnl" sz="3600" b="1" kern="0" dirty="0">
                  <a:solidFill>
                    <a:schemeClr val="tx2"/>
                  </a:solidFill>
                  <a:latin typeface="Arial" pitchFamily="34" charset="0"/>
                  <a:cs typeface="Arial" pitchFamily="34" charset="0"/>
                </a:rPr>
                <a:t>H</a:t>
              </a:r>
              <a:endParaRPr lang="en-US" sz="3600" dirty="0">
                <a:solidFill>
                  <a:schemeClr val="tx2"/>
                </a:solidFill>
              </a:endParaRPr>
            </a:p>
          </p:txBody>
        </p:sp>
        <p:sp>
          <p:nvSpPr>
            <p:cNvPr id="89" name="Rectangle 88"/>
            <p:cNvSpPr/>
            <p:nvPr/>
          </p:nvSpPr>
          <p:spPr>
            <a:xfrm>
              <a:off x="6706171" y="4231018"/>
              <a:ext cx="466766" cy="646026"/>
            </a:xfrm>
            <a:prstGeom prst="rect">
              <a:avLst/>
            </a:prstGeom>
          </p:spPr>
          <p:txBody>
            <a:bodyPr wrap="none">
              <a:spAutoFit/>
            </a:bodyPr>
            <a:lstStyle/>
            <a:p>
              <a:pPr>
                <a:defRPr/>
              </a:pPr>
              <a:r>
                <a:rPr lang="es-ES_tradnl" sz="3600" b="1" kern="0" dirty="0">
                  <a:solidFill>
                    <a:schemeClr val="tx2"/>
                  </a:solidFill>
                  <a:latin typeface="Arial" pitchFamily="34" charset="0"/>
                  <a:cs typeface="Arial" pitchFamily="34" charset="0"/>
                </a:rPr>
                <a:t>L</a:t>
              </a:r>
              <a:endParaRPr lang="en-US" sz="3600" dirty="0">
                <a:solidFill>
                  <a:schemeClr val="tx2"/>
                </a:solidFill>
              </a:endParaRPr>
            </a:p>
          </p:txBody>
        </p:sp>
        <p:sp>
          <p:nvSpPr>
            <p:cNvPr id="40" name="Title 1"/>
            <p:cNvSpPr txBox="1">
              <a:spLocks/>
            </p:cNvSpPr>
            <p:nvPr/>
          </p:nvSpPr>
          <p:spPr bwMode="auto">
            <a:xfrm>
              <a:off x="152399" y="4767521"/>
              <a:ext cx="4713699" cy="1938078"/>
            </a:xfrm>
            <a:prstGeom prst="rect">
              <a:avLst/>
            </a:prstGeom>
            <a:solidFill>
              <a:schemeClr val="tx1">
                <a:lumMod val="95000"/>
              </a:schemeClr>
            </a:solidFill>
            <a:ln w="9525">
              <a:solidFill>
                <a:srgbClr val="000000"/>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000" kern="0" dirty="0" smtClean="0">
                  <a:solidFill>
                    <a:schemeClr val="bg2"/>
                  </a:solidFill>
                  <a:latin typeface="Arial" pitchFamily="34" charset="0"/>
                  <a:cs typeface="Arial" pitchFamily="34" charset="0"/>
                </a:rPr>
                <a:t>-El frente siempre se coloca en el lado cálido del gradiente.</a:t>
              </a:r>
            </a:p>
            <a:p>
              <a:pPr algn="l" eaLnBrk="1" hangingPunct="1">
                <a:defRPr/>
              </a:pPr>
              <a:endParaRPr lang="es-ES_tradnl" sz="500" kern="0" dirty="0" smtClean="0">
                <a:solidFill>
                  <a:schemeClr val="bg2"/>
                </a:solidFill>
                <a:latin typeface="Arial" pitchFamily="34" charset="0"/>
                <a:cs typeface="Arial" pitchFamily="34" charset="0"/>
              </a:endParaRPr>
            </a:p>
            <a:p>
              <a:pPr algn="l" eaLnBrk="1" hangingPunct="1">
                <a:defRPr/>
              </a:pPr>
              <a:r>
                <a:rPr lang="es-ES_tradnl" sz="2000" kern="0" dirty="0" smtClean="0">
                  <a:solidFill>
                    <a:schemeClr val="bg2"/>
                  </a:solidFill>
                  <a:latin typeface="Arial" pitchFamily="34" charset="0"/>
                  <a:cs typeface="Arial" pitchFamily="34" charset="0"/>
                </a:rPr>
                <a:t>-Usualmente en el eje de vaguada.</a:t>
              </a:r>
            </a:p>
            <a:p>
              <a:pPr algn="l" eaLnBrk="1" hangingPunct="1">
                <a:defRPr/>
              </a:pPr>
              <a:endParaRPr lang="es-ES_tradnl" sz="500" kern="0" dirty="0" smtClean="0">
                <a:solidFill>
                  <a:schemeClr val="bg2"/>
                </a:solidFill>
                <a:latin typeface="Arial" pitchFamily="34" charset="0"/>
                <a:cs typeface="Arial" pitchFamily="34" charset="0"/>
              </a:endParaRPr>
            </a:p>
            <a:p>
              <a:pPr algn="l" eaLnBrk="1" hangingPunct="1">
                <a:defRPr/>
              </a:pPr>
              <a:r>
                <a:rPr lang="es-ES_tradnl" sz="2000" kern="0" dirty="0" smtClean="0">
                  <a:solidFill>
                    <a:schemeClr val="bg2"/>
                  </a:solidFill>
                  <a:latin typeface="Arial" pitchFamily="34" charset="0"/>
                  <a:cs typeface="Arial" pitchFamily="34" charset="0"/>
                </a:rPr>
                <a:t>-La oclusión rezagada con respecto al punto triple</a:t>
              </a:r>
            </a:p>
          </p:txBody>
        </p:sp>
      </p:grpSp>
      <p:cxnSp>
        <p:nvCxnSpPr>
          <p:cNvPr id="40966" name="Straight Connector 12"/>
          <p:cNvCxnSpPr>
            <a:cxnSpLocks noChangeShapeType="1"/>
          </p:cNvCxnSpPr>
          <p:nvPr/>
        </p:nvCxnSpPr>
        <p:spPr bwMode="auto">
          <a:xfrm>
            <a:off x="304800" y="1066800"/>
            <a:ext cx="304800" cy="0"/>
          </a:xfrm>
          <a:prstGeom prst="line">
            <a:avLst/>
          </a:prstGeom>
          <a:noFill/>
          <a:ln w="9525" algn="ctr">
            <a:solidFill>
              <a:srgbClr val="154DFF"/>
            </a:solidFill>
            <a:round/>
            <a:headEnd/>
            <a:tailEnd/>
          </a:ln>
          <a:extLst>
            <a:ext uri="{909E8E84-426E-40DD-AFC4-6F175D3DCCD1}">
              <a14:hiddenFill xmlns:a14="http://schemas.microsoft.com/office/drawing/2010/main">
                <a:noFill/>
              </a14:hiddenFill>
            </a:ext>
          </a:extLst>
        </p:spPr>
      </p:cxnSp>
      <p:cxnSp>
        <p:nvCxnSpPr>
          <p:cNvPr id="40967" name="Straight Connector 90"/>
          <p:cNvCxnSpPr>
            <a:cxnSpLocks noChangeShapeType="1"/>
          </p:cNvCxnSpPr>
          <p:nvPr/>
        </p:nvCxnSpPr>
        <p:spPr bwMode="auto">
          <a:xfrm>
            <a:off x="304800" y="1900238"/>
            <a:ext cx="304800"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15" name="Rectangle 14"/>
          <p:cNvSpPr/>
          <p:nvPr/>
        </p:nvSpPr>
        <p:spPr>
          <a:xfrm>
            <a:off x="533400" y="1752600"/>
            <a:ext cx="879475" cy="338138"/>
          </a:xfrm>
          <a:prstGeom prst="rect">
            <a:avLst/>
          </a:prstGeom>
        </p:spPr>
        <p:txBody>
          <a:bodyPr wrap="none">
            <a:spAutoFit/>
          </a:bodyPr>
          <a:lstStyle/>
          <a:p>
            <a:pPr>
              <a:defRPr/>
            </a:pPr>
            <a:r>
              <a:rPr lang="es-ES_tradnl" sz="1600" kern="0" dirty="0">
                <a:solidFill>
                  <a:schemeClr val="tx2"/>
                </a:solidFill>
                <a:latin typeface="Arial" pitchFamily="34" charset="0"/>
                <a:cs typeface="Arial" pitchFamily="34" charset="0"/>
              </a:rPr>
              <a:t>Presión</a:t>
            </a:r>
            <a:endParaRPr lang="en-US" sz="1600" dirty="0">
              <a:solidFill>
                <a:schemeClr val="tx2"/>
              </a:solidFill>
            </a:endParaRPr>
          </a:p>
        </p:txBody>
      </p:sp>
      <p:sp>
        <p:nvSpPr>
          <p:cNvPr id="94" name="Rectangle 93"/>
          <p:cNvSpPr/>
          <p:nvPr/>
        </p:nvSpPr>
        <p:spPr>
          <a:xfrm>
            <a:off x="538163" y="881063"/>
            <a:ext cx="1225550" cy="830262"/>
          </a:xfrm>
          <a:prstGeom prst="rect">
            <a:avLst/>
          </a:prstGeom>
        </p:spPr>
        <p:txBody>
          <a:bodyPr>
            <a:spAutoFit/>
          </a:bodyPr>
          <a:lstStyle/>
          <a:p>
            <a:pPr algn="l">
              <a:defRPr/>
            </a:pPr>
            <a:r>
              <a:rPr lang="es-ES_tradnl" sz="1600" kern="0" dirty="0">
                <a:solidFill>
                  <a:srgbClr val="154DFF"/>
                </a:solidFill>
                <a:latin typeface="Arial" pitchFamily="34" charset="0"/>
                <a:cs typeface="Arial" pitchFamily="34" charset="0"/>
              </a:rPr>
              <a:t>Espesor 1000-850 </a:t>
            </a:r>
            <a:r>
              <a:rPr lang="es-ES_tradnl" sz="1600" kern="0" dirty="0" err="1">
                <a:solidFill>
                  <a:srgbClr val="154DFF"/>
                </a:solidFill>
                <a:latin typeface="Arial" pitchFamily="34" charset="0"/>
                <a:cs typeface="Arial" pitchFamily="34" charset="0"/>
              </a:rPr>
              <a:t>hPa</a:t>
            </a:r>
            <a:endParaRPr lang="en-US" sz="1600" dirty="0">
              <a:solidFill>
                <a:srgbClr val="154D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idx="1"/>
          </p:nvPr>
        </p:nvSpPr>
        <p:spPr>
          <a:xfrm>
            <a:off x="533400" y="838200"/>
            <a:ext cx="7772400" cy="4114800"/>
          </a:xfrm>
        </p:spPr>
        <p:txBody>
          <a:bodyPr/>
          <a:lstStyle/>
          <a:p>
            <a:pPr eaLnBrk="1" hangingPunct="1">
              <a:defRPr/>
            </a:pPr>
            <a:r>
              <a:rPr lang="es-ES_tradnl" sz="2800" dirty="0"/>
              <a:t>Humedad Relativa en la Columna:  </a:t>
            </a:r>
            <a:endParaRPr lang="es-ES_tradnl" sz="2800" dirty="0" smtClean="0"/>
          </a:p>
          <a:p>
            <a:pPr marL="0" indent="0" eaLnBrk="1" hangingPunct="1">
              <a:buFontTx/>
              <a:buNone/>
              <a:defRPr/>
            </a:pPr>
            <a:r>
              <a:rPr lang="es-ES_tradnl" dirty="0"/>
              <a:t> </a:t>
            </a:r>
            <a:r>
              <a:rPr lang="es-ES_tradnl" dirty="0" smtClean="0"/>
              <a:t>   	</a:t>
            </a:r>
            <a:r>
              <a:rPr lang="es-ES_tradnl" sz="2400" dirty="0" smtClean="0"/>
              <a:t>+Indica nivel de saturación en la columna</a:t>
            </a:r>
          </a:p>
          <a:p>
            <a:pPr marL="0" indent="0" eaLnBrk="1" hangingPunct="1">
              <a:buFontTx/>
              <a:buNone/>
              <a:defRPr/>
            </a:pPr>
            <a:r>
              <a:rPr lang="es-ES_tradnl" sz="2400" dirty="0"/>
              <a:t> </a:t>
            </a:r>
            <a:r>
              <a:rPr lang="es-ES_tradnl" sz="2400" dirty="0" smtClean="0"/>
              <a:t>    	+Relacionada a nubosidad</a:t>
            </a:r>
          </a:p>
          <a:p>
            <a:pPr marL="0" indent="0" eaLnBrk="1" hangingPunct="1">
              <a:buFontTx/>
              <a:buNone/>
              <a:defRPr/>
            </a:pPr>
            <a:r>
              <a:rPr lang="es-ES_tradnl" sz="2400" dirty="0"/>
              <a:t>	</a:t>
            </a:r>
            <a:r>
              <a:rPr lang="es-ES_tradnl" sz="2400" dirty="0" smtClean="0"/>
              <a:t>+Propiedad </a:t>
            </a:r>
            <a:r>
              <a:rPr lang="es-ES_tradnl" sz="2400" dirty="0" err="1" smtClean="0"/>
              <a:t>semiconservativa</a:t>
            </a:r>
            <a:r>
              <a:rPr lang="es-ES_tradnl" sz="2400" dirty="0" smtClean="0"/>
              <a:t> que tiende </a:t>
            </a:r>
            <a:r>
              <a:rPr lang="es-ES_tradnl" sz="2400" dirty="0"/>
              <a:t>a </a:t>
            </a:r>
            <a:r>
              <a:rPr lang="es-ES_tradnl" sz="2400" dirty="0" smtClean="0"/>
              <a:t>	seguir/acompañar </a:t>
            </a:r>
            <a:r>
              <a:rPr lang="es-ES_tradnl" sz="2400" dirty="0"/>
              <a:t>un sistema según este 	</a:t>
            </a:r>
            <a:r>
              <a:rPr lang="es-ES_tradnl" sz="2400" dirty="0" smtClean="0"/>
              <a:t> 	   	evoluciona</a:t>
            </a:r>
            <a:endParaRPr lang="es-ES_tradnl" sz="2400" dirty="0"/>
          </a:p>
        </p:txBody>
      </p:sp>
      <p:sp>
        <p:nvSpPr>
          <p:cNvPr id="4" name="Rectangle 2"/>
          <p:cNvSpPr txBox="1">
            <a:spLocks noChangeArrowheads="1"/>
          </p:cNvSpPr>
          <p:nvPr/>
        </p:nvSpPr>
        <p:spPr bwMode="auto">
          <a:xfrm>
            <a:off x="152400" y="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latin typeface="Arial" charset="0"/>
                <a:cs typeface="Arial" charset="0"/>
              </a:rPr>
              <a:t>Otras herramientas para identificar frentes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Rectangle 4"/>
          <p:cNvSpPr>
            <a:spLocks noGrp="1" noChangeArrowheads="1"/>
          </p:cNvSpPr>
          <p:nvPr>
            <p:ph type="title"/>
          </p:nvPr>
        </p:nvSpPr>
        <p:spPr>
          <a:xfrm>
            <a:off x="685800" y="152400"/>
            <a:ext cx="7772400" cy="1143000"/>
          </a:xfrm>
        </p:spPr>
        <p:txBody>
          <a:bodyPr/>
          <a:lstStyle/>
          <a:p>
            <a:pPr eaLnBrk="1" hangingPunct="1"/>
            <a:r>
              <a:rPr lang="es-ES_tradnl" altLang="en-US" smtClean="0"/>
              <a:t>Humedad Relativa en la Columna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s-ES_tradnl" altLang="en-US" smtClean="0"/>
              <a:t>Inicio de Onda Frontal</a:t>
            </a:r>
          </a:p>
        </p:txBody>
      </p:sp>
      <p:pic>
        <p:nvPicPr>
          <p:cNvPr id="450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36738"/>
            <a:ext cx="91440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066800" y="2438400"/>
            <a:ext cx="1676400" cy="830263"/>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Inicio Onda Frontal</a:t>
            </a:r>
          </a:p>
        </p:txBody>
      </p:sp>
      <p:sp>
        <p:nvSpPr>
          <p:cNvPr id="5" name="TextBox 4"/>
          <p:cNvSpPr txBox="1">
            <a:spLocks noChangeArrowheads="1"/>
          </p:cNvSpPr>
          <p:nvPr/>
        </p:nvSpPr>
        <p:spPr bwMode="auto">
          <a:xfrm>
            <a:off x="6477000" y="3387725"/>
            <a:ext cx="1676400" cy="830263"/>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Oclusión</a:t>
            </a:r>
          </a:p>
          <a:p>
            <a:pPr algn="ctr" eaLnBrk="1" hangingPunct="1">
              <a:spcBef>
                <a:spcPct val="0"/>
              </a:spcBef>
              <a:buFontTx/>
              <a:buNone/>
            </a:pPr>
            <a:r>
              <a:rPr lang="es-ES_tradnl" altLang="en-US" sz="2400"/>
              <a:t>Madura</a:t>
            </a:r>
          </a:p>
        </p:txBody>
      </p:sp>
      <p:cxnSp>
        <p:nvCxnSpPr>
          <p:cNvPr id="8" name="Straight Arrow Connector 7"/>
          <p:cNvCxnSpPr>
            <a:cxnSpLocks noChangeShapeType="1"/>
            <a:stCxn id="4" idx="2"/>
          </p:cNvCxnSpPr>
          <p:nvPr/>
        </p:nvCxnSpPr>
        <p:spPr bwMode="auto">
          <a:xfrm flipH="1">
            <a:off x="457200" y="3268663"/>
            <a:ext cx="1447800" cy="922337"/>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8"/>
          <p:cNvCxnSpPr>
            <a:cxnSpLocks noChangeShapeType="1"/>
            <a:stCxn id="4" idx="2"/>
          </p:cNvCxnSpPr>
          <p:nvPr/>
        </p:nvCxnSpPr>
        <p:spPr bwMode="auto">
          <a:xfrm>
            <a:off x="1905000" y="3268663"/>
            <a:ext cx="381000" cy="1303337"/>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11"/>
          <p:cNvCxnSpPr>
            <a:cxnSpLocks noChangeShapeType="1"/>
          </p:cNvCxnSpPr>
          <p:nvPr/>
        </p:nvCxnSpPr>
        <p:spPr bwMode="auto">
          <a:xfrm flipH="1">
            <a:off x="4343400" y="3802063"/>
            <a:ext cx="2133600" cy="1455737"/>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a:off x="2743200" y="2895600"/>
            <a:ext cx="3657600" cy="76200"/>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s-ES_tradnl" altLang="en-US" smtClean="0"/>
              <a:t>Onda Frontal</a:t>
            </a:r>
          </a:p>
        </p:txBody>
      </p:sp>
      <p:pic>
        <p:nvPicPr>
          <p:cNvPr id="460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324600" y="3192463"/>
            <a:ext cx="1676400" cy="831850"/>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Oclusión</a:t>
            </a:r>
          </a:p>
          <a:p>
            <a:pPr algn="ctr" eaLnBrk="1" hangingPunct="1">
              <a:spcBef>
                <a:spcPct val="0"/>
              </a:spcBef>
              <a:buFontTx/>
              <a:buNone/>
            </a:pPr>
            <a:r>
              <a:rPr lang="es-ES_tradnl" altLang="en-US" sz="2400"/>
              <a:t>Madura</a:t>
            </a:r>
          </a:p>
        </p:txBody>
      </p:sp>
      <p:sp>
        <p:nvSpPr>
          <p:cNvPr id="7" name="TextBox 6"/>
          <p:cNvSpPr txBox="1">
            <a:spLocks noChangeArrowheads="1"/>
          </p:cNvSpPr>
          <p:nvPr/>
        </p:nvSpPr>
        <p:spPr bwMode="auto">
          <a:xfrm>
            <a:off x="2590800" y="2590800"/>
            <a:ext cx="1676400" cy="830263"/>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Onda Frontal</a:t>
            </a:r>
          </a:p>
        </p:txBody>
      </p:sp>
      <p:cxnSp>
        <p:nvCxnSpPr>
          <p:cNvPr id="8" name="Straight Arrow Connector 7"/>
          <p:cNvCxnSpPr>
            <a:cxnSpLocks noChangeShapeType="1"/>
          </p:cNvCxnSpPr>
          <p:nvPr/>
        </p:nvCxnSpPr>
        <p:spPr bwMode="auto">
          <a:xfrm flipH="1">
            <a:off x="1981200" y="3421063"/>
            <a:ext cx="1447800" cy="922337"/>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8"/>
          <p:cNvCxnSpPr>
            <a:cxnSpLocks noChangeShapeType="1"/>
          </p:cNvCxnSpPr>
          <p:nvPr/>
        </p:nvCxnSpPr>
        <p:spPr bwMode="auto">
          <a:xfrm>
            <a:off x="3429000" y="3421063"/>
            <a:ext cx="990600" cy="1379537"/>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11"/>
          <p:cNvCxnSpPr>
            <a:cxnSpLocks noChangeShapeType="1"/>
          </p:cNvCxnSpPr>
          <p:nvPr/>
        </p:nvCxnSpPr>
        <p:spPr bwMode="auto">
          <a:xfrm flipH="1">
            <a:off x="5791200" y="4062413"/>
            <a:ext cx="1600200" cy="1119187"/>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a:off x="4267200" y="2963863"/>
            <a:ext cx="2590800" cy="42862"/>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s-ES_tradnl" altLang="en-US" smtClean="0"/>
              <a:t>Inicio de Oclusión</a:t>
            </a:r>
          </a:p>
        </p:txBody>
      </p:sp>
      <p:pic>
        <p:nvPicPr>
          <p:cNvPr id="481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1839913"/>
            <a:ext cx="91440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370263" y="2408238"/>
            <a:ext cx="1676400" cy="830262"/>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Inicio de Oclusión</a:t>
            </a:r>
          </a:p>
        </p:txBody>
      </p:sp>
      <p:sp>
        <p:nvSpPr>
          <p:cNvPr id="6" name="TextBox 5"/>
          <p:cNvSpPr txBox="1">
            <a:spLocks noChangeArrowheads="1"/>
          </p:cNvSpPr>
          <p:nvPr/>
        </p:nvSpPr>
        <p:spPr bwMode="auto">
          <a:xfrm>
            <a:off x="228600" y="2514600"/>
            <a:ext cx="1676400" cy="830263"/>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Inicio Onda Frontal</a:t>
            </a:r>
          </a:p>
        </p:txBody>
      </p:sp>
      <p:cxnSp>
        <p:nvCxnSpPr>
          <p:cNvPr id="7" name="Straight Arrow Connector 6"/>
          <p:cNvCxnSpPr>
            <a:cxnSpLocks noChangeShapeType="1"/>
          </p:cNvCxnSpPr>
          <p:nvPr/>
        </p:nvCxnSpPr>
        <p:spPr bwMode="auto">
          <a:xfrm flipH="1">
            <a:off x="762000" y="3344863"/>
            <a:ext cx="304800" cy="1150937"/>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flipH="1">
            <a:off x="3810000" y="3238500"/>
            <a:ext cx="609600" cy="1714500"/>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12" name="TextBox 11"/>
          <p:cNvSpPr txBox="1">
            <a:spLocks noChangeArrowheads="1"/>
          </p:cNvSpPr>
          <p:nvPr/>
        </p:nvSpPr>
        <p:spPr bwMode="auto">
          <a:xfrm>
            <a:off x="4179888" y="5181600"/>
            <a:ext cx="1676400" cy="830263"/>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Onda Frontal</a:t>
            </a:r>
          </a:p>
        </p:txBody>
      </p:sp>
      <p:cxnSp>
        <p:nvCxnSpPr>
          <p:cNvPr id="13" name="Straight Arrow Connector 12"/>
          <p:cNvCxnSpPr>
            <a:cxnSpLocks noChangeShapeType="1"/>
            <a:stCxn id="12" idx="3"/>
          </p:cNvCxnSpPr>
          <p:nvPr/>
        </p:nvCxnSpPr>
        <p:spPr bwMode="auto">
          <a:xfrm flipV="1">
            <a:off x="5856288" y="4953000"/>
            <a:ext cx="1382712" cy="644525"/>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a:off x="5029200" y="2895600"/>
            <a:ext cx="2209800" cy="34925"/>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s-ES_tradnl" altLang="en-US" smtClean="0"/>
              <a:t>Punto Triple y Oclusión Formada</a:t>
            </a:r>
            <a:br>
              <a:rPr lang="es-ES_tradnl" altLang="en-US" smtClean="0"/>
            </a:br>
            <a:r>
              <a:rPr lang="es-ES_tradnl" altLang="en-US" smtClean="0"/>
              <a:t>Inicio de Onda Frontal</a:t>
            </a:r>
          </a:p>
        </p:txBody>
      </p:sp>
      <p:pic>
        <p:nvPicPr>
          <p:cNvPr id="501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075113" y="2759075"/>
            <a:ext cx="1676400" cy="830263"/>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Oclusión</a:t>
            </a:r>
          </a:p>
          <a:p>
            <a:pPr algn="ctr" eaLnBrk="1" hangingPunct="1">
              <a:spcBef>
                <a:spcPct val="0"/>
              </a:spcBef>
              <a:buFontTx/>
              <a:buNone/>
            </a:pPr>
            <a:r>
              <a:rPr lang="es-ES_tradnl" altLang="en-US" sz="2400"/>
              <a:t>Madura</a:t>
            </a:r>
          </a:p>
        </p:txBody>
      </p:sp>
      <p:sp>
        <p:nvSpPr>
          <p:cNvPr id="6" name="TextBox 5"/>
          <p:cNvSpPr txBox="1">
            <a:spLocks noChangeArrowheads="1"/>
          </p:cNvSpPr>
          <p:nvPr/>
        </p:nvSpPr>
        <p:spPr bwMode="auto">
          <a:xfrm>
            <a:off x="1219200" y="2362200"/>
            <a:ext cx="1676400" cy="830263"/>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Inicio Onda Frontal</a:t>
            </a:r>
          </a:p>
        </p:txBody>
      </p:sp>
      <p:cxnSp>
        <p:nvCxnSpPr>
          <p:cNvPr id="7" name="Straight Arrow Connector 6"/>
          <p:cNvCxnSpPr>
            <a:cxnSpLocks noChangeShapeType="1"/>
          </p:cNvCxnSpPr>
          <p:nvPr/>
        </p:nvCxnSpPr>
        <p:spPr bwMode="auto">
          <a:xfrm flipH="1">
            <a:off x="1676400" y="3268663"/>
            <a:ext cx="228600" cy="922337"/>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8"/>
          <p:cNvCxnSpPr>
            <a:cxnSpLocks noChangeShapeType="1"/>
          </p:cNvCxnSpPr>
          <p:nvPr/>
        </p:nvCxnSpPr>
        <p:spPr bwMode="auto">
          <a:xfrm>
            <a:off x="4913313" y="3589338"/>
            <a:ext cx="255587" cy="1287462"/>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8" name="TextBox 7"/>
          <p:cNvSpPr txBox="1">
            <a:spLocks noChangeArrowheads="1"/>
          </p:cNvSpPr>
          <p:nvPr/>
        </p:nvSpPr>
        <p:spPr bwMode="auto">
          <a:xfrm>
            <a:off x="7010400" y="4198938"/>
            <a:ext cx="1676400" cy="830262"/>
          </a:xfrm>
          <a:prstGeom prst="rect">
            <a:avLst/>
          </a:prstGeom>
          <a:solidFill>
            <a:schemeClr val="bg2">
              <a:alpha val="58823"/>
            </a:schemeClr>
          </a:solidFill>
          <a:ln w="9525">
            <a:solidFill>
              <a:schemeClr val="accent1"/>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Oclusión</a:t>
            </a:r>
          </a:p>
          <a:p>
            <a:pPr algn="ctr" eaLnBrk="1" hangingPunct="1">
              <a:spcBef>
                <a:spcPct val="0"/>
              </a:spcBef>
              <a:buFontTx/>
              <a:buNone/>
            </a:pPr>
            <a:r>
              <a:rPr lang="es-ES_tradnl" altLang="en-US" sz="2400"/>
              <a:t>Frontal</a:t>
            </a:r>
          </a:p>
        </p:txBody>
      </p:sp>
      <p:cxnSp>
        <p:nvCxnSpPr>
          <p:cNvPr id="12" name="Straight Arrow Connector 11"/>
          <p:cNvCxnSpPr>
            <a:cxnSpLocks noChangeShapeType="1"/>
          </p:cNvCxnSpPr>
          <p:nvPr/>
        </p:nvCxnSpPr>
        <p:spPr bwMode="auto">
          <a:xfrm flipH="1" flipV="1">
            <a:off x="7543800" y="3173413"/>
            <a:ext cx="430213" cy="1025525"/>
          </a:xfrm>
          <a:prstGeom prst="straightConnector1">
            <a:avLst/>
          </a:prstGeom>
          <a:noFill/>
          <a:ln w="38100" cmpd="tri" algn="ctr">
            <a:solidFill>
              <a:schemeClr val="accent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ChangeArrowheads="1"/>
          </p:cNvSpPr>
          <p:nvPr/>
        </p:nvSpPr>
        <p:spPr bwMode="auto">
          <a:xfrm>
            <a:off x="152400" y="76200"/>
            <a:ext cx="8839200" cy="6629400"/>
          </a:xfrm>
          <a:prstGeom prst="rect">
            <a:avLst/>
          </a:prstGeom>
          <a:solidFill>
            <a:schemeClr val="tx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grpSp>
        <p:nvGrpSpPr>
          <p:cNvPr id="51203" name="Group 16"/>
          <p:cNvGrpSpPr>
            <a:grpSpLocks/>
          </p:cNvGrpSpPr>
          <p:nvPr/>
        </p:nvGrpSpPr>
        <p:grpSpPr bwMode="auto">
          <a:xfrm>
            <a:off x="4038600" y="1235075"/>
            <a:ext cx="1787525" cy="839788"/>
            <a:chOff x="4029813" y="1083388"/>
            <a:chExt cx="1873255" cy="839625"/>
          </a:xfrm>
        </p:grpSpPr>
        <p:sp>
          <p:nvSpPr>
            <p:cNvPr id="51263" name="Freeform 15"/>
            <p:cNvSpPr>
              <a:spLocks/>
            </p:cNvSpPr>
            <p:nvPr/>
          </p:nvSpPr>
          <p:spPr bwMode="auto">
            <a:xfrm>
              <a:off x="4029813" y="1083388"/>
              <a:ext cx="1873255" cy="839625"/>
            </a:xfrm>
            <a:custGeom>
              <a:avLst/>
              <a:gdLst>
                <a:gd name="T0" fmla="*/ 211679 w 1873255"/>
                <a:gd name="T1" fmla="*/ 414906 h 839625"/>
                <a:gd name="T2" fmla="*/ 971843 w 1873255"/>
                <a:gd name="T3" fmla="*/ 282704 h 839625"/>
                <a:gd name="T4" fmla="*/ 1809126 w 1873255"/>
                <a:gd name="T5" fmla="*/ 18299 h 839625"/>
                <a:gd name="T6" fmla="*/ 1500654 w 1873255"/>
                <a:gd name="T7" fmla="*/ 789480 h 839625"/>
                <a:gd name="T8" fmla="*/ 189645 w 1873255"/>
                <a:gd name="T9" fmla="*/ 414905 h 839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3255" h="839625">
                  <a:moveTo>
                    <a:pt x="211679" y="414906"/>
                  </a:moveTo>
                  <a:cubicBezTo>
                    <a:pt x="331028" y="378183"/>
                    <a:pt x="720291" y="335952"/>
                    <a:pt x="971843" y="282704"/>
                  </a:cubicBezTo>
                  <a:cubicBezTo>
                    <a:pt x="1223395" y="229456"/>
                    <a:pt x="1632856" y="-77181"/>
                    <a:pt x="1809126" y="18299"/>
                  </a:cubicBezTo>
                  <a:cubicBezTo>
                    <a:pt x="1985396" y="113779"/>
                    <a:pt x="1770568" y="723379"/>
                    <a:pt x="1500654" y="789480"/>
                  </a:cubicBezTo>
                  <a:cubicBezTo>
                    <a:pt x="1230740" y="855581"/>
                    <a:pt x="-581535" y="943715"/>
                    <a:pt x="189645" y="414905"/>
                  </a:cubicBezTo>
                </a:path>
              </a:pathLst>
            </a:custGeom>
            <a:noFill/>
            <a:ln w="19050" cap="flat" cmpd="sng" algn="ctr">
              <a:solidFill>
                <a:srgbClr val="00EA2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51264" name="Freeform 17"/>
            <p:cNvSpPr>
              <a:spLocks/>
            </p:cNvSpPr>
            <p:nvPr/>
          </p:nvSpPr>
          <p:spPr bwMode="auto">
            <a:xfrm>
              <a:off x="4701484" y="1153463"/>
              <a:ext cx="1138497" cy="675949"/>
            </a:xfrm>
            <a:custGeom>
              <a:avLst/>
              <a:gdLst>
                <a:gd name="T0" fmla="*/ 62 w 1958347"/>
                <a:gd name="T1" fmla="*/ 19933 h 825848"/>
                <a:gd name="T2" fmla="*/ 285 w 1958347"/>
                <a:gd name="T3" fmla="*/ 13381 h 825848"/>
                <a:gd name="T4" fmla="*/ 558 w 1958347"/>
                <a:gd name="T5" fmla="*/ 940 h 825848"/>
                <a:gd name="T6" fmla="*/ 440 w 1958347"/>
                <a:gd name="T7" fmla="*/ 38500 h 825848"/>
                <a:gd name="T8" fmla="*/ 56 w 1958347"/>
                <a:gd name="T9" fmla="*/ 19933 h 8258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8347" h="825848">
                  <a:moveTo>
                    <a:pt x="212861" y="402123"/>
                  </a:moveTo>
                  <a:cubicBezTo>
                    <a:pt x="332210" y="365400"/>
                    <a:pt x="721473" y="323169"/>
                    <a:pt x="973025" y="269921"/>
                  </a:cubicBezTo>
                  <a:cubicBezTo>
                    <a:pt x="1224577" y="216673"/>
                    <a:pt x="1728789" y="-76503"/>
                    <a:pt x="1905059" y="18977"/>
                  </a:cubicBezTo>
                  <a:cubicBezTo>
                    <a:pt x="2081329" y="114457"/>
                    <a:pt x="1787541" y="712840"/>
                    <a:pt x="1501836" y="776697"/>
                  </a:cubicBezTo>
                  <a:cubicBezTo>
                    <a:pt x="1216131" y="840554"/>
                    <a:pt x="-580353" y="930932"/>
                    <a:pt x="190827" y="402122"/>
                  </a:cubicBezTo>
                </a:path>
              </a:pathLst>
            </a:custGeom>
            <a:noFill/>
            <a:ln w="19050" cap="flat" cmpd="sng" algn="ctr">
              <a:solidFill>
                <a:srgbClr val="00EA2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51265" name="Freeform 18"/>
            <p:cNvSpPr>
              <a:spLocks/>
            </p:cNvSpPr>
            <p:nvPr/>
          </p:nvSpPr>
          <p:spPr bwMode="auto">
            <a:xfrm>
              <a:off x="5099782" y="1242301"/>
              <a:ext cx="679560" cy="492921"/>
            </a:xfrm>
            <a:custGeom>
              <a:avLst/>
              <a:gdLst>
                <a:gd name="T0" fmla="*/ 0 w 1953354"/>
                <a:gd name="T1" fmla="*/ 520 h 763176"/>
                <a:gd name="T2" fmla="*/ 0 w 1953354"/>
                <a:gd name="T3" fmla="*/ 333 h 763176"/>
                <a:gd name="T4" fmla="*/ 0 w 1953354"/>
                <a:gd name="T5" fmla="*/ 49 h 763176"/>
                <a:gd name="T6" fmla="*/ 0 w 1953354"/>
                <a:gd name="T7" fmla="*/ 1004 h 763176"/>
                <a:gd name="T8" fmla="*/ 0 w 1953354"/>
                <a:gd name="T9" fmla="*/ 520 h 763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3354" h="763176">
                  <a:moveTo>
                    <a:pt x="229012" y="366356"/>
                  </a:moveTo>
                  <a:cubicBezTo>
                    <a:pt x="348361" y="329633"/>
                    <a:pt x="737624" y="287402"/>
                    <a:pt x="989176" y="234154"/>
                  </a:cubicBezTo>
                  <a:cubicBezTo>
                    <a:pt x="1240728" y="180906"/>
                    <a:pt x="1643070" y="-95567"/>
                    <a:pt x="1889542" y="34382"/>
                  </a:cubicBezTo>
                  <a:cubicBezTo>
                    <a:pt x="2136014" y="164331"/>
                    <a:pt x="1608412" y="651488"/>
                    <a:pt x="1327985" y="706817"/>
                  </a:cubicBezTo>
                  <a:cubicBezTo>
                    <a:pt x="1047558" y="762146"/>
                    <a:pt x="-564202" y="895165"/>
                    <a:pt x="206978" y="366355"/>
                  </a:cubicBezTo>
                </a:path>
              </a:pathLst>
            </a:custGeom>
            <a:noFill/>
            <a:ln w="19050" cap="flat" cmpd="sng" algn="ctr">
              <a:solidFill>
                <a:srgbClr val="00EA2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sp>
        <p:nvSpPr>
          <p:cNvPr id="51204" name="Rectangle 6"/>
          <p:cNvSpPr>
            <a:spLocks noChangeArrowheads="1"/>
          </p:cNvSpPr>
          <p:nvPr/>
        </p:nvSpPr>
        <p:spPr bwMode="auto">
          <a:xfrm>
            <a:off x="3886200" y="2286000"/>
            <a:ext cx="4953000" cy="152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4" name="Rectangle 2"/>
          <p:cNvSpPr txBox="1">
            <a:spLocks noChangeArrowheads="1"/>
          </p:cNvSpPr>
          <p:nvPr/>
        </p:nvSpPr>
        <p:spPr>
          <a:xfrm>
            <a:off x="152400" y="76200"/>
            <a:ext cx="83820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2800" b="1" kern="0" dirty="0" smtClean="0">
                <a:solidFill>
                  <a:schemeClr val="bg2"/>
                </a:solidFill>
                <a:latin typeface="Arial" pitchFamily="34" charset="0"/>
                <a:cs typeface="Arial" pitchFamily="34" charset="0"/>
              </a:rPr>
              <a:t>Secamiento en Patagonia</a:t>
            </a:r>
            <a:endParaRPr lang="es-ES_tradnl" sz="2800" b="1" kern="0" dirty="0">
              <a:solidFill>
                <a:schemeClr val="bg2"/>
              </a:solidFill>
              <a:latin typeface="Arial" pitchFamily="34" charset="0"/>
              <a:cs typeface="Arial" pitchFamily="34" charset="0"/>
            </a:endParaRPr>
          </a:p>
        </p:txBody>
      </p:sp>
      <p:sp>
        <p:nvSpPr>
          <p:cNvPr id="5" name="Rectangle 2"/>
          <p:cNvSpPr txBox="1">
            <a:spLocks noChangeArrowheads="1"/>
          </p:cNvSpPr>
          <p:nvPr/>
        </p:nvSpPr>
        <p:spPr>
          <a:xfrm>
            <a:off x="1524000" y="5943600"/>
            <a:ext cx="2438400" cy="1066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a:defRPr/>
            </a:pPr>
            <a:r>
              <a:rPr lang="es-ES_tradnl" sz="1400" kern="0" dirty="0" smtClean="0">
                <a:solidFill>
                  <a:schemeClr val="bg2"/>
                </a:solidFill>
                <a:latin typeface="Arial" pitchFamily="34" charset="0"/>
                <a:cs typeface="Arial" pitchFamily="34" charset="0"/>
              </a:rPr>
              <a:t>(Temperatura, isóbaras y </a:t>
            </a:r>
          </a:p>
          <a:p>
            <a:pPr algn="r">
              <a:defRPr/>
            </a:pPr>
            <a:r>
              <a:rPr lang="es-ES_tradnl" sz="1400" kern="0" dirty="0" smtClean="0">
                <a:solidFill>
                  <a:schemeClr val="bg2"/>
                </a:solidFill>
                <a:latin typeface="Arial" pitchFamily="34" charset="0"/>
                <a:cs typeface="Arial" pitchFamily="34" charset="0"/>
              </a:rPr>
              <a:t>humedad relativa integrada &gt;70% en sombreado)</a:t>
            </a:r>
            <a:r>
              <a:rPr lang="es-ES_tradnl" sz="1400" kern="0" dirty="0" smtClean="0">
                <a:solidFill>
                  <a:schemeClr val="bg2"/>
                </a:solidFill>
                <a:latin typeface="Arial" pitchFamily="34" charset="0"/>
                <a:cs typeface="Arial" pitchFamily="34" charset="0"/>
                <a:sym typeface="Wingdings" pitchFamily="2" charset="2"/>
              </a:rPr>
              <a:t></a:t>
            </a:r>
            <a:endParaRPr lang="es-ES_tradnl" sz="1400" kern="0" dirty="0">
              <a:solidFill>
                <a:schemeClr val="bg2"/>
              </a:solidFill>
              <a:latin typeface="Arial" pitchFamily="34" charset="0"/>
              <a:cs typeface="Arial" pitchFamily="34" charset="0"/>
            </a:endParaRPr>
          </a:p>
        </p:txBody>
      </p:sp>
      <p:pic>
        <p:nvPicPr>
          <p:cNvPr id="512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590800"/>
            <a:ext cx="4953000"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Isosceles Triangle 1"/>
          <p:cNvSpPr/>
          <p:nvPr/>
        </p:nvSpPr>
        <p:spPr bwMode="auto">
          <a:xfrm>
            <a:off x="5562600" y="1447800"/>
            <a:ext cx="609600" cy="762000"/>
          </a:xfrm>
          <a:prstGeom prst="triangle">
            <a:avLst/>
          </a:prstGeom>
          <a:solidFill>
            <a:schemeClr val="accent1">
              <a:lumMod val="5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3" name="Rectangle 2"/>
          <p:cNvSpPr/>
          <p:nvPr/>
        </p:nvSpPr>
        <p:spPr bwMode="auto">
          <a:xfrm>
            <a:off x="5334000" y="2209800"/>
            <a:ext cx="1981200" cy="2286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3962400" y="1466850"/>
            <a:ext cx="769938" cy="276225"/>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5173663" y="1104900"/>
            <a:ext cx="693737" cy="34290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51212" name="Straight Arrow Connector 12"/>
          <p:cNvCxnSpPr>
            <a:cxnSpLocks noChangeShapeType="1"/>
          </p:cNvCxnSpPr>
          <p:nvPr/>
        </p:nvCxnSpPr>
        <p:spPr bwMode="auto">
          <a:xfrm flipV="1">
            <a:off x="5105400" y="1447800"/>
            <a:ext cx="609600" cy="304800"/>
          </a:xfrm>
          <a:prstGeom prst="straightConnector1">
            <a:avLst/>
          </a:prstGeom>
          <a:noFill/>
          <a:ln w="38100"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23" name="Freeform 22"/>
          <p:cNvSpPr/>
          <p:nvPr/>
        </p:nvSpPr>
        <p:spPr bwMode="auto">
          <a:xfrm>
            <a:off x="5249863" y="1323975"/>
            <a:ext cx="911225" cy="352425"/>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5919788" y="762000"/>
            <a:ext cx="481012" cy="12700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5257800" y="914400"/>
            <a:ext cx="533400" cy="19050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6705600" y="838200"/>
            <a:ext cx="533400" cy="11430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315200" y="990600"/>
            <a:ext cx="533400" cy="22860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6324600" y="1092200"/>
            <a:ext cx="481013" cy="12700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4953000" y="1390650"/>
            <a:ext cx="693738" cy="36195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grpSp>
        <p:nvGrpSpPr>
          <p:cNvPr id="51220" name="Group 29"/>
          <p:cNvGrpSpPr>
            <a:grpSpLocks/>
          </p:cNvGrpSpPr>
          <p:nvPr/>
        </p:nvGrpSpPr>
        <p:grpSpPr bwMode="auto">
          <a:xfrm>
            <a:off x="5181600" y="1905000"/>
            <a:ext cx="390525" cy="304800"/>
            <a:chOff x="1371601" y="1752600"/>
            <a:chExt cx="390179" cy="304800"/>
          </a:xfrm>
        </p:grpSpPr>
        <p:sp>
          <p:nvSpPr>
            <p:cNvPr id="51259" name="Freeform 20"/>
            <p:cNvSpPr>
              <a:spLocks/>
            </p:cNvSpPr>
            <p:nvPr/>
          </p:nvSpPr>
          <p:spPr bwMode="auto">
            <a:xfrm>
              <a:off x="1371601" y="1839051"/>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60" name="Freeform 30"/>
            <p:cNvSpPr>
              <a:spLocks/>
            </p:cNvSpPr>
            <p:nvPr/>
          </p:nvSpPr>
          <p:spPr bwMode="auto">
            <a:xfrm>
              <a:off x="1524001" y="1925427"/>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61" name="Freeform 31"/>
            <p:cNvSpPr>
              <a:spLocks/>
            </p:cNvSpPr>
            <p:nvPr/>
          </p:nvSpPr>
          <p:spPr bwMode="auto">
            <a:xfrm>
              <a:off x="1524000" y="17526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62" name="Freeform 32"/>
            <p:cNvSpPr>
              <a:spLocks/>
            </p:cNvSpPr>
            <p:nvPr/>
          </p:nvSpPr>
          <p:spPr bwMode="auto">
            <a:xfrm>
              <a:off x="1676400" y="18288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grpSp>
      <p:grpSp>
        <p:nvGrpSpPr>
          <p:cNvPr id="51221" name="Group 34"/>
          <p:cNvGrpSpPr>
            <a:grpSpLocks/>
          </p:cNvGrpSpPr>
          <p:nvPr/>
        </p:nvGrpSpPr>
        <p:grpSpPr bwMode="auto">
          <a:xfrm>
            <a:off x="5324475" y="1600200"/>
            <a:ext cx="390525" cy="304800"/>
            <a:chOff x="1371601" y="1752600"/>
            <a:chExt cx="390179" cy="304800"/>
          </a:xfrm>
        </p:grpSpPr>
        <p:sp>
          <p:nvSpPr>
            <p:cNvPr id="51255" name="Freeform 35"/>
            <p:cNvSpPr>
              <a:spLocks/>
            </p:cNvSpPr>
            <p:nvPr/>
          </p:nvSpPr>
          <p:spPr bwMode="auto">
            <a:xfrm>
              <a:off x="1371601" y="1839051"/>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56" name="Freeform 36"/>
            <p:cNvSpPr>
              <a:spLocks/>
            </p:cNvSpPr>
            <p:nvPr/>
          </p:nvSpPr>
          <p:spPr bwMode="auto">
            <a:xfrm>
              <a:off x="1524001" y="1925427"/>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57" name="Freeform 37"/>
            <p:cNvSpPr>
              <a:spLocks/>
            </p:cNvSpPr>
            <p:nvPr/>
          </p:nvSpPr>
          <p:spPr bwMode="auto">
            <a:xfrm>
              <a:off x="1524000" y="17526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58" name="Freeform 38"/>
            <p:cNvSpPr>
              <a:spLocks/>
            </p:cNvSpPr>
            <p:nvPr/>
          </p:nvSpPr>
          <p:spPr bwMode="auto">
            <a:xfrm>
              <a:off x="1676400" y="18288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grpSp>
      <p:grpSp>
        <p:nvGrpSpPr>
          <p:cNvPr id="51222" name="Group 39"/>
          <p:cNvGrpSpPr>
            <a:grpSpLocks/>
          </p:cNvGrpSpPr>
          <p:nvPr/>
        </p:nvGrpSpPr>
        <p:grpSpPr bwMode="auto">
          <a:xfrm>
            <a:off x="4943475" y="1676400"/>
            <a:ext cx="390525" cy="304800"/>
            <a:chOff x="1371601" y="1752600"/>
            <a:chExt cx="390179" cy="304800"/>
          </a:xfrm>
        </p:grpSpPr>
        <p:sp>
          <p:nvSpPr>
            <p:cNvPr id="51251" name="Freeform 40"/>
            <p:cNvSpPr>
              <a:spLocks/>
            </p:cNvSpPr>
            <p:nvPr/>
          </p:nvSpPr>
          <p:spPr bwMode="auto">
            <a:xfrm>
              <a:off x="1371601" y="1839051"/>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52" name="Freeform 41"/>
            <p:cNvSpPr>
              <a:spLocks/>
            </p:cNvSpPr>
            <p:nvPr/>
          </p:nvSpPr>
          <p:spPr bwMode="auto">
            <a:xfrm>
              <a:off x="1524001" y="1925427"/>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53" name="Freeform 42"/>
            <p:cNvSpPr>
              <a:spLocks/>
            </p:cNvSpPr>
            <p:nvPr/>
          </p:nvSpPr>
          <p:spPr bwMode="auto">
            <a:xfrm>
              <a:off x="1524000" y="17526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54" name="Freeform 43"/>
            <p:cNvSpPr>
              <a:spLocks/>
            </p:cNvSpPr>
            <p:nvPr/>
          </p:nvSpPr>
          <p:spPr bwMode="auto">
            <a:xfrm>
              <a:off x="1676400" y="18288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grpSp>
      <p:grpSp>
        <p:nvGrpSpPr>
          <p:cNvPr id="51223" name="Group 44"/>
          <p:cNvGrpSpPr>
            <a:grpSpLocks/>
          </p:cNvGrpSpPr>
          <p:nvPr/>
        </p:nvGrpSpPr>
        <p:grpSpPr bwMode="auto">
          <a:xfrm>
            <a:off x="4257675" y="1676400"/>
            <a:ext cx="390525" cy="304800"/>
            <a:chOff x="1371601" y="1752600"/>
            <a:chExt cx="390179" cy="304800"/>
          </a:xfrm>
        </p:grpSpPr>
        <p:sp>
          <p:nvSpPr>
            <p:cNvPr id="51247" name="Freeform 45"/>
            <p:cNvSpPr>
              <a:spLocks/>
            </p:cNvSpPr>
            <p:nvPr/>
          </p:nvSpPr>
          <p:spPr bwMode="auto">
            <a:xfrm>
              <a:off x="1371601" y="1839051"/>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48" name="Freeform 46"/>
            <p:cNvSpPr>
              <a:spLocks/>
            </p:cNvSpPr>
            <p:nvPr/>
          </p:nvSpPr>
          <p:spPr bwMode="auto">
            <a:xfrm>
              <a:off x="1524001" y="1925427"/>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49" name="Freeform 47"/>
            <p:cNvSpPr>
              <a:spLocks/>
            </p:cNvSpPr>
            <p:nvPr/>
          </p:nvSpPr>
          <p:spPr bwMode="auto">
            <a:xfrm>
              <a:off x="1524000" y="17526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50" name="Freeform 48"/>
            <p:cNvSpPr>
              <a:spLocks/>
            </p:cNvSpPr>
            <p:nvPr/>
          </p:nvSpPr>
          <p:spPr bwMode="auto">
            <a:xfrm>
              <a:off x="1676400" y="18288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grpSp>
      <p:cxnSp>
        <p:nvCxnSpPr>
          <p:cNvPr id="51224" name="Straight Arrow Connector 14"/>
          <p:cNvCxnSpPr>
            <a:cxnSpLocks noChangeShapeType="1"/>
          </p:cNvCxnSpPr>
          <p:nvPr/>
        </p:nvCxnSpPr>
        <p:spPr bwMode="auto">
          <a:xfrm>
            <a:off x="6019800" y="1447800"/>
            <a:ext cx="609600" cy="228600"/>
          </a:xfrm>
          <a:prstGeom prst="straightConnector1">
            <a:avLst/>
          </a:prstGeom>
          <a:noFill/>
          <a:ln w="38100" algn="ctr">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51225" name="Straight Arrow Connector 7"/>
          <p:cNvCxnSpPr>
            <a:cxnSpLocks noChangeShapeType="1"/>
          </p:cNvCxnSpPr>
          <p:nvPr/>
        </p:nvCxnSpPr>
        <p:spPr bwMode="auto">
          <a:xfrm>
            <a:off x="4191000" y="1828800"/>
            <a:ext cx="685800" cy="0"/>
          </a:xfrm>
          <a:prstGeom prst="straightConnector1">
            <a:avLst/>
          </a:prstGeom>
          <a:noFill/>
          <a:ln w="38100" algn="ctr">
            <a:solidFill>
              <a:schemeClr val="bg2"/>
            </a:solidFill>
            <a:round/>
            <a:headEnd/>
            <a:tailEnd type="arrow" w="med" len="med"/>
          </a:ln>
          <a:extLst>
            <a:ext uri="{909E8E84-426E-40DD-AFC4-6F175D3DCCD1}">
              <a14:hiddenFill xmlns:a14="http://schemas.microsoft.com/office/drawing/2010/main">
                <a:noFill/>
              </a14:hiddenFill>
            </a:ext>
          </a:extLst>
        </p:spPr>
      </p:cxnSp>
      <p:cxnSp>
        <p:nvCxnSpPr>
          <p:cNvPr id="51226" name="Straight Arrow Connector 49"/>
          <p:cNvCxnSpPr>
            <a:cxnSpLocks noChangeShapeType="1"/>
            <a:endCxn id="23" idx="4"/>
          </p:cNvCxnSpPr>
          <p:nvPr/>
        </p:nvCxnSpPr>
        <p:spPr bwMode="auto">
          <a:xfrm flipV="1">
            <a:off x="5267325" y="1392238"/>
            <a:ext cx="733425" cy="293687"/>
          </a:xfrm>
          <a:prstGeom prst="straightConnector1">
            <a:avLst/>
          </a:prstGeom>
          <a:noFill/>
          <a:ln w="38100"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54" name="Rectangle 2"/>
          <p:cNvSpPr txBox="1">
            <a:spLocks noChangeArrowheads="1"/>
          </p:cNvSpPr>
          <p:nvPr/>
        </p:nvSpPr>
        <p:spPr>
          <a:xfrm>
            <a:off x="6553200" y="1295400"/>
            <a:ext cx="1658938" cy="6540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1800" b="1" kern="0" dirty="0" smtClean="0">
                <a:solidFill>
                  <a:schemeClr val="bg2"/>
                </a:solidFill>
                <a:latin typeface="Arial" pitchFamily="34" charset="0"/>
                <a:cs typeface="Arial" pitchFamily="34" charset="0"/>
              </a:rPr>
              <a:t>Descenso</a:t>
            </a:r>
          </a:p>
          <a:p>
            <a:pPr algn="l">
              <a:defRPr/>
            </a:pPr>
            <a:r>
              <a:rPr lang="es-ES_tradnl" sz="1800" b="1" kern="0" dirty="0" smtClean="0">
                <a:solidFill>
                  <a:schemeClr val="bg2"/>
                </a:solidFill>
                <a:latin typeface="Arial" pitchFamily="34" charset="0"/>
                <a:cs typeface="Arial" pitchFamily="34" charset="0"/>
              </a:rPr>
              <a:t>Adiabático, secamiento</a:t>
            </a:r>
            <a:endParaRPr lang="es-ES_tradnl" sz="1800" b="1" kern="0" dirty="0">
              <a:solidFill>
                <a:schemeClr val="bg2"/>
              </a:solidFill>
              <a:latin typeface="Arial" pitchFamily="34" charset="0"/>
              <a:cs typeface="Arial" pitchFamily="34" charset="0"/>
            </a:endParaRPr>
          </a:p>
        </p:txBody>
      </p:sp>
      <p:sp>
        <p:nvSpPr>
          <p:cNvPr id="55" name="Rectangle 2"/>
          <p:cNvSpPr txBox="1">
            <a:spLocks noChangeArrowheads="1"/>
          </p:cNvSpPr>
          <p:nvPr/>
        </p:nvSpPr>
        <p:spPr>
          <a:xfrm>
            <a:off x="152400" y="762000"/>
            <a:ext cx="3581400" cy="2743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1800" kern="0" dirty="0" smtClean="0">
                <a:solidFill>
                  <a:schemeClr val="bg2"/>
                </a:solidFill>
                <a:cs typeface="Arial" pitchFamily="34" charset="0"/>
              </a:rPr>
              <a:t>Abrupta disminución de la humedad relativa cuando el flujo cruza la cordillera por </a:t>
            </a:r>
          </a:p>
          <a:p>
            <a:pPr algn="l">
              <a:defRPr/>
            </a:pPr>
            <a:endParaRPr lang="es-ES_tradnl" sz="500" kern="0" dirty="0" smtClean="0">
              <a:solidFill>
                <a:schemeClr val="bg2"/>
              </a:solidFill>
              <a:cs typeface="Arial" pitchFamily="34" charset="0"/>
            </a:endParaRPr>
          </a:p>
          <a:p>
            <a:pPr algn="l">
              <a:defRPr/>
            </a:pPr>
            <a:r>
              <a:rPr lang="es-ES_tradnl" sz="1800" kern="0" dirty="0" smtClean="0">
                <a:solidFill>
                  <a:schemeClr val="bg2"/>
                </a:solidFill>
                <a:cs typeface="Arial" pitchFamily="34" charset="0"/>
              </a:rPr>
              <a:t>  (1) descenso adiabático </a:t>
            </a:r>
            <a:r>
              <a:rPr lang="es-ES_tradnl" sz="1800" kern="0" dirty="0" smtClean="0">
                <a:solidFill>
                  <a:schemeClr val="bg2"/>
                </a:solidFill>
                <a:cs typeface="Arial" pitchFamily="34" charset="0"/>
                <a:sym typeface="Wingdings" pitchFamily="2" charset="2"/>
              </a:rPr>
              <a:t>(al calentar </a:t>
            </a:r>
          </a:p>
          <a:p>
            <a:pPr algn="l">
              <a:defRPr/>
            </a:pPr>
            <a:r>
              <a:rPr lang="es-ES_tradnl" sz="1800" kern="0" dirty="0">
                <a:solidFill>
                  <a:schemeClr val="bg2"/>
                </a:solidFill>
                <a:cs typeface="Arial" pitchFamily="34" charset="0"/>
                <a:sym typeface="Wingdings" pitchFamily="2" charset="2"/>
              </a:rPr>
              <a:t> </a:t>
            </a:r>
            <a:r>
              <a:rPr lang="es-ES_tradnl" sz="1800" kern="0" dirty="0" smtClean="0">
                <a:solidFill>
                  <a:schemeClr val="bg2"/>
                </a:solidFill>
                <a:cs typeface="Arial" pitchFamily="34" charset="0"/>
                <a:sym typeface="Wingdings" pitchFamily="2" charset="2"/>
              </a:rPr>
              <a:t>       disminuye la HR</a:t>
            </a:r>
            <a:r>
              <a:rPr lang="es-ES_tradnl" sz="1800" kern="0" dirty="0" smtClean="0">
                <a:solidFill>
                  <a:schemeClr val="bg2"/>
                </a:solidFill>
                <a:cs typeface="Arial" pitchFamily="34" charset="0"/>
              </a:rPr>
              <a:t>)</a:t>
            </a:r>
          </a:p>
          <a:p>
            <a:pPr algn="l">
              <a:defRPr/>
            </a:pPr>
            <a:endParaRPr lang="es-ES_tradnl" sz="500" kern="0" dirty="0" smtClean="0">
              <a:solidFill>
                <a:schemeClr val="bg2"/>
              </a:solidFill>
              <a:cs typeface="Arial" pitchFamily="34" charset="0"/>
            </a:endParaRPr>
          </a:p>
          <a:p>
            <a:pPr algn="l">
              <a:defRPr/>
            </a:pPr>
            <a:r>
              <a:rPr lang="es-ES_tradnl" sz="1800" kern="0" dirty="0">
                <a:solidFill>
                  <a:schemeClr val="bg2"/>
                </a:solidFill>
                <a:cs typeface="Arial" pitchFamily="34" charset="0"/>
              </a:rPr>
              <a:t> </a:t>
            </a:r>
            <a:r>
              <a:rPr lang="es-ES_tradnl" sz="1800" kern="0" dirty="0" smtClean="0">
                <a:solidFill>
                  <a:schemeClr val="bg2"/>
                </a:solidFill>
                <a:cs typeface="Arial" pitchFamily="34" charset="0"/>
              </a:rPr>
              <a:t> (2) pérdida de humedad en lluvias</a:t>
            </a:r>
          </a:p>
          <a:p>
            <a:pPr algn="l">
              <a:defRPr/>
            </a:pPr>
            <a:r>
              <a:rPr lang="es-ES_tradnl" sz="1800" kern="0" dirty="0">
                <a:solidFill>
                  <a:schemeClr val="bg2"/>
                </a:solidFill>
                <a:cs typeface="Arial" pitchFamily="34" charset="0"/>
              </a:rPr>
              <a:t> </a:t>
            </a:r>
            <a:r>
              <a:rPr lang="es-ES_tradnl" sz="1800" kern="0" dirty="0" smtClean="0">
                <a:solidFill>
                  <a:schemeClr val="bg2"/>
                </a:solidFill>
                <a:cs typeface="Arial" pitchFamily="34" charset="0"/>
              </a:rPr>
              <a:t>       del lado Chileno (barlovento).</a:t>
            </a:r>
          </a:p>
          <a:p>
            <a:pPr algn="l">
              <a:defRPr/>
            </a:pPr>
            <a:endParaRPr lang="es-ES_tradnl" sz="500" kern="0" dirty="0" smtClean="0">
              <a:solidFill>
                <a:schemeClr val="bg2"/>
              </a:solidFill>
              <a:cs typeface="Arial" pitchFamily="34" charset="0"/>
            </a:endParaRPr>
          </a:p>
          <a:p>
            <a:pPr algn="l">
              <a:defRPr/>
            </a:pPr>
            <a:endParaRPr lang="es-ES_tradnl" sz="500" kern="0" dirty="0">
              <a:solidFill>
                <a:schemeClr val="bg2"/>
              </a:solidFill>
              <a:cs typeface="Arial" pitchFamily="34" charset="0"/>
            </a:endParaRPr>
          </a:p>
          <a:p>
            <a:pPr algn="l">
              <a:defRPr/>
            </a:pPr>
            <a:r>
              <a:rPr lang="es-ES_tradnl" sz="1800" kern="0" dirty="0">
                <a:solidFill>
                  <a:schemeClr val="bg2"/>
                </a:solidFill>
                <a:cs typeface="Arial" pitchFamily="34" charset="0"/>
              </a:rPr>
              <a:t>Ello dificulta seguir los frentes usando HR</a:t>
            </a:r>
          </a:p>
          <a:p>
            <a:pPr algn="l">
              <a:defRPr/>
            </a:pPr>
            <a:endParaRPr lang="es-ES_tradnl" sz="1800" kern="0" dirty="0">
              <a:solidFill>
                <a:schemeClr val="bg2"/>
              </a:solidFill>
              <a:cs typeface="Arial" pitchFamily="34" charset="0"/>
            </a:endParaRPr>
          </a:p>
        </p:txBody>
      </p:sp>
      <p:sp>
        <p:nvSpPr>
          <p:cNvPr id="56" name="Rectangle 2"/>
          <p:cNvSpPr txBox="1">
            <a:spLocks noChangeArrowheads="1"/>
          </p:cNvSpPr>
          <p:nvPr/>
        </p:nvSpPr>
        <p:spPr>
          <a:xfrm>
            <a:off x="152400" y="3886200"/>
            <a:ext cx="3657600" cy="1371600"/>
          </a:xfrm>
          <a:prstGeom prst="rect">
            <a:avLst/>
          </a:prstGeom>
          <a:solidFill>
            <a:srgbClr val="FFE10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1600" b="1" kern="0" dirty="0" smtClean="0">
                <a:solidFill>
                  <a:schemeClr val="bg2"/>
                </a:solidFill>
                <a:latin typeface="Arial" pitchFamily="34" charset="0"/>
                <a:cs typeface="Arial" pitchFamily="34" charset="0"/>
              </a:rPr>
              <a:t>Cómo encontrar los frentes?</a:t>
            </a:r>
          </a:p>
          <a:p>
            <a:pPr algn="l">
              <a:defRPr/>
            </a:pPr>
            <a:r>
              <a:rPr lang="es-ES_tradnl" sz="1600" kern="0" dirty="0" smtClean="0">
                <a:solidFill>
                  <a:schemeClr val="bg2"/>
                </a:solidFill>
                <a:latin typeface="Arial" pitchFamily="34" charset="0"/>
                <a:cs typeface="Arial" pitchFamily="34" charset="0"/>
              </a:rPr>
              <a:t>-Buscar el gradiente termal, vaguadas y ver evolución del sistema según ingresa al Atlántico (movimiento del sistema)</a:t>
            </a:r>
            <a:endParaRPr lang="es-ES_tradnl" sz="1600" kern="0" dirty="0">
              <a:solidFill>
                <a:schemeClr val="bg2"/>
              </a:solidFill>
              <a:latin typeface="Arial" pitchFamily="34" charset="0"/>
              <a:cs typeface="Arial" pitchFamily="34" charset="0"/>
            </a:endParaRPr>
          </a:p>
        </p:txBody>
      </p:sp>
      <p:cxnSp>
        <p:nvCxnSpPr>
          <p:cNvPr id="57" name="Straight Arrow Connector 56"/>
          <p:cNvCxnSpPr/>
          <p:nvPr/>
        </p:nvCxnSpPr>
        <p:spPr bwMode="auto">
          <a:xfrm>
            <a:off x="5419725" y="2209800"/>
            <a:ext cx="406400" cy="1828800"/>
          </a:xfrm>
          <a:prstGeom prst="straightConnector1">
            <a:avLst/>
          </a:prstGeom>
          <a:solidFill>
            <a:schemeClr val="accent1"/>
          </a:solidFill>
          <a:ln w="38100" cap="flat" cmpd="sng" algn="ctr">
            <a:solidFill>
              <a:schemeClr val="tx2"/>
            </a:solidFill>
            <a:prstDash val="solid"/>
            <a:round/>
            <a:headEnd type="arrow"/>
            <a:tailEnd type="arrow"/>
          </a:ln>
          <a:effectLst>
            <a:outerShdw blurRad="63500" sx="102000" sy="102000" algn="ctr" rotWithShape="0">
              <a:prstClr val="black">
                <a:alpha val="40000"/>
              </a:prstClr>
            </a:outerShdw>
          </a:effectLst>
        </p:spPr>
      </p:cxnSp>
      <p:cxnSp>
        <p:nvCxnSpPr>
          <p:cNvPr id="66" name="Straight Arrow Connector 65"/>
          <p:cNvCxnSpPr/>
          <p:nvPr/>
        </p:nvCxnSpPr>
        <p:spPr bwMode="auto">
          <a:xfrm flipH="1">
            <a:off x="6292850" y="2209800"/>
            <a:ext cx="168275" cy="1905000"/>
          </a:xfrm>
          <a:prstGeom prst="straightConnector1">
            <a:avLst/>
          </a:prstGeom>
          <a:solidFill>
            <a:schemeClr val="accent1"/>
          </a:solidFill>
          <a:ln w="38100" cap="flat" cmpd="sng" algn="ctr">
            <a:solidFill>
              <a:schemeClr val="tx2"/>
            </a:solidFill>
            <a:prstDash val="solid"/>
            <a:round/>
            <a:headEnd type="arrow"/>
            <a:tailEnd type="arrow"/>
          </a:ln>
          <a:effectLst>
            <a:outerShdw blurRad="63500" sx="102000" sy="102000" algn="ctr" rotWithShape="0">
              <a:prstClr val="black">
                <a:alpha val="40000"/>
              </a:prstClr>
            </a:outerShdw>
          </a:effectLst>
        </p:spPr>
      </p:cxnSp>
      <p:grpSp>
        <p:nvGrpSpPr>
          <p:cNvPr id="51232" name="Group 29"/>
          <p:cNvGrpSpPr>
            <a:grpSpLocks/>
          </p:cNvGrpSpPr>
          <p:nvPr/>
        </p:nvGrpSpPr>
        <p:grpSpPr bwMode="auto">
          <a:xfrm>
            <a:off x="5248275" y="1752600"/>
            <a:ext cx="390525" cy="304800"/>
            <a:chOff x="1371601" y="1752600"/>
            <a:chExt cx="390179" cy="304800"/>
          </a:xfrm>
        </p:grpSpPr>
        <p:sp>
          <p:nvSpPr>
            <p:cNvPr id="51243" name="Freeform 20"/>
            <p:cNvSpPr>
              <a:spLocks/>
            </p:cNvSpPr>
            <p:nvPr/>
          </p:nvSpPr>
          <p:spPr bwMode="auto">
            <a:xfrm>
              <a:off x="1371601" y="1839051"/>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44" name="Freeform 30"/>
            <p:cNvSpPr>
              <a:spLocks/>
            </p:cNvSpPr>
            <p:nvPr/>
          </p:nvSpPr>
          <p:spPr bwMode="auto">
            <a:xfrm>
              <a:off x="1524001" y="1925427"/>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45" name="Freeform 31"/>
            <p:cNvSpPr>
              <a:spLocks/>
            </p:cNvSpPr>
            <p:nvPr/>
          </p:nvSpPr>
          <p:spPr bwMode="auto">
            <a:xfrm>
              <a:off x="1524000" y="17526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46" name="Freeform 32"/>
            <p:cNvSpPr>
              <a:spLocks/>
            </p:cNvSpPr>
            <p:nvPr/>
          </p:nvSpPr>
          <p:spPr bwMode="auto">
            <a:xfrm>
              <a:off x="1676400" y="18288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grpSp>
      <p:grpSp>
        <p:nvGrpSpPr>
          <p:cNvPr id="51233" name="Group 44"/>
          <p:cNvGrpSpPr>
            <a:grpSpLocks/>
          </p:cNvGrpSpPr>
          <p:nvPr/>
        </p:nvGrpSpPr>
        <p:grpSpPr bwMode="auto">
          <a:xfrm>
            <a:off x="4105275" y="1905000"/>
            <a:ext cx="390525" cy="304800"/>
            <a:chOff x="1371601" y="1752600"/>
            <a:chExt cx="390179" cy="304800"/>
          </a:xfrm>
        </p:grpSpPr>
        <p:sp>
          <p:nvSpPr>
            <p:cNvPr id="51239" name="Freeform 45"/>
            <p:cNvSpPr>
              <a:spLocks/>
            </p:cNvSpPr>
            <p:nvPr/>
          </p:nvSpPr>
          <p:spPr bwMode="auto">
            <a:xfrm>
              <a:off x="1371601" y="1839051"/>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40" name="Freeform 46"/>
            <p:cNvSpPr>
              <a:spLocks/>
            </p:cNvSpPr>
            <p:nvPr/>
          </p:nvSpPr>
          <p:spPr bwMode="auto">
            <a:xfrm>
              <a:off x="1524001" y="1925427"/>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41" name="Freeform 47"/>
            <p:cNvSpPr>
              <a:spLocks/>
            </p:cNvSpPr>
            <p:nvPr/>
          </p:nvSpPr>
          <p:spPr bwMode="auto">
            <a:xfrm>
              <a:off x="1524000" y="17526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sp>
          <p:nvSpPr>
            <p:cNvPr id="51242" name="Freeform 48"/>
            <p:cNvSpPr>
              <a:spLocks/>
            </p:cNvSpPr>
            <p:nvPr/>
          </p:nvSpPr>
          <p:spPr bwMode="auto">
            <a:xfrm>
              <a:off x="1676400" y="1828800"/>
              <a:ext cx="85380" cy="131973"/>
            </a:xfrm>
            <a:custGeom>
              <a:avLst/>
              <a:gdLst>
                <a:gd name="T0" fmla="*/ 0 w 341523"/>
                <a:gd name="T1" fmla="*/ 0 h 727113"/>
                <a:gd name="T2" fmla="*/ 0 w 341523"/>
                <a:gd name="T3" fmla="*/ 0 h 727113"/>
                <a:gd name="T4" fmla="*/ 0 w 341523"/>
                <a:gd name="T5" fmla="*/ 0 h 727113"/>
                <a:gd name="T6" fmla="*/ 0 w 341523"/>
                <a:gd name="T7" fmla="*/ 0 h 727113"/>
                <a:gd name="T8" fmla="*/ 0 w 341523"/>
                <a:gd name="T9" fmla="*/ 0 h 727113"/>
                <a:gd name="T10" fmla="*/ 0 w 341523"/>
                <a:gd name="T11" fmla="*/ 0 h 727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523" h="727113">
                  <a:moveTo>
                    <a:pt x="308472" y="0"/>
                  </a:moveTo>
                  <a:lnTo>
                    <a:pt x="0" y="495759"/>
                  </a:lnTo>
                  <a:lnTo>
                    <a:pt x="33050" y="627962"/>
                  </a:lnTo>
                  <a:lnTo>
                    <a:pt x="154236" y="727113"/>
                  </a:lnTo>
                  <a:lnTo>
                    <a:pt x="341523" y="661012"/>
                  </a:lnTo>
                  <a:lnTo>
                    <a:pt x="286438" y="176270"/>
                  </a:lnTo>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es-ES_tradnl"/>
            </a:p>
          </p:txBody>
        </p:sp>
      </p:grpSp>
      <p:sp>
        <p:nvSpPr>
          <p:cNvPr id="51234" name="Rectangle 5"/>
          <p:cNvSpPr>
            <a:spLocks noChangeArrowheads="1"/>
          </p:cNvSpPr>
          <p:nvPr/>
        </p:nvSpPr>
        <p:spPr bwMode="auto">
          <a:xfrm>
            <a:off x="3886200" y="685800"/>
            <a:ext cx="4953000" cy="1752600"/>
          </a:xfrm>
          <a:prstGeom prst="rect">
            <a:avLst/>
          </a:prstGeom>
          <a:noFill/>
          <a:ln w="95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64" name="Freeform 63"/>
          <p:cNvSpPr/>
          <p:nvPr/>
        </p:nvSpPr>
        <p:spPr bwMode="auto">
          <a:xfrm>
            <a:off x="4267200" y="1323975"/>
            <a:ext cx="693738" cy="276225"/>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65" name="Freeform 64"/>
          <p:cNvSpPr/>
          <p:nvPr/>
        </p:nvSpPr>
        <p:spPr bwMode="auto">
          <a:xfrm>
            <a:off x="4343400" y="1447800"/>
            <a:ext cx="795338" cy="28575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67" name="Freeform 66"/>
          <p:cNvSpPr/>
          <p:nvPr/>
        </p:nvSpPr>
        <p:spPr bwMode="auto">
          <a:xfrm>
            <a:off x="4648200" y="1009650"/>
            <a:ext cx="619125" cy="24765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68" name="Freeform 67"/>
          <p:cNvSpPr/>
          <p:nvPr/>
        </p:nvSpPr>
        <p:spPr bwMode="auto">
          <a:xfrm>
            <a:off x="4267200" y="1104900"/>
            <a:ext cx="533400" cy="190500"/>
          </a:xfrm>
          <a:custGeom>
            <a:avLst/>
            <a:gdLst>
              <a:gd name="connsiteX0" fmla="*/ 11750 w 694796"/>
              <a:gd name="connsiteY0" fmla="*/ 275422 h 312551"/>
              <a:gd name="connsiteX1" fmla="*/ 694796 w 694796"/>
              <a:gd name="connsiteY1" fmla="*/ 286439 h 312551"/>
              <a:gd name="connsiteX2" fmla="*/ 650729 w 694796"/>
              <a:gd name="connsiteY2" fmla="*/ 77118 h 312551"/>
              <a:gd name="connsiteX3" fmla="*/ 628695 w 694796"/>
              <a:gd name="connsiteY3" fmla="*/ 44068 h 312551"/>
              <a:gd name="connsiteX4" fmla="*/ 573611 w 694796"/>
              <a:gd name="connsiteY4" fmla="*/ 55085 h 312551"/>
              <a:gd name="connsiteX5" fmla="*/ 540560 w 694796"/>
              <a:gd name="connsiteY5" fmla="*/ 121186 h 312551"/>
              <a:gd name="connsiteX6" fmla="*/ 485476 w 694796"/>
              <a:gd name="connsiteY6" fmla="*/ 77118 h 312551"/>
              <a:gd name="connsiteX7" fmla="*/ 452425 w 694796"/>
              <a:gd name="connsiteY7" fmla="*/ 88135 h 312551"/>
              <a:gd name="connsiteX8" fmla="*/ 408358 w 694796"/>
              <a:gd name="connsiteY8" fmla="*/ 11017 h 312551"/>
              <a:gd name="connsiteX9" fmla="*/ 364290 w 694796"/>
              <a:gd name="connsiteY9" fmla="*/ 0 h 312551"/>
              <a:gd name="connsiteX10" fmla="*/ 309206 w 694796"/>
              <a:gd name="connsiteY10" fmla="*/ 11017 h 312551"/>
              <a:gd name="connsiteX11" fmla="*/ 276155 w 694796"/>
              <a:gd name="connsiteY11" fmla="*/ 66101 h 312551"/>
              <a:gd name="connsiteX12" fmla="*/ 265138 w 694796"/>
              <a:gd name="connsiteY12" fmla="*/ 33051 h 312551"/>
              <a:gd name="connsiteX13" fmla="*/ 199037 w 694796"/>
              <a:gd name="connsiteY13" fmla="*/ 11017 h 312551"/>
              <a:gd name="connsiteX14" fmla="*/ 165987 w 694796"/>
              <a:gd name="connsiteY14" fmla="*/ 33051 h 312551"/>
              <a:gd name="connsiteX15" fmla="*/ 121919 w 694796"/>
              <a:gd name="connsiteY15" fmla="*/ 55085 h 312551"/>
              <a:gd name="connsiteX16" fmla="*/ 88868 w 694796"/>
              <a:gd name="connsiteY16" fmla="*/ 121186 h 312551"/>
              <a:gd name="connsiteX17" fmla="*/ 77852 w 694796"/>
              <a:gd name="connsiteY17" fmla="*/ 165253 h 312551"/>
              <a:gd name="connsiteX18" fmla="*/ 44801 w 694796"/>
              <a:gd name="connsiteY18" fmla="*/ 187287 h 312551"/>
              <a:gd name="connsiteX19" fmla="*/ 734 w 694796"/>
              <a:gd name="connsiteY19" fmla="*/ 264405 h 312551"/>
              <a:gd name="connsiteX20" fmla="*/ 11750 w 694796"/>
              <a:gd name="connsiteY20" fmla="*/ 308473 h 312551"/>
              <a:gd name="connsiteX21" fmla="*/ 55818 w 694796"/>
              <a:gd name="connsiteY21" fmla="*/ 308473 h 312551"/>
              <a:gd name="connsiteX22" fmla="*/ 55818 w 694796"/>
              <a:gd name="connsiteY22" fmla="*/ 308473 h 312551"/>
              <a:gd name="connsiteX0" fmla="*/ 11750 w 694796"/>
              <a:gd name="connsiteY0" fmla="*/ 275422 h 330506"/>
              <a:gd name="connsiteX1" fmla="*/ 694796 w 694796"/>
              <a:gd name="connsiteY1" fmla="*/ 286439 h 330506"/>
              <a:gd name="connsiteX2" fmla="*/ 650729 w 694796"/>
              <a:gd name="connsiteY2" fmla="*/ 77118 h 330506"/>
              <a:gd name="connsiteX3" fmla="*/ 628695 w 694796"/>
              <a:gd name="connsiteY3" fmla="*/ 44068 h 330506"/>
              <a:gd name="connsiteX4" fmla="*/ 573611 w 694796"/>
              <a:gd name="connsiteY4" fmla="*/ 55085 h 330506"/>
              <a:gd name="connsiteX5" fmla="*/ 540560 w 694796"/>
              <a:gd name="connsiteY5" fmla="*/ 121186 h 330506"/>
              <a:gd name="connsiteX6" fmla="*/ 485476 w 694796"/>
              <a:gd name="connsiteY6" fmla="*/ 77118 h 330506"/>
              <a:gd name="connsiteX7" fmla="*/ 452425 w 694796"/>
              <a:gd name="connsiteY7" fmla="*/ 88135 h 330506"/>
              <a:gd name="connsiteX8" fmla="*/ 408358 w 694796"/>
              <a:gd name="connsiteY8" fmla="*/ 11017 h 330506"/>
              <a:gd name="connsiteX9" fmla="*/ 364290 w 694796"/>
              <a:gd name="connsiteY9" fmla="*/ 0 h 330506"/>
              <a:gd name="connsiteX10" fmla="*/ 309206 w 694796"/>
              <a:gd name="connsiteY10" fmla="*/ 11017 h 330506"/>
              <a:gd name="connsiteX11" fmla="*/ 276155 w 694796"/>
              <a:gd name="connsiteY11" fmla="*/ 66101 h 330506"/>
              <a:gd name="connsiteX12" fmla="*/ 265138 w 694796"/>
              <a:gd name="connsiteY12" fmla="*/ 33051 h 330506"/>
              <a:gd name="connsiteX13" fmla="*/ 199037 w 694796"/>
              <a:gd name="connsiteY13" fmla="*/ 11017 h 330506"/>
              <a:gd name="connsiteX14" fmla="*/ 165987 w 694796"/>
              <a:gd name="connsiteY14" fmla="*/ 33051 h 330506"/>
              <a:gd name="connsiteX15" fmla="*/ 121919 w 694796"/>
              <a:gd name="connsiteY15" fmla="*/ 55085 h 330506"/>
              <a:gd name="connsiteX16" fmla="*/ 88868 w 694796"/>
              <a:gd name="connsiteY16" fmla="*/ 121186 h 330506"/>
              <a:gd name="connsiteX17" fmla="*/ 77852 w 694796"/>
              <a:gd name="connsiteY17" fmla="*/ 165253 h 330506"/>
              <a:gd name="connsiteX18" fmla="*/ 44801 w 694796"/>
              <a:gd name="connsiteY18" fmla="*/ 187287 h 330506"/>
              <a:gd name="connsiteX19" fmla="*/ 734 w 694796"/>
              <a:gd name="connsiteY19" fmla="*/ 264405 h 330506"/>
              <a:gd name="connsiteX20" fmla="*/ 11750 w 694796"/>
              <a:gd name="connsiteY20" fmla="*/ 308473 h 330506"/>
              <a:gd name="connsiteX21" fmla="*/ 55818 w 694796"/>
              <a:gd name="connsiteY21" fmla="*/ 308473 h 330506"/>
              <a:gd name="connsiteX22" fmla="*/ 33784 w 694796"/>
              <a:gd name="connsiteY22" fmla="*/ 330506 h 330506"/>
              <a:gd name="connsiteX0" fmla="*/ 11750 w 694796"/>
              <a:gd name="connsiteY0" fmla="*/ 275422 h 311848"/>
              <a:gd name="connsiteX1" fmla="*/ 694796 w 694796"/>
              <a:gd name="connsiteY1" fmla="*/ 286439 h 311848"/>
              <a:gd name="connsiteX2" fmla="*/ 650729 w 694796"/>
              <a:gd name="connsiteY2" fmla="*/ 77118 h 311848"/>
              <a:gd name="connsiteX3" fmla="*/ 628695 w 694796"/>
              <a:gd name="connsiteY3" fmla="*/ 44068 h 311848"/>
              <a:gd name="connsiteX4" fmla="*/ 573611 w 694796"/>
              <a:gd name="connsiteY4" fmla="*/ 55085 h 311848"/>
              <a:gd name="connsiteX5" fmla="*/ 540560 w 694796"/>
              <a:gd name="connsiteY5" fmla="*/ 121186 h 311848"/>
              <a:gd name="connsiteX6" fmla="*/ 485476 w 694796"/>
              <a:gd name="connsiteY6" fmla="*/ 77118 h 311848"/>
              <a:gd name="connsiteX7" fmla="*/ 452425 w 694796"/>
              <a:gd name="connsiteY7" fmla="*/ 88135 h 311848"/>
              <a:gd name="connsiteX8" fmla="*/ 408358 w 694796"/>
              <a:gd name="connsiteY8" fmla="*/ 11017 h 311848"/>
              <a:gd name="connsiteX9" fmla="*/ 364290 w 694796"/>
              <a:gd name="connsiteY9" fmla="*/ 0 h 311848"/>
              <a:gd name="connsiteX10" fmla="*/ 309206 w 694796"/>
              <a:gd name="connsiteY10" fmla="*/ 11017 h 311848"/>
              <a:gd name="connsiteX11" fmla="*/ 276155 w 694796"/>
              <a:gd name="connsiteY11" fmla="*/ 66101 h 311848"/>
              <a:gd name="connsiteX12" fmla="*/ 265138 w 694796"/>
              <a:gd name="connsiteY12" fmla="*/ 33051 h 311848"/>
              <a:gd name="connsiteX13" fmla="*/ 199037 w 694796"/>
              <a:gd name="connsiteY13" fmla="*/ 11017 h 311848"/>
              <a:gd name="connsiteX14" fmla="*/ 165987 w 694796"/>
              <a:gd name="connsiteY14" fmla="*/ 33051 h 311848"/>
              <a:gd name="connsiteX15" fmla="*/ 121919 w 694796"/>
              <a:gd name="connsiteY15" fmla="*/ 55085 h 311848"/>
              <a:gd name="connsiteX16" fmla="*/ 88868 w 694796"/>
              <a:gd name="connsiteY16" fmla="*/ 121186 h 311848"/>
              <a:gd name="connsiteX17" fmla="*/ 77852 w 694796"/>
              <a:gd name="connsiteY17" fmla="*/ 165253 h 311848"/>
              <a:gd name="connsiteX18" fmla="*/ 44801 w 694796"/>
              <a:gd name="connsiteY18" fmla="*/ 187287 h 311848"/>
              <a:gd name="connsiteX19" fmla="*/ 734 w 694796"/>
              <a:gd name="connsiteY19" fmla="*/ 264405 h 311848"/>
              <a:gd name="connsiteX20" fmla="*/ 11750 w 694796"/>
              <a:gd name="connsiteY20" fmla="*/ 308473 h 311848"/>
              <a:gd name="connsiteX21" fmla="*/ 55818 w 694796"/>
              <a:gd name="connsiteY21" fmla="*/ 308473 h 311848"/>
              <a:gd name="connsiteX0" fmla="*/ 11750 w 694796"/>
              <a:gd name="connsiteY0" fmla="*/ 275422 h 308473"/>
              <a:gd name="connsiteX1" fmla="*/ 694796 w 694796"/>
              <a:gd name="connsiteY1" fmla="*/ 286439 h 308473"/>
              <a:gd name="connsiteX2" fmla="*/ 650729 w 694796"/>
              <a:gd name="connsiteY2" fmla="*/ 77118 h 308473"/>
              <a:gd name="connsiteX3" fmla="*/ 628695 w 694796"/>
              <a:gd name="connsiteY3" fmla="*/ 44068 h 308473"/>
              <a:gd name="connsiteX4" fmla="*/ 573611 w 694796"/>
              <a:gd name="connsiteY4" fmla="*/ 55085 h 308473"/>
              <a:gd name="connsiteX5" fmla="*/ 540560 w 694796"/>
              <a:gd name="connsiteY5" fmla="*/ 121186 h 308473"/>
              <a:gd name="connsiteX6" fmla="*/ 485476 w 694796"/>
              <a:gd name="connsiteY6" fmla="*/ 77118 h 308473"/>
              <a:gd name="connsiteX7" fmla="*/ 452425 w 694796"/>
              <a:gd name="connsiteY7" fmla="*/ 88135 h 308473"/>
              <a:gd name="connsiteX8" fmla="*/ 408358 w 694796"/>
              <a:gd name="connsiteY8" fmla="*/ 11017 h 308473"/>
              <a:gd name="connsiteX9" fmla="*/ 364290 w 694796"/>
              <a:gd name="connsiteY9" fmla="*/ 0 h 308473"/>
              <a:gd name="connsiteX10" fmla="*/ 309206 w 694796"/>
              <a:gd name="connsiteY10" fmla="*/ 11017 h 308473"/>
              <a:gd name="connsiteX11" fmla="*/ 276155 w 694796"/>
              <a:gd name="connsiteY11" fmla="*/ 66101 h 308473"/>
              <a:gd name="connsiteX12" fmla="*/ 265138 w 694796"/>
              <a:gd name="connsiteY12" fmla="*/ 33051 h 308473"/>
              <a:gd name="connsiteX13" fmla="*/ 199037 w 694796"/>
              <a:gd name="connsiteY13" fmla="*/ 11017 h 308473"/>
              <a:gd name="connsiteX14" fmla="*/ 165987 w 694796"/>
              <a:gd name="connsiteY14" fmla="*/ 33051 h 308473"/>
              <a:gd name="connsiteX15" fmla="*/ 121919 w 694796"/>
              <a:gd name="connsiteY15" fmla="*/ 55085 h 308473"/>
              <a:gd name="connsiteX16" fmla="*/ 88868 w 694796"/>
              <a:gd name="connsiteY16" fmla="*/ 121186 h 308473"/>
              <a:gd name="connsiteX17" fmla="*/ 77852 w 694796"/>
              <a:gd name="connsiteY17" fmla="*/ 165253 h 308473"/>
              <a:gd name="connsiteX18" fmla="*/ 44801 w 694796"/>
              <a:gd name="connsiteY18" fmla="*/ 187287 h 308473"/>
              <a:gd name="connsiteX19" fmla="*/ 734 w 694796"/>
              <a:gd name="connsiteY19" fmla="*/ 264405 h 308473"/>
              <a:gd name="connsiteX20" fmla="*/ 11750 w 694796"/>
              <a:gd name="connsiteY20" fmla="*/ 308473 h 308473"/>
              <a:gd name="connsiteX0" fmla="*/ 11016 w 694062"/>
              <a:gd name="connsiteY0" fmla="*/ 275422 h 286439"/>
              <a:gd name="connsiteX1" fmla="*/ 694062 w 694062"/>
              <a:gd name="connsiteY1" fmla="*/ 286439 h 286439"/>
              <a:gd name="connsiteX2" fmla="*/ 649995 w 694062"/>
              <a:gd name="connsiteY2" fmla="*/ 77118 h 286439"/>
              <a:gd name="connsiteX3" fmla="*/ 627961 w 694062"/>
              <a:gd name="connsiteY3" fmla="*/ 44068 h 286439"/>
              <a:gd name="connsiteX4" fmla="*/ 572877 w 694062"/>
              <a:gd name="connsiteY4" fmla="*/ 55085 h 286439"/>
              <a:gd name="connsiteX5" fmla="*/ 539826 w 694062"/>
              <a:gd name="connsiteY5" fmla="*/ 121186 h 286439"/>
              <a:gd name="connsiteX6" fmla="*/ 484742 w 694062"/>
              <a:gd name="connsiteY6" fmla="*/ 77118 h 286439"/>
              <a:gd name="connsiteX7" fmla="*/ 451691 w 694062"/>
              <a:gd name="connsiteY7" fmla="*/ 88135 h 286439"/>
              <a:gd name="connsiteX8" fmla="*/ 407624 w 694062"/>
              <a:gd name="connsiteY8" fmla="*/ 11017 h 286439"/>
              <a:gd name="connsiteX9" fmla="*/ 363556 w 694062"/>
              <a:gd name="connsiteY9" fmla="*/ 0 h 286439"/>
              <a:gd name="connsiteX10" fmla="*/ 308472 w 694062"/>
              <a:gd name="connsiteY10" fmla="*/ 11017 h 286439"/>
              <a:gd name="connsiteX11" fmla="*/ 275421 w 694062"/>
              <a:gd name="connsiteY11" fmla="*/ 66101 h 286439"/>
              <a:gd name="connsiteX12" fmla="*/ 264404 w 694062"/>
              <a:gd name="connsiteY12" fmla="*/ 33051 h 286439"/>
              <a:gd name="connsiteX13" fmla="*/ 198303 w 694062"/>
              <a:gd name="connsiteY13" fmla="*/ 11017 h 286439"/>
              <a:gd name="connsiteX14" fmla="*/ 165253 w 694062"/>
              <a:gd name="connsiteY14" fmla="*/ 33051 h 286439"/>
              <a:gd name="connsiteX15" fmla="*/ 121185 w 694062"/>
              <a:gd name="connsiteY15" fmla="*/ 55085 h 286439"/>
              <a:gd name="connsiteX16" fmla="*/ 88134 w 694062"/>
              <a:gd name="connsiteY16" fmla="*/ 121186 h 286439"/>
              <a:gd name="connsiteX17" fmla="*/ 77118 w 694062"/>
              <a:gd name="connsiteY17" fmla="*/ 165253 h 286439"/>
              <a:gd name="connsiteX18" fmla="*/ 44067 w 694062"/>
              <a:gd name="connsiteY18" fmla="*/ 187287 h 286439"/>
              <a:gd name="connsiteX19" fmla="*/ 0 w 694062"/>
              <a:gd name="connsiteY19" fmla="*/ 264405 h 2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062" h="286439">
                <a:moveTo>
                  <a:pt x="11016" y="275422"/>
                </a:moveTo>
                <a:lnTo>
                  <a:pt x="694062" y="286439"/>
                </a:lnTo>
                <a:cubicBezTo>
                  <a:pt x="691775" y="271572"/>
                  <a:pt x="676108" y="116287"/>
                  <a:pt x="649995" y="77118"/>
                </a:cubicBezTo>
                <a:lnTo>
                  <a:pt x="627961" y="44068"/>
                </a:lnTo>
                <a:cubicBezTo>
                  <a:pt x="609600" y="47740"/>
                  <a:pt x="589135" y="45795"/>
                  <a:pt x="572877" y="55085"/>
                </a:cubicBezTo>
                <a:cubicBezTo>
                  <a:pt x="555288" y="65135"/>
                  <a:pt x="545481" y="104221"/>
                  <a:pt x="539826" y="121186"/>
                </a:cubicBezTo>
                <a:cubicBezTo>
                  <a:pt x="522908" y="95809"/>
                  <a:pt x="520217" y="77118"/>
                  <a:pt x="484742" y="77118"/>
                </a:cubicBezTo>
                <a:cubicBezTo>
                  <a:pt x="473129" y="77118"/>
                  <a:pt x="462708" y="84463"/>
                  <a:pt x="451691" y="88135"/>
                </a:cubicBezTo>
                <a:cubicBezTo>
                  <a:pt x="442211" y="50216"/>
                  <a:pt x="445910" y="32895"/>
                  <a:pt x="407624" y="11017"/>
                </a:cubicBezTo>
                <a:cubicBezTo>
                  <a:pt x="394478" y="3505"/>
                  <a:pt x="378245" y="3672"/>
                  <a:pt x="363556" y="0"/>
                </a:cubicBezTo>
                <a:cubicBezTo>
                  <a:pt x="345195" y="3672"/>
                  <a:pt x="323452" y="-218"/>
                  <a:pt x="308472" y="11017"/>
                </a:cubicBezTo>
                <a:cubicBezTo>
                  <a:pt x="291342" y="23865"/>
                  <a:pt x="294573" y="56525"/>
                  <a:pt x="275421" y="66101"/>
                </a:cubicBezTo>
                <a:cubicBezTo>
                  <a:pt x="265034" y="71294"/>
                  <a:pt x="273854" y="39801"/>
                  <a:pt x="264404" y="33051"/>
                </a:cubicBezTo>
                <a:cubicBezTo>
                  <a:pt x="245505" y="19551"/>
                  <a:pt x="198303" y="11017"/>
                  <a:pt x="198303" y="11017"/>
                </a:cubicBezTo>
                <a:cubicBezTo>
                  <a:pt x="187286" y="18362"/>
                  <a:pt x="173524" y="22712"/>
                  <a:pt x="165253" y="33051"/>
                </a:cubicBezTo>
                <a:cubicBezTo>
                  <a:pt x="134329" y="71707"/>
                  <a:pt x="181488" y="75184"/>
                  <a:pt x="121185" y="55085"/>
                </a:cubicBezTo>
                <a:cubicBezTo>
                  <a:pt x="97044" y="91296"/>
                  <a:pt x="99536" y="81276"/>
                  <a:pt x="88134" y="121186"/>
                </a:cubicBezTo>
                <a:cubicBezTo>
                  <a:pt x="83975" y="135744"/>
                  <a:pt x="85517" y="152655"/>
                  <a:pt x="77118" y="165253"/>
                </a:cubicBezTo>
                <a:cubicBezTo>
                  <a:pt x="69773" y="176270"/>
                  <a:pt x="55084" y="179942"/>
                  <a:pt x="44067" y="187287"/>
                </a:cubicBezTo>
                <a:cubicBezTo>
                  <a:pt x="33728" y="202796"/>
                  <a:pt x="2151" y="247201"/>
                  <a:pt x="0" y="264405"/>
                </a:cubicBezTo>
              </a:path>
            </a:pathLst>
          </a:custGeom>
          <a:solidFill>
            <a:schemeClr val="tx1">
              <a:lumMod val="6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504"/>
            <a:ext cx="7772400" cy="1143000"/>
          </a:xfrm>
        </p:spPr>
        <p:txBody>
          <a:bodyPr/>
          <a:lstStyle/>
          <a:p>
            <a:r>
              <a:rPr lang="es-ES_tradnl" smtClean="0"/>
              <a:t>Evolución </a:t>
            </a:r>
            <a:r>
              <a:rPr lang="es-ES_tradnl" dirty="0" smtClean="0"/>
              <a:t>Frontal en el Cono Sur</a:t>
            </a:r>
            <a:endParaRPr lang="es-ES_tradnl"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81" y="1295400"/>
            <a:ext cx="2843255" cy="21324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1295399"/>
            <a:ext cx="2843255" cy="21324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5053" y="1308265"/>
            <a:ext cx="2808947" cy="210671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46" y="4372819"/>
            <a:ext cx="2805574" cy="210418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4372818"/>
            <a:ext cx="2805574" cy="210418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1678" y="4372819"/>
            <a:ext cx="2805574" cy="2104181"/>
          </a:xfrm>
          <a:prstGeom prst="rect">
            <a:avLst/>
          </a:prstGeom>
        </p:spPr>
      </p:pic>
      <p:sp>
        <p:nvSpPr>
          <p:cNvPr id="12" name="TextBox 11"/>
          <p:cNvSpPr txBox="1"/>
          <p:nvPr/>
        </p:nvSpPr>
        <p:spPr>
          <a:xfrm>
            <a:off x="37681" y="3733800"/>
            <a:ext cx="2822139" cy="457200"/>
          </a:xfrm>
          <a:prstGeom prst="rect">
            <a:avLst/>
          </a:prstGeom>
          <a:noFill/>
          <a:ln>
            <a:solidFill>
              <a:schemeClr val="bg2"/>
            </a:solidFill>
          </a:ln>
        </p:spPr>
        <p:txBody>
          <a:bodyPr wrap="square" rtlCol="0">
            <a:spAutoFit/>
          </a:bodyPr>
          <a:lstStyle/>
          <a:p>
            <a:r>
              <a:rPr lang="es-ES_tradnl" dirty="0" smtClean="0"/>
              <a:t>Frente Llegando</a:t>
            </a:r>
            <a:endParaRPr lang="es-ES_tradnl" dirty="0"/>
          </a:p>
        </p:txBody>
      </p:sp>
      <p:sp>
        <p:nvSpPr>
          <p:cNvPr id="13" name="TextBox 12"/>
          <p:cNvSpPr txBox="1"/>
          <p:nvPr/>
        </p:nvSpPr>
        <p:spPr>
          <a:xfrm>
            <a:off x="3197661" y="3733800"/>
            <a:ext cx="2822139" cy="457200"/>
          </a:xfrm>
          <a:prstGeom prst="rect">
            <a:avLst/>
          </a:prstGeom>
          <a:noFill/>
          <a:ln>
            <a:solidFill>
              <a:schemeClr val="bg2"/>
            </a:solidFill>
          </a:ln>
        </p:spPr>
        <p:txBody>
          <a:bodyPr wrap="square" rtlCol="0">
            <a:spAutoFit/>
          </a:bodyPr>
          <a:lstStyle/>
          <a:p>
            <a:r>
              <a:rPr lang="es-ES_tradnl" dirty="0" smtClean="0"/>
              <a:t>Frente Cruzando</a:t>
            </a:r>
            <a:endParaRPr lang="es-ES_tradnl" dirty="0"/>
          </a:p>
        </p:txBody>
      </p:sp>
      <p:sp>
        <p:nvSpPr>
          <p:cNvPr id="14" name="TextBox 13"/>
          <p:cNvSpPr txBox="1"/>
          <p:nvPr/>
        </p:nvSpPr>
        <p:spPr>
          <a:xfrm>
            <a:off x="6321861" y="3733800"/>
            <a:ext cx="2822139" cy="457200"/>
          </a:xfrm>
          <a:prstGeom prst="rect">
            <a:avLst/>
          </a:prstGeom>
          <a:noFill/>
          <a:ln>
            <a:solidFill>
              <a:schemeClr val="bg2"/>
            </a:solidFill>
          </a:ln>
        </p:spPr>
        <p:txBody>
          <a:bodyPr wrap="square" rtlCol="0">
            <a:spAutoFit/>
          </a:bodyPr>
          <a:lstStyle/>
          <a:p>
            <a:r>
              <a:rPr lang="es-ES_tradnl" dirty="0" smtClean="0"/>
              <a:t>Frente Saliendo</a:t>
            </a:r>
            <a:endParaRPr lang="es-ES_tradnl" dirty="0"/>
          </a:p>
        </p:txBody>
      </p:sp>
    </p:spTree>
    <p:extLst>
      <p:ext uri="{BB962C8B-B14F-4D97-AF65-F5344CB8AC3E}">
        <p14:creationId xmlns:p14="http://schemas.microsoft.com/office/powerpoint/2010/main" val="3376580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sz="half" idx="1"/>
          </p:nvPr>
        </p:nvSpPr>
        <p:spPr>
          <a:xfrm>
            <a:off x="6096000" y="1143000"/>
            <a:ext cx="2971800" cy="4800600"/>
          </a:xfrm>
        </p:spPr>
        <p:txBody>
          <a:bodyPr/>
          <a:lstStyle/>
          <a:p>
            <a:pPr eaLnBrk="1" hangingPunct="1"/>
            <a:r>
              <a:rPr lang="es-ES_tradnl" altLang="en-US" sz="2000" b="1" smtClean="0"/>
              <a:t>Masa cuasi-continental/Antártica</a:t>
            </a:r>
          </a:p>
          <a:p>
            <a:pPr lvl="1" eaLnBrk="1" hangingPunct="1"/>
            <a:r>
              <a:rPr lang="es-ES_tradnl" altLang="en-US" sz="1800" b="1" smtClean="0"/>
              <a:t>Origen polar sur</a:t>
            </a:r>
          </a:p>
          <a:p>
            <a:pPr eaLnBrk="1" hangingPunct="1"/>
            <a:r>
              <a:rPr lang="es-ES_tradnl" altLang="en-US" sz="2000" b="1" smtClean="0"/>
              <a:t>Frecuentemente de desplazamiento rápido</a:t>
            </a:r>
          </a:p>
          <a:p>
            <a:pPr lvl="1" eaLnBrk="1" hangingPunct="1"/>
            <a:r>
              <a:rPr lang="es-ES_tradnl" altLang="en-US" sz="1800" b="1" smtClean="0"/>
              <a:t>30 a 50 nudos</a:t>
            </a:r>
          </a:p>
          <a:p>
            <a:pPr eaLnBrk="1" hangingPunct="1"/>
            <a:r>
              <a:rPr lang="es-ES_tradnl" altLang="en-US" sz="2000" b="1" smtClean="0"/>
              <a:t>Rotan alrededor de la dorsal/cuña del Pacifico sur</a:t>
            </a:r>
          </a:p>
          <a:p>
            <a:pPr eaLnBrk="1" hangingPunct="1"/>
            <a:r>
              <a:rPr lang="es-ES_tradnl" altLang="en-US" sz="2000" b="1" smtClean="0"/>
              <a:t>Prevalecen mas en los meses de invierno</a:t>
            </a:r>
          </a:p>
          <a:p>
            <a:pPr lvl="1" eaLnBrk="1" hangingPunct="1"/>
            <a:r>
              <a:rPr lang="es-ES_tradnl" altLang="en-US" sz="1800" b="1" smtClean="0"/>
              <a:t>Posible durante los meses de transición </a:t>
            </a:r>
          </a:p>
        </p:txBody>
      </p:sp>
      <p:pic>
        <p:nvPicPr>
          <p:cNvPr id="522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610076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152400" y="76200"/>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latin typeface="Arial" pitchFamily="34" charset="0"/>
                <a:cs typeface="Arial" pitchFamily="34" charset="0"/>
              </a:rPr>
              <a:t>Baja </a:t>
            </a:r>
            <a:r>
              <a:rPr lang="es-ES_tradnl" sz="3000" b="1" kern="0" dirty="0" err="1" smtClean="0">
                <a:latin typeface="Arial" pitchFamily="34" charset="0"/>
                <a:cs typeface="Arial" pitchFamily="34" charset="0"/>
              </a:rPr>
              <a:t>Clipper</a:t>
            </a:r>
            <a:r>
              <a:rPr lang="es-ES_tradnl" sz="3000" b="1" kern="0" dirty="0" smtClean="0">
                <a:latin typeface="Arial" pitchFamily="34" charset="0"/>
                <a:cs typeface="Arial" pitchFamily="34" charset="0"/>
              </a:rPr>
              <a:t> (cono sur)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971800" y="2895600"/>
            <a:ext cx="3886200" cy="609600"/>
          </a:xfrm>
        </p:spPr>
        <p:txBody>
          <a:bodyPr/>
          <a:lstStyle/>
          <a:p>
            <a:pPr algn="l" eaLnBrk="1" hangingPunct="1"/>
            <a:r>
              <a:rPr lang="es-ES_tradnl" altLang="en-US" b="1" smtClean="0">
                <a:latin typeface="Arial" charset="0"/>
                <a:cs typeface="Arial" charset="0"/>
              </a:rPr>
              <a:t>1. Frentes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a:xfrm>
            <a:off x="381000" y="914400"/>
            <a:ext cx="8001000" cy="4876800"/>
          </a:xfrm>
        </p:spPr>
        <p:txBody>
          <a:bodyPr/>
          <a:lstStyle/>
          <a:p>
            <a:pPr eaLnBrk="1" hangingPunct="1">
              <a:lnSpc>
                <a:spcPct val="90000"/>
              </a:lnSpc>
            </a:pPr>
            <a:r>
              <a:rPr lang="es-ES_tradnl" altLang="en-US" sz="2600" smtClean="0"/>
              <a:t>Intercepción de una columna húmeda llana con  la pendiente de sistemas topográficos de gran escala.</a:t>
            </a:r>
          </a:p>
          <a:p>
            <a:pPr lvl="1" eaLnBrk="1" hangingPunct="1">
              <a:lnSpc>
                <a:spcPct val="90000"/>
              </a:lnSpc>
            </a:pPr>
            <a:r>
              <a:rPr lang="es-ES_tradnl" altLang="en-US" sz="2200" smtClean="0"/>
              <a:t>Aire húmedo al pie de los Andes, seco en las pendientes.</a:t>
            </a:r>
          </a:p>
          <a:p>
            <a:pPr lvl="1" eaLnBrk="1" hangingPunct="1">
              <a:lnSpc>
                <a:spcPct val="90000"/>
              </a:lnSpc>
            </a:pPr>
            <a:r>
              <a:rPr lang="es-ES_tradnl" altLang="en-US" sz="2200" smtClean="0"/>
              <a:t>Mas frecuente en la primavera.</a:t>
            </a:r>
          </a:p>
          <a:p>
            <a:pPr eaLnBrk="1" hangingPunct="1">
              <a:lnSpc>
                <a:spcPct val="90000"/>
              </a:lnSpc>
            </a:pPr>
            <a:r>
              <a:rPr lang="es-ES_tradnl" altLang="en-US" sz="2400" smtClean="0"/>
              <a:t>Frontera de mesoescala de bajo nivel, de cientos de kilómetros en largo y decenas de kilómetros de ancho. </a:t>
            </a:r>
          </a:p>
          <a:p>
            <a:pPr lvl="1" eaLnBrk="1" hangingPunct="1">
              <a:lnSpc>
                <a:spcPct val="90000"/>
              </a:lnSpc>
            </a:pPr>
            <a:r>
              <a:rPr lang="es-ES_tradnl" altLang="en-US" sz="2000" smtClean="0"/>
              <a:t>Se caracteriza por </a:t>
            </a:r>
            <a:r>
              <a:rPr lang="es-ES_tradnl" altLang="en-US" sz="2000" b="1" smtClean="0">
                <a:solidFill>
                  <a:schemeClr val="accent1"/>
                </a:solidFill>
              </a:rPr>
              <a:t>gradiente isodrosotérmico no baroclínicos</a:t>
            </a:r>
          </a:p>
          <a:p>
            <a:pPr lvl="1" eaLnBrk="1" hangingPunct="1">
              <a:lnSpc>
                <a:spcPct val="90000"/>
              </a:lnSpc>
            </a:pPr>
            <a:r>
              <a:rPr lang="es-ES_tradnl" altLang="en-US" sz="2000" smtClean="0"/>
              <a:t>Largo de la línea se relaciona al terreno</a:t>
            </a:r>
          </a:p>
          <a:p>
            <a:pPr lvl="1" eaLnBrk="1" hangingPunct="1">
              <a:lnSpc>
                <a:spcPct val="90000"/>
              </a:lnSpc>
            </a:pPr>
            <a:r>
              <a:rPr lang="es-ES_tradnl" altLang="en-US" sz="2000" smtClean="0"/>
              <a:t>Ancho de la línea es caracterizado por el tiempo que se produce.</a:t>
            </a:r>
            <a:endParaRPr lang="es-ES_tradnl" altLang="en-US" sz="2600" smtClean="0"/>
          </a:p>
          <a:p>
            <a:pPr eaLnBrk="1" hangingPunct="1">
              <a:lnSpc>
                <a:spcPct val="90000"/>
              </a:lnSpc>
            </a:pPr>
            <a:r>
              <a:rPr lang="es-ES_tradnl" altLang="en-US" sz="2600" smtClean="0"/>
              <a:t>Línea seca se tiende a mover perpendicular al terreno, alejándose de las montañas, según aire seco mas denso erosiona aire húmedo al pie de las montañas.</a:t>
            </a:r>
          </a:p>
          <a:p>
            <a:pPr lvl="1" eaLnBrk="1" hangingPunct="1">
              <a:lnSpc>
                <a:spcPct val="90000"/>
              </a:lnSpc>
            </a:pPr>
            <a:r>
              <a:rPr lang="es-ES_tradnl" altLang="en-US" sz="2200" smtClean="0"/>
              <a:t>El aire seco (mas denso) al descender, conserva momento horizontal lo cual resalta regiones de convergencia a lo largo de la línea.</a:t>
            </a:r>
          </a:p>
          <a:p>
            <a:pPr lvl="1" eaLnBrk="1" hangingPunct="1">
              <a:lnSpc>
                <a:spcPct val="90000"/>
              </a:lnSpc>
            </a:pPr>
            <a:endParaRPr lang="es-ES_tradnl" altLang="en-US" sz="2200" smtClean="0"/>
          </a:p>
        </p:txBody>
      </p:sp>
      <p:sp>
        <p:nvSpPr>
          <p:cNvPr id="5" name="Title 1"/>
          <p:cNvSpPr txBox="1">
            <a:spLocks/>
          </p:cNvSpPr>
          <p:nvPr/>
        </p:nvSpPr>
        <p:spPr bwMode="auto">
          <a:xfrm>
            <a:off x="152400" y="76200"/>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latin typeface="Arial" pitchFamily="34" charset="0"/>
                <a:cs typeface="Arial" pitchFamily="34" charset="0"/>
              </a:rPr>
              <a:t>Línea Seca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990600" y="2667000"/>
            <a:ext cx="7086600" cy="609600"/>
          </a:xfrm>
        </p:spPr>
        <p:txBody>
          <a:bodyPr/>
          <a:lstStyle/>
          <a:p>
            <a:pPr algn="l" eaLnBrk="1" hangingPunct="1"/>
            <a:r>
              <a:rPr lang="es-ES_tradnl" altLang="en-US" b="1" smtClean="0">
                <a:latin typeface="Arial" charset="0"/>
                <a:cs typeface="Arial" charset="0"/>
              </a:rPr>
              <a:t>2. Divergencia del viento</a:t>
            </a:r>
          </a:p>
        </p:txBody>
      </p:sp>
      <p:sp>
        <p:nvSpPr>
          <p:cNvPr id="3" name="Rectangle 2"/>
          <p:cNvSpPr txBox="1">
            <a:spLocks noChangeArrowheads="1"/>
          </p:cNvSpPr>
          <p:nvPr/>
        </p:nvSpPr>
        <p:spPr bwMode="auto">
          <a:xfrm>
            <a:off x="2743200" y="3429000"/>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200" b="1" kern="0" dirty="0" smtClean="0">
                <a:solidFill>
                  <a:schemeClr val="bg1"/>
                </a:solidFill>
                <a:latin typeface="Arial" pitchFamily="34" charset="0"/>
                <a:cs typeface="Arial" pitchFamily="34" charset="0"/>
              </a:rPr>
              <a:t>Análisis objetivo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76200"/>
            <a:ext cx="7772400" cy="1143000"/>
          </a:xfrm>
        </p:spPr>
        <p:txBody>
          <a:bodyPr/>
          <a:lstStyle/>
          <a:p>
            <a:pPr eaLnBrk="1" hangingPunct="1"/>
            <a:r>
              <a:rPr lang="es-ES_tradnl" altLang="en-US" smtClean="0"/>
              <a:t>Divergencia del Viento</a:t>
            </a:r>
          </a:p>
        </p:txBody>
      </p:sp>
      <p:sp>
        <p:nvSpPr>
          <p:cNvPr id="55299" name="Rectangle 3"/>
          <p:cNvSpPr>
            <a:spLocks noGrp="1" noChangeArrowheads="1"/>
          </p:cNvSpPr>
          <p:nvPr>
            <p:ph type="body" idx="1"/>
          </p:nvPr>
        </p:nvSpPr>
        <p:spPr>
          <a:xfrm>
            <a:off x="685800" y="1143000"/>
            <a:ext cx="7772400" cy="4724400"/>
          </a:xfrm>
        </p:spPr>
        <p:txBody>
          <a:bodyPr/>
          <a:lstStyle/>
          <a:p>
            <a:pPr eaLnBrk="1" hangingPunct="1"/>
            <a:r>
              <a:rPr lang="es-ES_tradnl" altLang="en-US" sz="2400" smtClean="0"/>
              <a:t>Divergencia: expansión en un campo vectorial.</a:t>
            </a:r>
          </a:p>
          <a:p>
            <a:pPr eaLnBrk="1" hangingPunct="1"/>
            <a:r>
              <a:rPr lang="es-ES_tradnl" altLang="en-US" sz="2400" smtClean="0"/>
              <a:t>Podemos expresar la ecuación de divergencia en una forma simple de dos términos:</a:t>
            </a:r>
          </a:p>
          <a:p>
            <a:pPr lvl="2" eaLnBrk="1" hangingPunct="1"/>
            <a:r>
              <a:rPr lang="es-ES_tradnl" altLang="en-US" sz="2000" smtClean="0"/>
              <a:t>Dirección</a:t>
            </a:r>
          </a:p>
          <a:p>
            <a:pPr lvl="2" eaLnBrk="1" hangingPunct="1"/>
            <a:r>
              <a:rPr lang="es-ES_tradnl" altLang="en-US" sz="2000" smtClean="0"/>
              <a:t>Velocidad</a:t>
            </a:r>
          </a:p>
          <a:p>
            <a:pPr lvl="2" eaLnBrk="1" hangingPunct="1"/>
            <a:endParaRPr lang="es-ES_tradnl" altLang="en-US" sz="1000" smtClean="0"/>
          </a:p>
          <a:p>
            <a:pPr eaLnBrk="1" hangingPunct="1"/>
            <a:r>
              <a:rPr lang="es-ES_tradnl" altLang="en-US" sz="2400" smtClean="0"/>
              <a:t>Los términos de dirección y velocidad pueden ser expresados en términos de difluencia y confluencia.</a:t>
            </a:r>
          </a:p>
          <a:p>
            <a:pPr lvl="1" eaLnBrk="1" hangingPunct="1"/>
            <a:r>
              <a:rPr lang="es-ES_tradnl" altLang="en-US" sz="2400" b="1" smtClean="0">
                <a:solidFill>
                  <a:srgbClr val="CC3300"/>
                </a:solidFill>
              </a:rPr>
              <a:t>Confluencia</a:t>
            </a:r>
            <a:r>
              <a:rPr lang="es-ES_tradnl" altLang="en-US" sz="2400" smtClean="0"/>
              <a:t> </a:t>
            </a:r>
            <a:r>
              <a:rPr lang="es-ES_tradnl" altLang="en-US" sz="2400" b="1" i="1" u="sng" smtClean="0"/>
              <a:t>no es</a:t>
            </a:r>
            <a:r>
              <a:rPr lang="es-ES_tradnl" altLang="en-US" sz="2400" b="1" i="1" smtClean="0"/>
              <a:t> igual a</a:t>
            </a:r>
            <a:r>
              <a:rPr lang="es-ES_tradnl" altLang="en-US" sz="2400" b="1" smtClean="0"/>
              <a:t> </a:t>
            </a:r>
            <a:r>
              <a:rPr lang="es-ES_tradnl" altLang="en-US" sz="2400" b="1" smtClean="0">
                <a:solidFill>
                  <a:srgbClr val="CC3300"/>
                </a:solidFill>
              </a:rPr>
              <a:t>Convergencia</a:t>
            </a:r>
          </a:p>
          <a:p>
            <a:pPr lvl="1" eaLnBrk="1" hangingPunct="1"/>
            <a:r>
              <a:rPr lang="es-ES_tradnl" altLang="en-US" sz="2400" b="1" smtClean="0">
                <a:solidFill>
                  <a:schemeClr val="tx2"/>
                </a:solidFill>
              </a:rPr>
              <a:t>Difluencia</a:t>
            </a:r>
            <a:r>
              <a:rPr lang="es-ES_tradnl" altLang="en-US" sz="2400" smtClean="0"/>
              <a:t> </a:t>
            </a:r>
            <a:r>
              <a:rPr lang="es-ES_tradnl" altLang="en-US" sz="2400" b="1" i="1" u="sng" smtClean="0"/>
              <a:t>no es</a:t>
            </a:r>
            <a:r>
              <a:rPr lang="es-ES_tradnl" altLang="en-US" sz="2400" b="1" i="1" smtClean="0"/>
              <a:t> igual a </a:t>
            </a:r>
            <a:r>
              <a:rPr lang="es-ES_tradnl" altLang="en-US" sz="2400" b="1" smtClean="0">
                <a:solidFill>
                  <a:schemeClr val="tx2"/>
                </a:solidFill>
              </a:rPr>
              <a:t>Divergencia</a:t>
            </a:r>
          </a:p>
          <a:p>
            <a:pPr eaLnBrk="1" hangingPunct="1"/>
            <a:endParaRPr lang="es-ES_tradnl" altLang="en-US" sz="1000" smtClean="0"/>
          </a:p>
          <a:p>
            <a:pPr eaLnBrk="1" hangingPunct="1"/>
            <a:r>
              <a:rPr lang="es-ES_tradnl" altLang="en-US" sz="2400" smtClean="0"/>
              <a:t>Para determinar flujo convergente o divergente se necesita utilizar el campo de velocidad y dirección juntos.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s-ES_tradnl" altLang="en-US" smtClean="0"/>
              <a:t>Divergencia (Cont.)</a:t>
            </a:r>
          </a:p>
        </p:txBody>
      </p:sp>
      <p:sp>
        <p:nvSpPr>
          <p:cNvPr id="56323" name="Rectangle 3"/>
          <p:cNvSpPr>
            <a:spLocks noGrp="1" noChangeArrowheads="1"/>
          </p:cNvSpPr>
          <p:nvPr>
            <p:ph type="body" idx="1"/>
          </p:nvPr>
        </p:nvSpPr>
        <p:spPr/>
        <p:txBody>
          <a:bodyPr/>
          <a:lstStyle/>
          <a:p>
            <a:pPr eaLnBrk="1" hangingPunct="1"/>
            <a:r>
              <a:rPr lang="es-ES_tradnl" altLang="en-US" sz="2800" smtClean="0"/>
              <a:t>Cómputos de divergencia/convergencia deben tener en cuenta la dirección y velocidad del viento. </a:t>
            </a:r>
          </a:p>
          <a:p>
            <a:pPr lvl="1" eaLnBrk="1" hangingPunct="1"/>
            <a:r>
              <a:rPr lang="es-ES_tradnl" altLang="en-US" sz="2400" smtClean="0"/>
              <a:t>Esto se hace por medio de análisis objetivo.</a:t>
            </a:r>
          </a:p>
          <a:p>
            <a:pPr eaLnBrk="1" hangingPunct="1"/>
            <a:r>
              <a:rPr lang="es-ES_tradnl" altLang="en-US" sz="2800" smtClean="0"/>
              <a:t>Los análisis de corriente/flujo es una técnica puramente </a:t>
            </a:r>
            <a:r>
              <a:rPr lang="es-ES_tradnl" altLang="en-US" sz="2800" b="1" i="1" smtClean="0">
                <a:solidFill>
                  <a:srgbClr val="CC3300"/>
                </a:solidFill>
              </a:rPr>
              <a:t>subjetiva</a:t>
            </a:r>
            <a:r>
              <a:rPr lang="es-ES_tradnl" altLang="en-US" sz="2800" smtClean="0"/>
              <a:t> la cual solamente muestra confluencia y/o difluencia por dirección.</a:t>
            </a:r>
          </a:p>
          <a:p>
            <a:pPr lvl="1" eaLnBrk="1" hangingPunct="1"/>
            <a:r>
              <a:rPr lang="es-ES_tradnl" altLang="en-US" sz="2400" smtClean="0"/>
              <a:t>Esto </a:t>
            </a:r>
            <a:r>
              <a:rPr lang="es-ES_tradnl" altLang="en-US" sz="2400" b="1" i="1" u="sng" smtClean="0"/>
              <a:t>no nos muestra</a:t>
            </a:r>
            <a:r>
              <a:rPr lang="es-ES_tradnl" altLang="en-US" sz="2400" smtClean="0"/>
              <a:t> convergencia/divergencia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0"/>
            <a:ext cx="7772400" cy="1371600"/>
          </a:xfrm>
        </p:spPr>
        <p:txBody>
          <a:bodyPr/>
          <a:lstStyle/>
          <a:p>
            <a:pPr eaLnBrk="1" hangingPunct="1"/>
            <a:r>
              <a:rPr lang="es-ES_tradnl" altLang="en-US" smtClean="0"/>
              <a:t>Ejemplos de Confluencia y Difluencia por Dirección</a:t>
            </a:r>
          </a:p>
        </p:txBody>
      </p:sp>
      <p:sp>
        <p:nvSpPr>
          <p:cNvPr id="57349" name="Text Box 5"/>
          <p:cNvSpPr txBox="1">
            <a:spLocks noChangeArrowheads="1"/>
          </p:cNvSpPr>
          <p:nvPr/>
        </p:nvSpPr>
        <p:spPr bwMode="auto">
          <a:xfrm>
            <a:off x="533400" y="53340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t>Confluencia por Dirección</a:t>
            </a:r>
          </a:p>
        </p:txBody>
      </p:sp>
      <p:sp>
        <p:nvSpPr>
          <p:cNvPr id="57350" name="Text Box 6"/>
          <p:cNvSpPr txBox="1">
            <a:spLocks noChangeArrowheads="1"/>
          </p:cNvSpPr>
          <p:nvPr/>
        </p:nvSpPr>
        <p:spPr bwMode="auto">
          <a:xfrm>
            <a:off x="5334000" y="53340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t>Difluencia por Dirección</a:t>
            </a:r>
            <a:endParaRPr lang="es-ES" altLang="en-US" sz="2400"/>
          </a:p>
        </p:txBody>
      </p:sp>
      <p:pic>
        <p:nvPicPr>
          <p:cNvPr id="5736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84" y="1905000"/>
            <a:ext cx="413043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1371600" y="3505200"/>
            <a:ext cx="2979615" cy="2286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1397160" y="2674440"/>
              <a:ext cx="1809360" cy="1483560"/>
            </p14:xfrm>
          </p:contentPart>
        </mc:Choice>
        <mc:Fallback xmlns="">
          <p:pic>
            <p:nvPicPr>
              <p:cNvPr id="9" name="Ink 8"/>
              <p:cNvPicPr/>
              <p:nvPr/>
            </p:nvPicPr>
            <p:blipFill>
              <a:blip r:embed="rId5"/>
              <a:stretch>
                <a:fillRect/>
              </a:stretch>
            </p:blipFill>
            <p:spPr>
              <a:xfrm>
                <a:off x="1387800" y="2665080"/>
                <a:ext cx="1828080" cy="1502280"/>
              </a:xfrm>
              <a:prstGeom prst="rect">
                <a:avLst/>
              </a:prstGeom>
            </p:spPr>
          </p:pic>
        </mc:Fallback>
      </mc:AlternateContent>
      <p:pic>
        <p:nvPicPr>
          <p:cNvPr id="5736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9846" y="1855155"/>
            <a:ext cx="3837015" cy="3250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bwMode="auto">
          <a:xfrm>
            <a:off x="5334000" y="3124200"/>
            <a:ext cx="2362200" cy="762000"/>
          </a:xfrm>
          <a:prstGeom prst="straightConnector1">
            <a:avLst/>
          </a:prstGeom>
          <a:solidFill>
            <a:schemeClr val="accent1"/>
          </a:solidFill>
          <a:ln w="25400" cap="flat" cmpd="sng" algn="ctr">
            <a:solidFill>
              <a:schemeClr val="bg1"/>
            </a:solidFill>
            <a:prstDash val="solid"/>
            <a:round/>
            <a:headEnd type="none" w="med" len="med"/>
            <a:tailEnd type="arrow"/>
          </a:ln>
          <a:effectLst/>
        </p:spPr>
      </p:cxnSp>
      <p:sp>
        <p:nvSpPr>
          <p:cNvPr id="15" name="Freeform 14"/>
          <p:cNvSpPr/>
          <p:nvPr/>
        </p:nvSpPr>
        <p:spPr bwMode="auto">
          <a:xfrm>
            <a:off x="5367130" y="2676939"/>
            <a:ext cx="2637183" cy="567718"/>
          </a:xfrm>
          <a:custGeom>
            <a:avLst/>
            <a:gdLst>
              <a:gd name="connsiteX0" fmla="*/ 0 w 2637183"/>
              <a:gd name="connsiteY0" fmla="*/ 318052 h 567718"/>
              <a:gd name="connsiteX1" fmla="*/ 1086679 w 2637183"/>
              <a:gd name="connsiteY1" fmla="*/ 556591 h 567718"/>
              <a:gd name="connsiteX2" fmla="*/ 2637183 w 2637183"/>
              <a:gd name="connsiteY2" fmla="*/ 0 h 567718"/>
              <a:gd name="connsiteX3" fmla="*/ 2637183 w 2637183"/>
              <a:gd name="connsiteY3" fmla="*/ 0 h 567718"/>
            </a:gdLst>
            <a:ahLst/>
            <a:cxnLst>
              <a:cxn ang="0">
                <a:pos x="connsiteX0" y="connsiteY0"/>
              </a:cxn>
              <a:cxn ang="0">
                <a:pos x="connsiteX1" y="connsiteY1"/>
              </a:cxn>
              <a:cxn ang="0">
                <a:pos x="connsiteX2" y="connsiteY2"/>
              </a:cxn>
              <a:cxn ang="0">
                <a:pos x="connsiteX3" y="connsiteY3"/>
              </a:cxn>
            </a:cxnLst>
            <a:rect l="l" t="t" r="r" b="b"/>
            <a:pathLst>
              <a:path w="2637183" h="567718">
                <a:moveTo>
                  <a:pt x="0" y="318052"/>
                </a:moveTo>
                <a:cubicBezTo>
                  <a:pt x="323574" y="463826"/>
                  <a:pt x="647149" y="609600"/>
                  <a:pt x="1086679" y="556591"/>
                </a:cubicBezTo>
                <a:cubicBezTo>
                  <a:pt x="1526209" y="503582"/>
                  <a:pt x="2637183" y="0"/>
                  <a:pt x="2637183" y="0"/>
                </a:cubicBezTo>
                <a:lnTo>
                  <a:pt x="2637183" y="0"/>
                </a:lnTo>
              </a:path>
            </a:pathLst>
          </a:custGeom>
          <a:noFill/>
          <a:ln w="25400" cap="flat" cmpd="sng" algn="ctr">
            <a:solidFill>
              <a:schemeClr val="bg1"/>
            </a:solidFill>
            <a:prstDash val="solid"/>
            <a:round/>
            <a:headEnd type="oval"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16" name="Freeform 15"/>
          <p:cNvSpPr/>
          <p:nvPr/>
        </p:nvSpPr>
        <p:spPr bwMode="auto">
          <a:xfrm>
            <a:off x="5327374" y="3299791"/>
            <a:ext cx="1828800" cy="1550505"/>
          </a:xfrm>
          <a:custGeom>
            <a:avLst/>
            <a:gdLst>
              <a:gd name="connsiteX0" fmla="*/ 0 w 1828800"/>
              <a:gd name="connsiteY0" fmla="*/ 0 h 1550505"/>
              <a:gd name="connsiteX1" fmla="*/ 1099930 w 1828800"/>
              <a:gd name="connsiteY1" fmla="*/ 530087 h 1550505"/>
              <a:gd name="connsiteX2" fmla="*/ 1828800 w 1828800"/>
              <a:gd name="connsiteY2" fmla="*/ 1550505 h 1550505"/>
            </a:gdLst>
            <a:ahLst/>
            <a:cxnLst>
              <a:cxn ang="0">
                <a:pos x="connsiteX0" y="connsiteY0"/>
              </a:cxn>
              <a:cxn ang="0">
                <a:pos x="connsiteX1" y="connsiteY1"/>
              </a:cxn>
              <a:cxn ang="0">
                <a:pos x="connsiteX2" y="connsiteY2"/>
              </a:cxn>
            </a:cxnLst>
            <a:rect l="l" t="t" r="r" b="b"/>
            <a:pathLst>
              <a:path w="1828800" h="1550505">
                <a:moveTo>
                  <a:pt x="0" y="0"/>
                </a:moveTo>
                <a:cubicBezTo>
                  <a:pt x="397565" y="135835"/>
                  <a:pt x="795130" y="271670"/>
                  <a:pt x="1099930" y="530087"/>
                </a:cubicBezTo>
                <a:cubicBezTo>
                  <a:pt x="1404730" y="788504"/>
                  <a:pt x="1616765" y="1169504"/>
                  <a:pt x="1828800" y="1550505"/>
                </a:cubicBezTo>
              </a:path>
            </a:pathLst>
          </a:custGeom>
          <a:noFill/>
          <a:ln w="25400" cap="flat" cmpd="sng" algn="ctr">
            <a:solidFill>
              <a:schemeClr val="bg1"/>
            </a:solidFill>
            <a:prstDash val="solid"/>
            <a:round/>
            <a:headEnd type="oval"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7" y="817291"/>
            <a:ext cx="6538913" cy="604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0" name="Rectangle 2"/>
          <p:cNvSpPr>
            <a:spLocks noGrp="1" noChangeArrowheads="1"/>
          </p:cNvSpPr>
          <p:nvPr>
            <p:ph type="title"/>
          </p:nvPr>
        </p:nvSpPr>
        <p:spPr>
          <a:xfrm>
            <a:off x="722313" y="76200"/>
            <a:ext cx="7772400" cy="762000"/>
          </a:xfrm>
        </p:spPr>
        <p:txBody>
          <a:bodyPr/>
          <a:lstStyle/>
          <a:p>
            <a:pPr eaLnBrk="1" hangingPunct="1"/>
            <a:r>
              <a:rPr lang="es-ES_tradnl" altLang="en-US" sz="3600" dirty="0" smtClean="0"/>
              <a:t>Difluencia/Confluencia por Velocidad</a:t>
            </a:r>
          </a:p>
        </p:txBody>
      </p:sp>
      <p:sp>
        <p:nvSpPr>
          <p:cNvPr id="58372" name="Text Box 6"/>
          <p:cNvSpPr txBox="1">
            <a:spLocks noChangeArrowheads="1"/>
          </p:cNvSpPr>
          <p:nvPr/>
        </p:nvSpPr>
        <p:spPr bwMode="auto">
          <a:xfrm>
            <a:off x="6172200" y="1512887"/>
            <a:ext cx="1676400" cy="1154113"/>
          </a:xfrm>
          <a:prstGeom prst="rect">
            <a:avLst/>
          </a:prstGeom>
          <a:solidFill>
            <a:schemeClr val="bg2"/>
          </a:solidFill>
          <a:ln w="9525">
            <a:solidFill>
              <a:srgbClr val="FF330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300">
                <a:solidFill>
                  <a:srgbClr val="CC3300"/>
                </a:solidFill>
              </a:rPr>
              <a:t>Confluencia por Velocidad</a:t>
            </a:r>
          </a:p>
        </p:txBody>
      </p:sp>
      <p:sp>
        <p:nvSpPr>
          <p:cNvPr id="22534" name="Line 7"/>
          <p:cNvSpPr>
            <a:spLocks noChangeShapeType="1"/>
          </p:cNvSpPr>
          <p:nvPr/>
        </p:nvSpPr>
        <p:spPr bwMode="auto">
          <a:xfrm flipH="1" flipV="1">
            <a:off x="2171700" y="3124200"/>
            <a:ext cx="0" cy="2514600"/>
          </a:xfrm>
          <a:prstGeom prst="line">
            <a:avLst/>
          </a:prstGeom>
          <a:noFill/>
          <a:ln w="38100">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p>
        </p:txBody>
      </p:sp>
      <p:sp>
        <p:nvSpPr>
          <p:cNvPr id="58374" name="Line 8"/>
          <p:cNvSpPr>
            <a:spLocks noChangeShapeType="1"/>
          </p:cNvSpPr>
          <p:nvPr/>
        </p:nvSpPr>
        <p:spPr bwMode="auto">
          <a:xfrm flipH="1">
            <a:off x="7162800" y="2743200"/>
            <a:ext cx="0" cy="24384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
        <p:nvSpPr>
          <p:cNvPr id="22536" name="Text Box 9"/>
          <p:cNvSpPr txBox="1">
            <a:spLocks noChangeArrowheads="1"/>
          </p:cNvSpPr>
          <p:nvPr/>
        </p:nvSpPr>
        <p:spPr bwMode="auto">
          <a:xfrm>
            <a:off x="1981200" y="2514600"/>
            <a:ext cx="381000" cy="457200"/>
          </a:xfrm>
          <a:prstGeom prst="rect">
            <a:avLst/>
          </a:prstGeom>
          <a:solidFill>
            <a:schemeClr val="bg2"/>
          </a:solidFill>
          <a:ln w="9525">
            <a:solidFill>
              <a:schemeClr val="accent6"/>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defRPr/>
            </a:pPr>
            <a:r>
              <a:rPr lang="en-US" smtClean="0">
                <a:solidFill>
                  <a:schemeClr val="accent6"/>
                </a:solidFill>
              </a:rPr>
              <a:t>A</a:t>
            </a:r>
            <a:endParaRPr lang="es-ES" smtClean="0">
              <a:solidFill>
                <a:schemeClr val="accent6"/>
              </a:solidFill>
            </a:endParaRPr>
          </a:p>
        </p:txBody>
      </p:sp>
      <p:sp>
        <p:nvSpPr>
          <p:cNvPr id="58376" name="Text Box 10"/>
          <p:cNvSpPr txBox="1">
            <a:spLocks noChangeArrowheads="1"/>
          </p:cNvSpPr>
          <p:nvPr/>
        </p:nvSpPr>
        <p:spPr bwMode="auto">
          <a:xfrm>
            <a:off x="6858000" y="5181600"/>
            <a:ext cx="381000" cy="457200"/>
          </a:xfrm>
          <a:prstGeom prst="rect">
            <a:avLst/>
          </a:prstGeom>
          <a:solidFill>
            <a:schemeClr val="bg2"/>
          </a:solidFill>
          <a:ln w="9525">
            <a:solidFill>
              <a:srgbClr val="FF330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rgbClr val="FF3300"/>
                </a:solidFill>
              </a:rPr>
              <a:t>B</a:t>
            </a:r>
            <a:endParaRPr lang="es-ES" altLang="en-US" sz="2400">
              <a:solidFill>
                <a:srgbClr val="FF3300"/>
              </a:solidFill>
            </a:endParaRPr>
          </a:p>
        </p:txBody>
      </p:sp>
      <p:sp>
        <p:nvSpPr>
          <p:cNvPr id="22532" name="Text Box 5"/>
          <p:cNvSpPr txBox="1">
            <a:spLocks noChangeArrowheads="1"/>
          </p:cNvSpPr>
          <p:nvPr/>
        </p:nvSpPr>
        <p:spPr bwMode="auto">
          <a:xfrm>
            <a:off x="1295400" y="5715000"/>
            <a:ext cx="2209800" cy="803275"/>
          </a:xfrm>
          <a:prstGeom prst="rect">
            <a:avLst/>
          </a:prstGeom>
          <a:solidFill>
            <a:schemeClr val="bg2"/>
          </a:solidFill>
          <a:ln w="9525">
            <a:solidFill>
              <a:schemeClr val="accent6"/>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defRPr/>
            </a:pPr>
            <a:r>
              <a:rPr lang="es-ES_tradnl" sz="2300" b="1" smtClean="0">
                <a:solidFill>
                  <a:schemeClr val="accent2"/>
                </a:solidFill>
              </a:rPr>
              <a:t>Difluencia por Velocidad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0"/>
            <a:ext cx="7772400" cy="1143000"/>
          </a:xfrm>
        </p:spPr>
        <p:txBody>
          <a:bodyPr/>
          <a:lstStyle/>
          <a:p>
            <a:pPr eaLnBrk="1" hangingPunct="1"/>
            <a:r>
              <a:rPr lang="es-ES_tradnl" altLang="en-US" smtClean="0"/>
              <a:t>¿Convergente o Divergente?</a:t>
            </a:r>
          </a:p>
        </p:txBody>
      </p:sp>
      <p:graphicFrame>
        <p:nvGraphicFramePr>
          <p:cNvPr id="59395" name="Object 3"/>
          <p:cNvGraphicFramePr>
            <a:graphicFrameLocks noChangeAspect="1"/>
          </p:cNvGraphicFramePr>
          <p:nvPr/>
        </p:nvGraphicFramePr>
        <p:xfrm>
          <a:off x="1866900" y="1828800"/>
          <a:ext cx="4752975" cy="4195763"/>
        </p:xfrm>
        <a:graphic>
          <a:graphicData uri="http://schemas.openxmlformats.org/presentationml/2006/ole">
            <mc:AlternateContent xmlns:mc="http://schemas.openxmlformats.org/markup-compatibility/2006">
              <mc:Choice xmlns:v="urn:schemas-microsoft-com:vml" Requires="v">
                <p:oleObj spid="_x0000_s59431" name="Bitmap Image" r:id="rId4" imgW="3409524" imgH="3010320" progId="Paint.Picture">
                  <p:embed/>
                </p:oleObj>
              </mc:Choice>
              <mc:Fallback>
                <p:oleObj name="Bitmap Image" r:id="rId4" imgW="3409524" imgH="3010320"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1828800"/>
                        <a:ext cx="4752975"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6" name="Text Box 5"/>
          <p:cNvSpPr txBox="1">
            <a:spLocks noChangeArrowheads="1"/>
          </p:cNvSpPr>
          <p:nvPr/>
        </p:nvSpPr>
        <p:spPr bwMode="auto">
          <a:xfrm>
            <a:off x="3581400" y="1066800"/>
            <a:ext cx="2057400" cy="830263"/>
          </a:xfrm>
          <a:prstGeom prst="rect">
            <a:avLst/>
          </a:prstGeom>
          <a:solidFill>
            <a:schemeClr val="bg2"/>
          </a:solidFill>
          <a:ln w="9525">
            <a:solidFill>
              <a:srgbClr val="FF330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rgbClr val="FF3300"/>
                </a:solidFill>
              </a:rPr>
              <a:t>Confluencia por Dirección</a:t>
            </a:r>
          </a:p>
        </p:txBody>
      </p:sp>
      <p:sp>
        <p:nvSpPr>
          <p:cNvPr id="59397" name="Line 8"/>
          <p:cNvSpPr>
            <a:spLocks noChangeShapeType="1"/>
          </p:cNvSpPr>
          <p:nvPr/>
        </p:nvSpPr>
        <p:spPr bwMode="auto">
          <a:xfrm>
            <a:off x="4495800" y="1897063"/>
            <a:ext cx="76200" cy="846137"/>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
        <p:nvSpPr>
          <p:cNvPr id="59398" name="Line 7"/>
          <p:cNvSpPr>
            <a:spLocks noChangeShapeType="1"/>
          </p:cNvSpPr>
          <p:nvPr/>
        </p:nvSpPr>
        <p:spPr bwMode="auto">
          <a:xfrm flipH="1" flipV="1">
            <a:off x="5486400" y="4267200"/>
            <a:ext cx="1066800" cy="411163"/>
          </a:xfrm>
          <a:prstGeom prst="line">
            <a:avLst/>
          </a:prstGeom>
          <a:noFill/>
          <a:ln w="76200">
            <a:solidFill>
              <a:srgbClr val="00E7E7"/>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
        <p:nvSpPr>
          <p:cNvPr id="11" name="Text Box 5"/>
          <p:cNvSpPr txBox="1">
            <a:spLocks noChangeArrowheads="1"/>
          </p:cNvSpPr>
          <p:nvPr/>
        </p:nvSpPr>
        <p:spPr bwMode="auto">
          <a:xfrm>
            <a:off x="6553200" y="4267200"/>
            <a:ext cx="2209800" cy="830263"/>
          </a:xfrm>
          <a:prstGeom prst="rect">
            <a:avLst/>
          </a:prstGeom>
          <a:solidFill>
            <a:schemeClr val="bg2"/>
          </a:solidFill>
          <a:ln w="9525">
            <a:solidFill>
              <a:schemeClr val="accent6"/>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s-ES_tradnl" dirty="0" smtClean="0">
                <a:solidFill>
                  <a:schemeClr val="accent2"/>
                </a:solidFill>
              </a:rPr>
              <a:t>Difluencia por Velocidad</a:t>
            </a:r>
          </a:p>
        </p:txBody>
      </p:sp>
      <p:sp>
        <p:nvSpPr>
          <p:cNvPr id="59400" name="Text Box 4"/>
          <p:cNvSpPr txBox="1">
            <a:spLocks noChangeArrowheads="1"/>
          </p:cNvSpPr>
          <p:nvPr/>
        </p:nvSpPr>
        <p:spPr bwMode="auto">
          <a:xfrm>
            <a:off x="5029200" y="3886200"/>
            <a:ext cx="304800" cy="333375"/>
          </a:xfrm>
          <a:prstGeom prst="rect">
            <a:avLst/>
          </a:prstGeom>
          <a:solidFill>
            <a:schemeClr val="bg2"/>
          </a:solidFill>
          <a:ln w="28575">
            <a:solidFill>
              <a:srgbClr val="FF330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400" b="1">
                <a:solidFill>
                  <a:srgbClr val="FF3300"/>
                </a:solidFill>
              </a:rPr>
              <a:t>A</a:t>
            </a:r>
            <a:endParaRPr lang="es-ES" altLang="en-US" sz="1400" b="1">
              <a:solidFill>
                <a:srgbClr val="FF33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s-ES_tradnl" altLang="en-US" smtClean="0"/>
              <a:t>¿Convergente o Divergente?</a:t>
            </a:r>
          </a:p>
        </p:txBody>
      </p:sp>
      <p:graphicFrame>
        <p:nvGraphicFramePr>
          <p:cNvPr id="60419" name="Object 3"/>
          <p:cNvGraphicFramePr>
            <a:graphicFrameLocks noChangeAspect="1"/>
          </p:cNvGraphicFramePr>
          <p:nvPr/>
        </p:nvGraphicFramePr>
        <p:xfrm>
          <a:off x="2438400" y="1981200"/>
          <a:ext cx="4229100" cy="4067175"/>
        </p:xfrm>
        <a:graphic>
          <a:graphicData uri="http://schemas.openxmlformats.org/presentationml/2006/ole">
            <mc:AlternateContent xmlns:mc="http://schemas.openxmlformats.org/markup-compatibility/2006">
              <mc:Choice xmlns:v="urn:schemas-microsoft-com:vml" Requires="v">
                <p:oleObj spid="_x0000_s60451" name="Bitmap Image" r:id="rId4" imgW="4229690" imgH="4067743" progId="Paint.Picture">
                  <p:embed/>
                </p:oleObj>
              </mc:Choice>
              <mc:Fallback>
                <p:oleObj name="Bitmap Image" r:id="rId4" imgW="4229690" imgH="4067743"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981200"/>
                        <a:ext cx="42291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0" name="Text Box 4"/>
          <p:cNvSpPr txBox="1">
            <a:spLocks noChangeArrowheads="1"/>
          </p:cNvSpPr>
          <p:nvPr/>
        </p:nvSpPr>
        <p:spPr bwMode="auto">
          <a:xfrm>
            <a:off x="5029200" y="3886200"/>
            <a:ext cx="304800" cy="333375"/>
          </a:xfrm>
          <a:prstGeom prst="rect">
            <a:avLst/>
          </a:prstGeom>
          <a:solidFill>
            <a:schemeClr val="bg2"/>
          </a:solidFill>
          <a:ln w="28575">
            <a:solidFill>
              <a:srgbClr val="FF330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400" b="1">
                <a:solidFill>
                  <a:srgbClr val="FF3300"/>
                </a:solidFill>
              </a:rPr>
              <a:t>A</a:t>
            </a:r>
            <a:endParaRPr lang="es-ES" altLang="en-US" sz="1400" b="1">
              <a:solidFill>
                <a:srgbClr val="FF33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228600"/>
            <a:ext cx="7772400" cy="1143000"/>
          </a:xfrm>
        </p:spPr>
        <p:txBody>
          <a:bodyPr/>
          <a:lstStyle/>
          <a:p>
            <a:pPr eaLnBrk="1" hangingPunct="1"/>
            <a:r>
              <a:rPr lang="es-ES_tradnl" altLang="en-US" smtClean="0"/>
              <a:t>¿Convergente o Divergente?</a:t>
            </a:r>
          </a:p>
        </p:txBody>
      </p:sp>
      <p:graphicFrame>
        <p:nvGraphicFramePr>
          <p:cNvPr id="61443" name="Object 3"/>
          <p:cNvGraphicFramePr>
            <a:graphicFrameLocks noChangeAspect="1"/>
          </p:cNvGraphicFramePr>
          <p:nvPr/>
        </p:nvGraphicFramePr>
        <p:xfrm>
          <a:off x="2133600" y="2362200"/>
          <a:ext cx="4914900" cy="3914775"/>
        </p:xfrm>
        <a:graphic>
          <a:graphicData uri="http://schemas.openxmlformats.org/presentationml/2006/ole">
            <mc:AlternateContent xmlns:mc="http://schemas.openxmlformats.org/markup-compatibility/2006">
              <mc:Choice xmlns:v="urn:schemas-microsoft-com:vml" Requires="v">
                <p:oleObj spid="_x0000_s61480" name="Bitmap Image" r:id="rId4" imgW="4915586" imgH="3914286" progId="Paint.Picture">
                  <p:embed/>
                </p:oleObj>
              </mc:Choice>
              <mc:Fallback>
                <p:oleObj name="Bitmap Image" r:id="rId4" imgW="4915586" imgH="3914286"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362200"/>
                        <a:ext cx="49149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4" name="Text Box 4"/>
          <p:cNvSpPr txBox="1">
            <a:spLocks noChangeArrowheads="1"/>
          </p:cNvSpPr>
          <p:nvPr/>
        </p:nvSpPr>
        <p:spPr bwMode="auto">
          <a:xfrm>
            <a:off x="4648200" y="4800600"/>
            <a:ext cx="304800" cy="304800"/>
          </a:xfrm>
          <a:prstGeom prst="rect">
            <a:avLst/>
          </a:prstGeom>
          <a:solidFill>
            <a:schemeClr val="bg2"/>
          </a:solidFill>
          <a:ln w="28575">
            <a:solidFill>
              <a:srgbClr val="FF330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400" b="1">
                <a:solidFill>
                  <a:srgbClr val="FF3300"/>
                </a:solidFill>
              </a:rPr>
              <a:t>A</a:t>
            </a:r>
            <a:endParaRPr lang="es-ES" altLang="en-US" sz="1400" b="1">
              <a:solidFill>
                <a:srgbClr val="FF3300"/>
              </a:solidFill>
            </a:endParaRPr>
          </a:p>
        </p:txBody>
      </p:sp>
      <p:sp>
        <p:nvSpPr>
          <p:cNvPr id="25605" name="Text Box 5"/>
          <p:cNvSpPr txBox="1">
            <a:spLocks noChangeArrowheads="1"/>
          </p:cNvSpPr>
          <p:nvPr/>
        </p:nvSpPr>
        <p:spPr bwMode="auto">
          <a:xfrm>
            <a:off x="3733800" y="5943600"/>
            <a:ext cx="2209800" cy="822325"/>
          </a:xfrm>
          <a:prstGeom prst="rect">
            <a:avLst/>
          </a:prstGeom>
          <a:solidFill>
            <a:schemeClr val="bg2"/>
          </a:solidFill>
          <a:ln w="9525">
            <a:solidFill>
              <a:schemeClr val="accent6"/>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s-ES_tradnl" b="1" dirty="0" smtClean="0">
                <a:solidFill>
                  <a:schemeClr val="accent2"/>
                </a:solidFill>
              </a:rPr>
              <a:t>Difluencia por Dirección</a:t>
            </a:r>
            <a:endParaRPr lang="es-ES" b="1" dirty="0" smtClean="0">
              <a:solidFill>
                <a:schemeClr val="accent2"/>
              </a:solidFill>
            </a:endParaRPr>
          </a:p>
        </p:txBody>
      </p:sp>
      <p:sp>
        <p:nvSpPr>
          <p:cNvPr id="25606" name="Line 6"/>
          <p:cNvSpPr>
            <a:spLocks noChangeShapeType="1"/>
          </p:cNvSpPr>
          <p:nvPr/>
        </p:nvSpPr>
        <p:spPr bwMode="auto">
          <a:xfrm flipH="1" flipV="1">
            <a:off x="3962400" y="5486400"/>
            <a:ext cx="762000" cy="457200"/>
          </a:xfrm>
          <a:prstGeom prst="line">
            <a:avLst/>
          </a:prstGeom>
          <a:noFill/>
          <a:ln w="76200">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p>
        </p:txBody>
      </p:sp>
      <p:sp>
        <p:nvSpPr>
          <p:cNvPr id="25607" name="Line 7"/>
          <p:cNvSpPr>
            <a:spLocks noChangeShapeType="1"/>
          </p:cNvSpPr>
          <p:nvPr/>
        </p:nvSpPr>
        <p:spPr bwMode="auto">
          <a:xfrm flipV="1">
            <a:off x="4724400" y="5334000"/>
            <a:ext cx="762000" cy="609600"/>
          </a:xfrm>
          <a:prstGeom prst="line">
            <a:avLst/>
          </a:prstGeom>
          <a:noFill/>
          <a:ln w="57150">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p>
        </p:txBody>
      </p:sp>
      <p:sp>
        <p:nvSpPr>
          <p:cNvPr id="61448" name="Text Box 8"/>
          <p:cNvSpPr txBox="1">
            <a:spLocks noChangeArrowheads="1"/>
          </p:cNvSpPr>
          <p:nvPr/>
        </p:nvSpPr>
        <p:spPr bwMode="auto">
          <a:xfrm>
            <a:off x="3810000" y="1371600"/>
            <a:ext cx="2209800" cy="822325"/>
          </a:xfrm>
          <a:prstGeom prst="rect">
            <a:avLst/>
          </a:prstGeom>
          <a:solidFill>
            <a:schemeClr val="bg2"/>
          </a:solidFill>
          <a:ln w="9525">
            <a:solidFill>
              <a:srgbClr val="FF330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a:solidFill>
                  <a:srgbClr val="CC3300"/>
                </a:solidFill>
              </a:rPr>
              <a:t>Confluencia por Velocidad</a:t>
            </a:r>
            <a:endParaRPr lang="es-ES" altLang="en-US" sz="2400">
              <a:solidFill>
                <a:srgbClr val="CC3300"/>
              </a:solidFill>
            </a:endParaRPr>
          </a:p>
        </p:txBody>
      </p:sp>
      <p:sp>
        <p:nvSpPr>
          <p:cNvPr id="61449" name="Line 9"/>
          <p:cNvSpPr>
            <a:spLocks noChangeShapeType="1"/>
          </p:cNvSpPr>
          <p:nvPr/>
        </p:nvSpPr>
        <p:spPr bwMode="auto">
          <a:xfrm flipH="1">
            <a:off x="4800600" y="2209800"/>
            <a:ext cx="76200" cy="25908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s-ES_tradnl" altLang="en-US" smtClean="0"/>
              <a:t>¿Convergente o Divergente?</a:t>
            </a:r>
          </a:p>
        </p:txBody>
      </p:sp>
      <p:graphicFrame>
        <p:nvGraphicFramePr>
          <p:cNvPr id="62467" name="Object 3"/>
          <p:cNvGraphicFramePr>
            <a:graphicFrameLocks noChangeAspect="1"/>
          </p:cNvGraphicFramePr>
          <p:nvPr/>
        </p:nvGraphicFramePr>
        <p:xfrm>
          <a:off x="1981200" y="1905000"/>
          <a:ext cx="4800600" cy="4137025"/>
        </p:xfrm>
        <a:graphic>
          <a:graphicData uri="http://schemas.openxmlformats.org/presentationml/2006/ole">
            <mc:AlternateContent xmlns:mc="http://schemas.openxmlformats.org/markup-compatibility/2006">
              <mc:Choice xmlns:v="urn:schemas-microsoft-com:vml" Requires="v">
                <p:oleObj spid="_x0000_s62499" name="Bitmap Image" r:id="rId4" imgW="4266667" imgH="3677163" progId="Paint.Picture">
                  <p:embed/>
                </p:oleObj>
              </mc:Choice>
              <mc:Fallback>
                <p:oleObj name="Bitmap Image" r:id="rId4" imgW="4266667" imgH="3677163"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905000"/>
                        <a:ext cx="4800600" cy="413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68" name="Text Box 4"/>
          <p:cNvSpPr txBox="1">
            <a:spLocks noChangeArrowheads="1"/>
          </p:cNvSpPr>
          <p:nvPr/>
        </p:nvSpPr>
        <p:spPr bwMode="auto">
          <a:xfrm>
            <a:off x="4648200" y="4724400"/>
            <a:ext cx="304800" cy="333375"/>
          </a:xfrm>
          <a:prstGeom prst="rect">
            <a:avLst/>
          </a:prstGeom>
          <a:solidFill>
            <a:schemeClr val="bg2"/>
          </a:solidFill>
          <a:ln w="28575">
            <a:solidFill>
              <a:srgbClr val="FF3300"/>
            </a:solidFill>
            <a:miter lim="800000"/>
            <a:headEnd/>
            <a:tailEnd/>
          </a:ln>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400" b="1">
                <a:solidFill>
                  <a:srgbClr val="FF3300"/>
                </a:solidFill>
              </a:rPr>
              <a:t>A</a:t>
            </a:r>
            <a:endParaRPr lang="es-ES" altLang="en-US" sz="1400" b="1">
              <a:solidFill>
                <a:srgbClr val="FF33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Frentes</a:t>
            </a:r>
            <a:endParaRPr lang="es-ES_tradnl" dirty="0"/>
          </a:p>
        </p:txBody>
      </p:sp>
      <p:sp>
        <p:nvSpPr>
          <p:cNvPr id="3" name="Content Placeholder 2"/>
          <p:cNvSpPr>
            <a:spLocks noGrp="1"/>
          </p:cNvSpPr>
          <p:nvPr>
            <p:ph idx="1"/>
          </p:nvPr>
        </p:nvSpPr>
        <p:spPr/>
        <p:txBody>
          <a:bodyPr/>
          <a:lstStyle/>
          <a:p>
            <a:r>
              <a:rPr lang="es-ES_tradnl" b="1" u="sng" dirty="0" smtClean="0"/>
              <a:t>Frotogénesis</a:t>
            </a:r>
            <a:r>
              <a:rPr lang="es-ES_tradnl" dirty="0" smtClean="0"/>
              <a:t>: Apretamiento del gradiente horizontal de las propiedades que definen una masa de aire, en particular su densidad</a:t>
            </a:r>
          </a:p>
          <a:p>
            <a:endParaRPr lang="es-ES_tradnl" dirty="0"/>
          </a:p>
          <a:p>
            <a:r>
              <a:rPr lang="es-ES_tradnl" b="1" u="sng" dirty="0" err="1" smtClean="0"/>
              <a:t>Frontolisis</a:t>
            </a:r>
            <a:r>
              <a:rPr lang="es-ES_tradnl" dirty="0" smtClean="0"/>
              <a:t>: Aflojamiento del gradiente horizontal de las propiedades que definen una masa de aire, en particular su densidad</a:t>
            </a:r>
            <a:endParaRPr lang="es-ES_tradnl" dirty="0"/>
          </a:p>
        </p:txBody>
      </p:sp>
    </p:spTree>
    <p:extLst>
      <p:ext uri="{BB962C8B-B14F-4D97-AF65-F5344CB8AC3E}">
        <p14:creationId xmlns:p14="http://schemas.microsoft.com/office/powerpoint/2010/main" val="2169579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600200" y="2667000"/>
            <a:ext cx="5715000" cy="609600"/>
          </a:xfrm>
        </p:spPr>
        <p:txBody>
          <a:bodyPr/>
          <a:lstStyle/>
          <a:p>
            <a:pPr algn="l" eaLnBrk="1" hangingPunct="1"/>
            <a:r>
              <a:rPr lang="es-ES_tradnl" altLang="en-US" b="1" smtClean="0">
                <a:latin typeface="Arial" charset="0"/>
                <a:cs typeface="Arial" charset="0"/>
              </a:rPr>
              <a:t>3. Línea de Cortante</a:t>
            </a:r>
          </a:p>
        </p:txBody>
      </p:sp>
      <p:sp>
        <p:nvSpPr>
          <p:cNvPr id="3" name="Rectangle 2"/>
          <p:cNvSpPr txBox="1">
            <a:spLocks noChangeArrowheads="1"/>
          </p:cNvSpPr>
          <p:nvPr/>
        </p:nvSpPr>
        <p:spPr bwMode="auto">
          <a:xfrm>
            <a:off x="2667000" y="3429000"/>
            <a:ext cx="373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200" b="1" kern="0" dirty="0" smtClean="0">
                <a:solidFill>
                  <a:schemeClr val="bg1"/>
                </a:solidFill>
                <a:latin typeface="Arial" pitchFamily="34" charset="0"/>
                <a:cs typeface="Arial" pitchFamily="34" charset="0"/>
              </a:rPr>
              <a:t>Progresión Típica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smtClean="0"/>
              <a:t>Shear</a:t>
            </a:r>
            <a:r>
              <a:rPr lang="es-ES_tradnl" dirty="0" smtClean="0"/>
              <a:t> Line Vs. Frente</a:t>
            </a:r>
            <a:endParaRPr lang="es-ES_tradnl" dirty="0"/>
          </a:p>
        </p:txBody>
      </p:sp>
      <p:sp>
        <p:nvSpPr>
          <p:cNvPr id="3" name="Content Placeholder 2"/>
          <p:cNvSpPr>
            <a:spLocks noGrp="1"/>
          </p:cNvSpPr>
          <p:nvPr>
            <p:ph idx="1"/>
          </p:nvPr>
        </p:nvSpPr>
        <p:spPr/>
        <p:txBody>
          <a:bodyPr/>
          <a:lstStyle/>
          <a:p>
            <a:r>
              <a:rPr lang="es-ES_tradnl" dirty="0" smtClean="0"/>
              <a:t>El </a:t>
            </a:r>
            <a:r>
              <a:rPr lang="es-ES_tradnl" dirty="0" err="1" smtClean="0"/>
              <a:t>shear</a:t>
            </a:r>
            <a:r>
              <a:rPr lang="es-ES_tradnl" dirty="0" smtClean="0"/>
              <a:t> line no es una frontera baroclínica</a:t>
            </a:r>
          </a:p>
          <a:p>
            <a:pPr lvl="1"/>
            <a:r>
              <a:rPr lang="es-ES_tradnl" dirty="0" smtClean="0"/>
              <a:t>No hay contraste termal al cruzar la frontera</a:t>
            </a:r>
          </a:p>
          <a:p>
            <a:pPr lvl="1"/>
            <a:r>
              <a:rPr lang="es-ES_tradnl" dirty="0" smtClean="0"/>
              <a:t>Puede haber variación en los rocíos, con aire mas seco detrás, pero la temperatura varia muy poco detrás del </a:t>
            </a:r>
            <a:r>
              <a:rPr lang="es-ES_tradnl" dirty="0" err="1" smtClean="0"/>
              <a:t>shear</a:t>
            </a:r>
            <a:r>
              <a:rPr lang="es-ES_tradnl" dirty="0" smtClean="0"/>
              <a:t> line. </a:t>
            </a:r>
          </a:p>
          <a:p>
            <a:r>
              <a:rPr lang="es-ES_tradnl" altLang="en-US" dirty="0" smtClean="0">
                <a:cs typeface="Times New Roman" pitchFamily="18" charset="0"/>
              </a:rPr>
              <a:t>¿Dónde esta el tiempo presente?</a:t>
            </a:r>
          </a:p>
          <a:p>
            <a:pPr lvl="1"/>
            <a:r>
              <a:rPr lang="es-ES_tradnl" dirty="0" smtClean="0">
                <a:cs typeface="Times New Roman" pitchFamily="18" charset="0"/>
              </a:rPr>
              <a:t>Esta donde converge la humedad</a:t>
            </a:r>
          </a:p>
          <a:p>
            <a:pPr lvl="2"/>
            <a:r>
              <a:rPr lang="es-ES_tradnl" b="1" i="1" dirty="0" smtClean="0">
                <a:solidFill>
                  <a:srgbClr val="FFC000"/>
                </a:solidFill>
                <a:cs typeface="Times New Roman" pitchFamily="18" charset="0"/>
              </a:rPr>
              <a:t>Típicamente</a:t>
            </a:r>
            <a:r>
              <a:rPr lang="es-ES_tradnl" dirty="0" smtClean="0">
                <a:cs typeface="Times New Roman" pitchFamily="18" charset="0"/>
              </a:rPr>
              <a:t> esto es con el </a:t>
            </a:r>
            <a:r>
              <a:rPr lang="es-ES_tradnl" dirty="0" err="1" smtClean="0">
                <a:cs typeface="Times New Roman" pitchFamily="18" charset="0"/>
              </a:rPr>
              <a:t>shear</a:t>
            </a:r>
            <a:r>
              <a:rPr lang="es-ES_tradnl" dirty="0" smtClean="0">
                <a:cs typeface="Times New Roman" pitchFamily="18" charset="0"/>
              </a:rPr>
              <a:t> line</a:t>
            </a:r>
          </a:p>
          <a:p>
            <a:pPr lvl="2"/>
            <a:r>
              <a:rPr lang="es-ES_tradnl" dirty="0" smtClean="0">
                <a:cs typeface="Times New Roman" pitchFamily="18" charset="0"/>
              </a:rPr>
              <a:t>Debido a esto, los pronosticadores los confunden</a:t>
            </a:r>
            <a:endParaRPr lang="es-ES_tradnl" dirty="0"/>
          </a:p>
        </p:txBody>
      </p:sp>
    </p:spTree>
    <p:extLst>
      <p:ext uri="{BB962C8B-B14F-4D97-AF65-F5344CB8AC3E}">
        <p14:creationId xmlns:p14="http://schemas.microsoft.com/office/powerpoint/2010/main" val="4033275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s-ES_tradnl" altLang="en-US" smtClean="0"/>
              <a:t>Posición: Línea de Cortante</a:t>
            </a:r>
          </a:p>
        </p:txBody>
      </p:sp>
      <p:sp>
        <p:nvSpPr>
          <p:cNvPr id="64515" name="Content Placeholder 2"/>
          <p:cNvSpPr>
            <a:spLocks noGrp="1"/>
          </p:cNvSpPr>
          <p:nvPr>
            <p:ph idx="1"/>
          </p:nvPr>
        </p:nvSpPr>
        <p:spPr/>
        <p:txBody>
          <a:bodyPr/>
          <a:lstStyle/>
          <a:p>
            <a:r>
              <a:rPr lang="es-ES_tradnl" altLang="en-US" dirty="0" smtClean="0"/>
              <a:t>La línea de cortante es una frontera no baroclínica que se orienta a lo largo de la asíntota confluente, saliendo del collado y precediendo el frente frío.</a:t>
            </a:r>
          </a:p>
          <a:p>
            <a:r>
              <a:rPr lang="es-ES_tradnl" altLang="en-US" dirty="0" smtClean="0"/>
              <a:t>La línea de cortante se puede dar:</a:t>
            </a:r>
          </a:p>
          <a:p>
            <a:pPr lvl="1"/>
            <a:r>
              <a:rPr lang="es-ES_tradnl" altLang="en-US" b="1" dirty="0" smtClean="0">
                <a:solidFill>
                  <a:schemeClr val="accent1"/>
                </a:solidFill>
              </a:rPr>
              <a:t>Delante del Frente</a:t>
            </a:r>
          </a:p>
          <a:p>
            <a:pPr lvl="1"/>
            <a:r>
              <a:rPr lang="es-ES_tradnl" altLang="en-US" dirty="0" smtClean="0"/>
              <a:t>Paralela al Frente, en cuyo caso no se analiza</a:t>
            </a:r>
          </a:p>
          <a:p>
            <a:r>
              <a:rPr lang="es-ES_tradnl" altLang="en-US" dirty="0" smtClean="0"/>
              <a:t>La línea de cortante </a:t>
            </a:r>
            <a:r>
              <a:rPr lang="es-ES_tradnl" altLang="en-US" b="1" u="sng" dirty="0" smtClean="0"/>
              <a:t>nunca</a:t>
            </a:r>
            <a:r>
              <a:rPr lang="es-ES_tradnl" altLang="en-US" dirty="0" smtClean="0"/>
              <a:t> se da detrás del frente.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1143000"/>
          </a:xfrm>
        </p:spPr>
        <p:txBody>
          <a:bodyPr/>
          <a:lstStyle/>
          <a:p>
            <a:pPr eaLnBrk="1" hangingPunct="1"/>
            <a:r>
              <a:rPr lang="es-ES_tradnl" altLang="en-US" sz="3600" smtClean="0"/>
              <a:t>Evaluación de Frente/Línea de </a:t>
            </a:r>
            <a:br>
              <a:rPr lang="es-ES_tradnl" altLang="en-US" sz="3600" smtClean="0"/>
            </a:br>
            <a:r>
              <a:rPr lang="es-ES_tradnl" altLang="en-US" sz="3600" smtClean="0"/>
              <a:t>Cortante en Sur América</a:t>
            </a:r>
          </a:p>
        </p:txBody>
      </p:sp>
      <p:pic>
        <p:nvPicPr>
          <p:cNvPr id="65539" name="Picture 4" descr="Front_SA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0" y="142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600" b="1">
                <a:solidFill>
                  <a:schemeClr val="tx2"/>
                </a:solidFill>
              </a:rPr>
              <a:t>Frente y Línea de Cortante</a:t>
            </a:r>
            <a:endParaRPr lang="es-ES" altLang="en-US" sz="3600" b="1">
              <a:solidFill>
                <a:schemeClr val="tx2"/>
              </a:solidFill>
            </a:endParaRPr>
          </a:p>
        </p:txBody>
      </p:sp>
      <p:pic>
        <p:nvPicPr>
          <p:cNvPr id="66563" name="Picture 4" descr="frnt1_S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7331075"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5240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eaLnBrk="1" hangingPunct="1">
              <a:defRPr/>
            </a:pPr>
            <a:r>
              <a:rPr lang="es-ES_tradnl" sz="3600" kern="0" dirty="0" smtClean="0"/>
              <a:t>Línea esta paralela al frente, no se define</a:t>
            </a:r>
          </a:p>
        </p:txBody>
      </p:sp>
      <p:sp>
        <p:nvSpPr>
          <p:cNvPr id="2" name="TextBox 1"/>
          <p:cNvSpPr txBox="1"/>
          <p:nvPr/>
        </p:nvSpPr>
        <p:spPr>
          <a:xfrm>
            <a:off x="1295400" y="2057400"/>
            <a:ext cx="2514600" cy="1200329"/>
          </a:xfrm>
          <a:prstGeom prst="rect">
            <a:avLst/>
          </a:prstGeom>
          <a:noFill/>
          <a:ln>
            <a:solidFill>
              <a:schemeClr val="bg2"/>
            </a:solidFill>
          </a:ln>
        </p:spPr>
        <p:txBody>
          <a:bodyPr wrap="square" rtlCol="0">
            <a:spAutoFit/>
          </a:bodyPr>
          <a:lstStyle/>
          <a:p>
            <a:r>
              <a:rPr lang="es-ES_tradnl" dirty="0" err="1" smtClean="0">
                <a:solidFill>
                  <a:schemeClr val="bg2"/>
                </a:solidFill>
              </a:rPr>
              <a:t>Shear</a:t>
            </a:r>
            <a:r>
              <a:rPr lang="es-ES_tradnl" dirty="0" smtClean="0">
                <a:solidFill>
                  <a:schemeClr val="bg2"/>
                </a:solidFill>
              </a:rPr>
              <a:t> Line Paralela al Frente: No se define</a:t>
            </a:r>
            <a:endParaRPr lang="es-ES_tradnl" dirty="0">
              <a:solidFill>
                <a:schemeClr val="bg2"/>
              </a:solidFill>
            </a:endParaRPr>
          </a:p>
        </p:txBody>
      </p:sp>
      <p:cxnSp>
        <p:nvCxnSpPr>
          <p:cNvPr id="5" name="Straight Arrow Connector 4"/>
          <p:cNvCxnSpPr/>
          <p:nvPr/>
        </p:nvCxnSpPr>
        <p:spPr bwMode="auto">
          <a:xfrm>
            <a:off x="2552700" y="3257729"/>
            <a:ext cx="1257300" cy="1161871"/>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600">
                <a:solidFill>
                  <a:schemeClr val="tx2"/>
                </a:solidFill>
              </a:rPr>
              <a:t>Frente y Línea de Cortante</a:t>
            </a:r>
            <a:endParaRPr lang="es-ES" altLang="en-US" sz="3600">
              <a:solidFill>
                <a:schemeClr val="tx2"/>
              </a:solidFill>
            </a:endParaRPr>
          </a:p>
        </p:txBody>
      </p:sp>
      <p:pic>
        <p:nvPicPr>
          <p:cNvPr id="67587" name="Picture 4" descr="frnt2_S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7331075"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5240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eaLnBrk="1" hangingPunct="1">
              <a:defRPr/>
            </a:pPr>
            <a:r>
              <a:rPr lang="es-ES_tradnl" sz="3600" kern="0" dirty="0" smtClean="0"/>
              <a:t>Frente rezagado, línea se adelanta. </a:t>
            </a:r>
          </a:p>
        </p:txBody>
      </p:sp>
      <p:sp>
        <p:nvSpPr>
          <p:cNvPr id="5" name="TextBox 4"/>
          <p:cNvSpPr txBox="1"/>
          <p:nvPr/>
        </p:nvSpPr>
        <p:spPr>
          <a:xfrm>
            <a:off x="1295400" y="4057471"/>
            <a:ext cx="2514600" cy="1200329"/>
          </a:xfrm>
          <a:prstGeom prst="rect">
            <a:avLst/>
          </a:prstGeom>
          <a:noFill/>
          <a:ln>
            <a:solidFill>
              <a:schemeClr val="bg2"/>
            </a:solidFill>
          </a:ln>
        </p:spPr>
        <p:txBody>
          <a:bodyPr wrap="square" rtlCol="0">
            <a:spAutoFit/>
          </a:bodyPr>
          <a:lstStyle/>
          <a:p>
            <a:r>
              <a:rPr lang="es-ES_tradnl" dirty="0" err="1" smtClean="0">
                <a:solidFill>
                  <a:schemeClr val="bg2"/>
                </a:solidFill>
              </a:rPr>
              <a:t>Shear</a:t>
            </a:r>
            <a:r>
              <a:rPr lang="es-ES_tradnl" dirty="0" smtClean="0">
                <a:solidFill>
                  <a:schemeClr val="bg2"/>
                </a:solidFill>
              </a:rPr>
              <a:t> Line se Acelera con Respecto al Frente</a:t>
            </a:r>
            <a:endParaRPr lang="es-ES_tradnl" dirty="0">
              <a:solidFill>
                <a:schemeClr val="bg2"/>
              </a:solidFill>
            </a:endParaRPr>
          </a:p>
        </p:txBody>
      </p:sp>
      <p:cxnSp>
        <p:nvCxnSpPr>
          <p:cNvPr id="6" name="Straight Arrow Connector 5"/>
          <p:cNvCxnSpPr/>
          <p:nvPr/>
        </p:nvCxnSpPr>
        <p:spPr bwMode="auto">
          <a:xfrm flipV="1">
            <a:off x="2362200" y="2190929"/>
            <a:ext cx="1104900" cy="1847671"/>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600">
                <a:solidFill>
                  <a:schemeClr val="tx2"/>
                </a:solidFill>
              </a:rPr>
              <a:t>Frente y Línea de Cortante</a:t>
            </a:r>
            <a:endParaRPr lang="es-ES" altLang="en-US" sz="3600">
              <a:solidFill>
                <a:schemeClr val="tx2"/>
              </a:solidFill>
            </a:endParaRPr>
          </a:p>
        </p:txBody>
      </p:sp>
      <p:pic>
        <p:nvPicPr>
          <p:cNvPr id="68611" name="Picture 4" descr="frnt3_S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7407275"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6172200"/>
            <a:ext cx="929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eaLnBrk="1" hangingPunct="1">
              <a:defRPr/>
            </a:pPr>
            <a:r>
              <a:rPr lang="es-ES_tradnl" sz="3600" kern="0" dirty="0" smtClean="0"/>
              <a:t>Frente queda mas rezagado, línea se adelanta </a:t>
            </a:r>
          </a:p>
        </p:txBody>
      </p:sp>
      <p:sp>
        <p:nvSpPr>
          <p:cNvPr id="5" name="TextBox 4"/>
          <p:cNvSpPr txBox="1"/>
          <p:nvPr/>
        </p:nvSpPr>
        <p:spPr>
          <a:xfrm>
            <a:off x="1295400" y="2914471"/>
            <a:ext cx="2514600" cy="1200329"/>
          </a:xfrm>
          <a:prstGeom prst="rect">
            <a:avLst/>
          </a:prstGeom>
          <a:noFill/>
          <a:ln>
            <a:solidFill>
              <a:schemeClr val="bg2"/>
            </a:solidFill>
          </a:ln>
        </p:spPr>
        <p:txBody>
          <a:bodyPr wrap="square" rtlCol="0">
            <a:spAutoFit/>
          </a:bodyPr>
          <a:lstStyle/>
          <a:p>
            <a:r>
              <a:rPr lang="es-ES_tradnl" dirty="0" err="1" smtClean="0">
                <a:solidFill>
                  <a:schemeClr val="bg2"/>
                </a:solidFill>
              </a:rPr>
              <a:t>Shear</a:t>
            </a:r>
            <a:r>
              <a:rPr lang="es-ES_tradnl" dirty="0" smtClean="0">
                <a:solidFill>
                  <a:schemeClr val="bg2"/>
                </a:solidFill>
              </a:rPr>
              <a:t> Line se Acelera con Respecto al Frente</a:t>
            </a:r>
            <a:endParaRPr lang="es-ES_tradnl" dirty="0">
              <a:solidFill>
                <a:schemeClr val="bg2"/>
              </a:solidFill>
            </a:endParaRPr>
          </a:p>
        </p:txBody>
      </p:sp>
      <p:cxnSp>
        <p:nvCxnSpPr>
          <p:cNvPr id="3" name="Straight Arrow Connector 2"/>
          <p:cNvCxnSpPr>
            <a:stCxn id="5" idx="0"/>
          </p:cNvCxnSpPr>
          <p:nvPr/>
        </p:nvCxnSpPr>
        <p:spPr bwMode="auto">
          <a:xfrm flipV="1">
            <a:off x="2552700" y="1066800"/>
            <a:ext cx="1104900" cy="1847671"/>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0"/>
            <a:ext cx="7772400" cy="1143000"/>
          </a:xfrm>
        </p:spPr>
        <p:txBody>
          <a:bodyPr/>
          <a:lstStyle/>
          <a:p>
            <a:pPr eaLnBrk="1" hangingPunct="1"/>
            <a:r>
              <a:rPr lang="es-ES_tradnl" altLang="en-US" baseline="-25000" dirty="0" smtClean="0"/>
              <a:t>Ejemplo de un Frente/Línea de Cortante en Sudamérica</a:t>
            </a:r>
          </a:p>
        </p:txBody>
      </p:sp>
      <p:sp>
        <p:nvSpPr>
          <p:cNvPr id="4" name="Rectangle 2"/>
          <p:cNvSpPr txBox="1">
            <a:spLocks noChangeArrowheads="1"/>
          </p:cNvSpPr>
          <p:nvPr/>
        </p:nvSpPr>
        <p:spPr bwMode="auto">
          <a:xfrm>
            <a:off x="15240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algn="l" eaLnBrk="1" hangingPunct="1">
              <a:defRPr/>
            </a:pPr>
            <a:r>
              <a:rPr lang="es-ES_tradnl" sz="2800" kern="0" dirty="0" smtClean="0"/>
              <a:t>Frente del lado cálido del gradiente termal. La línea se origina en el collado y toca el frente.</a:t>
            </a:r>
            <a:r>
              <a:rPr lang="es-ES_tradnl" sz="3600" kern="0"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1112"/>
            <a:ext cx="9144000" cy="4586288"/>
          </a:xfrm>
          <a:prstGeom prst="rect">
            <a:avLst/>
          </a:prstGeom>
        </p:spPr>
      </p:pic>
      <p:sp>
        <p:nvSpPr>
          <p:cNvPr id="3" name="Freeform 2"/>
          <p:cNvSpPr/>
          <p:nvPr/>
        </p:nvSpPr>
        <p:spPr bwMode="auto">
          <a:xfrm>
            <a:off x="3061252" y="1775791"/>
            <a:ext cx="2968487" cy="1166192"/>
          </a:xfrm>
          <a:custGeom>
            <a:avLst/>
            <a:gdLst>
              <a:gd name="connsiteX0" fmla="*/ 0 w 2968487"/>
              <a:gd name="connsiteY0" fmla="*/ 0 h 1166192"/>
              <a:gd name="connsiteX1" fmla="*/ 1020418 w 2968487"/>
              <a:gd name="connsiteY1" fmla="*/ 79513 h 1166192"/>
              <a:gd name="connsiteX2" fmla="*/ 2040835 w 2968487"/>
              <a:gd name="connsiteY2" fmla="*/ 384313 h 1166192"/>
              <a:gd name="connsiteX3" fmla="*/ 2650435 w 2968487"/>
              <a:gd name="connsiteY3" fmla="*/ 755374 h 1166192"/>
              <a:gd name="connsiteX4" fmla="*/ 2968487 w 2968487"/>
              <a:gd name="connsiteY4" fmla="*/ 1166192 h 11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487" h="1166192">
                <a:moveTo>
                  <a:pt x="0" y="0"/>
                </a:moveTo>
                <a:cubicBezTo>
                  <a:pt x="340139" y="7730"/>
                  <a:pt x="680279" y="15461"/>
                  <a:pt x="1020418" y="79513"/>
                </a:cubicBezTo>
                <a:cubicBezTo>
                  <a:pt x="1360557" y="143565"/>
                  <a:pt x="1769166" y="271670"/>
                  <a:pt x="2040835" y="384313"/>
                </a:cubicBezTo>
                <a:cubicBezTo>
                  <a:pt x="2312504" y="496956"/>
                  <a:pt x="2495826" y="625061"/>
                  <a:pt x="2650435" y="755374"/>
                </a:cubicBezTo>
                <a:cubicBezTo>
                  <a:pt x="2805044" y="885687"/>
                  <a:pt x="2886765" y="1025939"/>
                  <a:pt x="2968487" y="1166192"/>
                </a:cubicBezTo>
              </a:path>
            </a:pathLst>
          </a:custGeom>
          <a:noFill/>
          <a:ln w="25400" cap="flat" cmpd="sng" algn="ctr">
            <a:solidFill>
              <a:srgbClr val="FF0000"/>
            </a:solidFill>
            <a:prstDash val="lg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5" name="Freeform 4"/>
          <p:cNvSpPr/>
          <p:nvPr/>
        </p:nvSpPr>
        <p:spPr bwMode="auto">
          <a:xfrm>
            <a:off x="2835965" y="2381867"/>
            <a:ext cx="4572863" cy="1898585"/>
          </a:xfrm>
          <a:custGeom>
            <a:avLst/>
            <a:gdLst>
              <a:gd name="connsiteX0" fmla="*/ 0 w 4572863"/>
              <a:gd name="connsiteY0" fmla="*/ 43281 h 1898585"/>
              <a:gd name="connsiteX1" fmla="*/ 1113183 w 4572863"/>
              <a:gd name="connsiteY1" fmla="*/ 3524 h 1898585"/>
              <a:gd name="connsiteX2" fmla="*/ 1749287 w 4572863"/>
              <a:gd name="connsiteY2" fmla="*/ 122794 h 1898585"/>
              <a:gd name="connsiteX3" fmla="*/ 2438400 w 4572863"/>
              <a:gd name="connsiteY3" fmla="*/ 228811 h 1898585"/>
              <a:gd name="connsiteX4" fmla="*/ 2862470 w 4572863"/>
              <a:gd name="connsiteY4" fmla="*/ 520359 h 1898585"/>
              <a:gd name="connsiteX5" fmla="*/ 3366052 w 4572863"/>
              <a:gd name="connsiteY5" fmla="*/ 732394 h 1898585"/>
              <a:gd name="connsiteX6" fmla="*/ 3723861 w 4572863"/>
              <a:gd name="connsiteY6" fmla="*/ 931176 h 1898585"/>
              <a:gd name="connsiteX7" fmla="*/ 4134678 w 4572863"/>
              <a:gd name="connsiteY7" fmla="*/ 1156463 h 1898585"/>
              <a:gd name="connsiteX8" fmla="*/ 4386470 w 4572863"/>
              <a:gd name="connsiteY8" fmla="*/ 1355246 h 1898585"/>
              <a:gd name="connsiteX9" fmla="*/ 4465983 w 4572863"/>
              <a:gd name="connsiteY9" fmla="*/ 1448011 h 1898585"/>
              <a:gd name="connsiteX10" fmla="*/ 4572000 w 4572863"/>
              <a:gd name="connsiteY10" fmla="*/ 1779316 h 1898585"/>
              <a:gd name="connsiteX11" fmla="*/ 4518992 w 4572863"/>
              <a:gd name="connsiteY11" fmla="*/ 1898585 h 1898585"/>
              <a:gd name="connsiteX12" fmla="*/ 4518992 w 4572863"/>
              <a:gd name="connsiteY12" fmla="*/ 1898585 h 18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863" h="1898585">
                <a:moveTo>
                  <a:pt x="0" y="43281"/>
                </a:moveTo>
                <a:cubicBezTo>
                  <a:pt x="410817" y="16776"/>
                  <a:pt x="821635" y="-9728"/>
                  <a:pt x="1113183" y="3524"/>
                </a:cubicBezTo>
                <a:cubicBezTo>
                  <a:pt x="1404731" y="16776"/>
                  <a:pt x="1528418" y="85246"/>
                  <a:pt x="1749287" y="122794"/>
                </a:cubicBezTo>
                <a:cubicBezTo>
                  <a:pt x="1970156" y="160342"/>
                  <a:pt x="2252870" y="162550"/>
                  <a:pt x="2438400" y="228811"/>
                </a:cubicBezTo>
                <a:cubicBezTo>
                  <a:pt x="2623930" y="295072"/>
                  <a:pt x="2707861" y="436429"/>
                  <a:pt x="2862470" y="520359"/>
                </a:cubicBezTo>
                <a:cubicBezTo>
                  <a:pt x="3017079" y="604289"/>
                  <a:pt x="3222487" y="663925"/>
                  <a:pt x="3366052" y="732394"/>
                </a:cubicBezTo>
                <a:cubicBezTo>
                  <a:pt x="3509617" y="800863"/>
                  <a:pt x="3723861" y="931176"/>
                  <a:pt x="3723861" y="931176"/>
                </a:cubicBezTo>
                <a:cubicBezTo>
                  <a:pt x="3851965" y="1001854"/>
                  <a:pt x="4024243" y="1085785"/>
                  <a:pt x="4134678" y="1156463"/>
                </a:cubicBezTo>
                <a:cubicBezTo>
                  <a:pt x="4245113" y="1227141"/>
                  <a:pt x="4331253" y="1306655"/>
                  <a:pt x="4386470" y="1355246"/>
                </a:cubicBezTo>
                <a:cubicBezTo>
                  <a:pt x="4441687" y="1403837"/>
                  <a:pt x="4435061" y="1377333"/>
                  <a:pt x="4465983" y="1448011"/>
                </a:cubicBezTo>
                <a:cubicBezTo>
                  <a:pt x="4496905" y="1518689"/>
                  <a:pt x="4563165" y="1704220"/>
                  <a:pt x="4572000" y="1779316"/>
                </a:cubicBezTo>
                <a:cubicBezTo>
                  <a:pt x="4580835" y="1854412"/>
                  <a:pt x="4518992" y="1898585"/>
                  <a:pt x="4518992" y="1898585"/>
                </a:cubicBezTo>
                <a:lnTo>
                  <a:pt x="4518992" y="1898585"/>
                </a:lnTo>
              </a:path>
            </a:pathLst>
          </a:cu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6934200" y="3886200"/>
            <a:ext cx="474628" cy="461665"/>
          </a:xfrm>
          <a:prstGeom prst="rect">
            <a:avLst/>
          </a:prstGeom>
          <a:noFill/>
        </p:spPr>
        <p:txBody>
          <a:bodyPr wrap="square" rtlCol="0">
            <a:spAutoFit/>
          </a:bodyPr>
          <a:lstStyle/>
          <a:p>
            <a:r>
              <a:rPr lang="es-ES_tradnl" b="1" dirty="0" smtClean="0">
                <a:solidFill>
                  <a:srgbClr val="FF0000"/>
                </a:solidFill>
              </a:rPr>
              <a:t>L</a:t>
            </a:r>
            <a:endParaRPr lang="es-ES_tradnl" b="1" dirty="0">
              <a:solidFill>
                <a:srgbClr val="FF0000"/>
              </a:solidFill>
            </a:endParaRPr>
          </a:p>
        </p:txBody>
      </p:sp>
      <p:sp>
        <p:nvSpPr>
          <p:cNvPr id="9" name="TextBox 8"/>
          <p:cNvSpPr txBox="1"/>
          <p:nvPr/>
        </p:nvSpPr>
        <p:spPr>
          <a:xfrm>
            <a:off x="5181600" y="4796135"/>
            <a:ext cx="474628" cy="461665"/>
          </a:xfrm>
          <a:prstGeom prst="rect">
            <a:avLst/>
          </a:prstGeom>
          <a:noFill/>
        </p:spPr>
        <p:txBody>
          <a:bodyPr wrap="square" rtlCol="0">
            <a:spAutoFit/>
          </a:bodyPr>
          <a:lstStyle/>
          <a:p>
            <a:r>
              <a:rPr lang="es-ES_tradnl" b="1" dirty="0" smtClean="0">
                <a:solidFill>
                  <a:schemeClr val="bg1"/>
                </a:solidFill>
              </a:rPr>
              <a:t>H</a:t>
            </a:r>
            <a:endParaRPr lang="es-ES_tradnl" b="1" dirty="0">
              <a:solidFill>
                <a:schemeClr val="bg1"/>
              </a:solidFill>
            </a:endParaRPr>
          </a:p>
        </p:txBody>
      </p:sp>
      <p:sp>
        <p:nvSpPr>
          <p:cNvPr id="7" name="Freeform 6"/>
          <p:cNvSpPr/>
          <p:nvPr/>
        </p:nvSpPr>
        <p:spPr bwMode="auto">
          <a:xfrm>
            <a:off x="7368209" y="4253948"/>
            <a:ext cx="1590261" cy="569843"/>
          </a:xfrm>
          <a:custGeom>
            <a:avLst/>
            <a:gdLst>
              <a:gd name="connsiteX0" fmla="*/ 1590261 w 1590261"/>
              <a:gd name="connsiteY0" fmla="*/ 569843 h 569843"/>
              <a:gd name="connsiteX1" fmla="*/ 887895 w 1590261"/>
              <a:gd name="connsiteY1" fmla="*/ 304800 h 569843"/>
              <a:gd name="connsiteX2" fmla="*/ 278295 w 1590261"/>
              <a:gd name="connsiteY2" fmla="*/ 132522 h 569843"/>
              <a:gd name="connsiteX3" fmla="*/ 0 w 1590261"/>
              <a:gd name="connsiteY3" fmla="*/ 0 h 569843"/>
            </a:gdLst>
            <a:ahLst/>
            <a:cxnLst>
              <a:cxn ang="0">
                <a:pos x="connsiteX0" y="connsiteY0"/>
              </a:cxn>
              <a:cxn ang="0">
                <a:pos x="connsiteX1" y="connsiteY1"/>
              </a:cxn>
              <a:cxn ang="0">
                <a:pos x="connsiteX2" y="connsiteY2"/>
              </a:cxn>
              <a:cxn ang="0">
                <a:pos x="connsiteX3" y="connsiteY3"/>
              </a:cxn>
            </a:cxnLst>
            <a:rect l="l" t="t" r="r" b="b"/>
            <a:pathLst>
              <a:path w="1590261" h="569843">
                <a:moveTo>
                  <a:pt x="1590261" y="569843"/>
                </a:moveTo>
                <a:cubicBezTo>
                  <a:pt x="1348408" y="473765"/>
                  <a:pt x="1106556" y="377687"/>
                  <a:pt x="887895" y="304800"/>
                </a:cubicBezTo>
                <a:cubicBezTo>
                  <a:pt x="669234" y="231913"/>
                  <a:pt x="426277" y="183322"/>
                  <a:pt x="278295" y="132522"/>
                </a:cubicBezTo>
                <a:cubicBezTo>
                  <a:pt x="130313" y="81722"/>
                  <a:pt x="65156" y="40861"/>
                  <a:pt x="0" y="0"/>
                </a:cubicBezTo>
              </a:path>
            </a:pathLst>
          </a:cu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4114800" y="1524000"/>
            <a:ext cx="1227914" cy="830997"/>
          </a:xfrm>
          <a:prstGeom prst="rect">
            <a:avLst/>
          </a:prstGeom>
          <a:noFill/>
        </p:spPr>
        <p:txBody>
          <a:bodyPr wrap="square" rtlCol="0">
            <a:spAutoFit/>
          </a:bodyPr>
          <a:lstStyle/>
          <a:p>
            <a:r>
              <a:rPr lang="es-ES_tradnl" dirty="0" err="1" smtClean="0"/>
              <a:t>Shear</a:t>
            </a:r>
            <a:endParaRPr lang="es-ES_tradnl" dirty="0" smtClean="0"/>
          </a:p>
          <a:p>
            <a:r>
              <a:rPr lang="es-ES_tradnl" dirty="0" smtClean="0"/>
              <a:t>Line</a:t>
            </a:r>
            <a:endParaRPr lang="es-ES_tradnl"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81000" y="762000"/>
            <a:ext cx="8534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s-ES_tradnl" sz="2400" kern="0" dirty="0" smtClean="0"/>
              <a:t>A la selva Peruana y norte de Bolivia,  muchas veces llegan </a:t>
            </a:r>
            <a:r>
              <a:rPr lang="es-ES_tradnl" sz="2400" b="1" u="sng" kern="0" dirty="0" smtClean="0"/>
              <a:t>sólo</a:t>
            </a:r>
            <a:r>
              <a:rPr lang="es-ES_tradnl" sz="2400" kern="0" dirty="0" smtClean="0"/>
              <a:t> líneas de cortante y no los frentes. La masa de aire frío y denso suele quedarse rezagada al sur de Bolivia y rara vez ingresa al norte de Bolivia/</a:t>
            </a:r>
            <a:r>
              <a:rPr lang="es-ES_tradnl" sz="2400" kern="0" dirty="0" err="1" smtClean="0"/>
              <a:t>Peru</a:t>
            </a:r>
            <a:r>
              <a:rPr lang="es-ES_tradnl" sz="2400" kern="0" dirty="0" smtClean="0"/>
              <a:t>.</a:t>
            </a:r>
          </a:p>
          <a:p>
            <a:pPr eaLnBrk="1" hangingPunct="1">
              <a:defRPr/>
            </a:pPr>
            <a:endParaRPr lang="es-ES_tradnl" sz="1000" kern="0" dirty="0" smtClean="0"/>
          </a:p>
          <a:p>
            <a:pPr eaLnBrk="1" hangingPunct="1">
              <a:defRPr/>
            </a:pPr>
            <a:r>
              <a:rPr lang="es-ES_tradnl" sz="2400" kern="0" dirty="0" smtClean="0"/>
              <a:t>Una </a:t>
            </a:r>
            <a:r>
              <a:rPr lang="es-ES_tradnl" sz="2400" kern="0" dirty="0" err="1" smtClean="0"/>
              <a:t>surgencia</a:t>
            </a:r>
            <a:r>
              <a:rPr lang="es-ES_tradnl" sz="2400" kern="0" dirty="0" smtClean="0"/>
              <a:t> del sur con línea de cortante pueden generar convección profunda y acumulaciones muy grandes. Esto es función de la intensidad de la convergencia a niveles bajos, disponibilidad de humedad y ventilación (divergencia) en altura.</a:t>
            </a:r>
          </a:p>
          <a:p>
            <a:pPr eaLnBrk="1" hangingPunct="1">
              <a:defRPr/>
            </a:pPr>
            <a:endParaRPr lang="es-ES_tradnl" sz="1000" kern="0" dirty="0" smtClean="0"/>
          </a:p>
          <a:p>
            <a:pPr lvl="2" eaLnBrk="1" hangingPunct="1">
              <a:defRPr/>
            </a:pPr>
            <a:r>
              <a:rPr lang="es-ES_tradnl" sz="2000" b="1" kern="0" dirty="0" smtClean="0">
                <a:solidFill>
                  <a:schemeClr val="accent1"/>
                </a:solidFill>
              </a:rPr>
              <a:t>Esencial evaluar la intensidad del jet del sur en 850 y 925 </a:t>
            </a:r>
            <a:r>
              <a:rPr lang="es-ES_tradnl" sz="2000" b="1" kern="0" dirty="0" err="1" smtClean="0">
                <a:solidFill>
                  <a:schemeClr val="accent1"/>
                </a:solidFill>
              </a:rPr>
              <a:t>hPa</a:t>
            </a:r>
            <a:r>
              <a:rPr lang="es-ES_tradnl" sz="2000" kern="0" dirty="0" smtClean="0"/>
              <a:t>.</a:t>
            </a:r>
          </a:p>
          <a:p>
            <a:pPr lvl="2" eaLnBrk="1" hangingPunct="1">
              <a:defRPr/>
            </a:pPr>
            <a:endParaRPr lang="es-ES_tradnl" sz="2000" kern="0" dirty="0" smtClean="0"/>
          </a:p>
          <a:p>
            <a:pPr eaLnBrk="1" hangingPunct="1">
              <a:defRPr/>
            </a:pPr>
            <a:r>
              <a:rPr lang="es-ES_tradnl" sz="2400" kern="0" dirty="0" smtClean="0"/>
              <a:t>Detrás de la </a:t>
            </a:r>
            <a:r>
              <a:rPr lang="es-ES_tradnl" sz="2400" kern="0" dirty="0" err="1" smtClean="0"/>
              <a:t>surgencia</a:t>
            </a:r>
            <a:r>
              <a:rPr lang="es-ES_tradnl" sz="2400" kern="0" dirty="0" smtClean="0"/>
              <a:t> hay un secamiento (descenso adiabático y </a:t>
            </a:r>
            <a:r>
              <a:rPr lang="es-ES_tradnl" sz="2400" kern="0" dirty="0" err="1" smtClean="0"/>
              <a:t>advección</a:t>
            </a:r>
            <a:r>
              <a:rPr lang="es-ES_tradnl" sz="2400" kern="0" dirty="0" smtClean="0"/>
              <a:t> de aire seco). Detrás de un frente hay secamiento más marcado y descenso de la temperatura, especialmente las mínimas (enfriamiento </a:t>
            </a:r>
            <a:r>
              <a:rPr lang="es-ES_tradnl" sz="2400" kern="0" dirty="0" err="1" smtClean="0"/>
              <a:t>radiativo</a:t>
            </a:r>
            <a:r>
              <a:rPr lang="es-ES_tradnl" sz="2400" kern="0" dirty="0" smtClean="0"/>
              <a:t> nocturno)</a:t>
            </a:r>
            <a:endParaRPr lang="es-ES_tradnl" sz="2400" kern="0" dirty="0"/>
          </a:p>
          <a:p>
            <a:pPr marL="0" indent="0" eaLnBrk="1" hangingPunct="1">
              <a:buFontTx/>
              <a:buNone/>
              <a:defRPr/>
            </a:pPr>
            <a:endParaRPr lang="es-ES_tradnl" sz="2400" kern="0" dirty="0">
              <a:solidFill>
                <a:schemeClr val="bg2"/>
              </a:solidFill>
            </a:endParaRPr>
          </a:p>
        </p:txBody>
      </p:sp>
      <p:sp>
        <p:nvSpPr>
          <p:cNvPr id="70659" name="Rectangle 2"/>
          <p:cNvSpPr>
            <a:spLocks noGrp="1" noChangeArrowheads="1"/>
          </p:cNvSpPr>
          <p:nvPr>
            <p:ph type="title"/>
          </p:nvPr>
        </p:nvSpPr>
        <p:spPr>
          <a:xfrm>
            <a:off x="152400" y="0"/>
            <a:ext cx="8458200" cy="762000"/>
          </a:xfrm>
        </p:spPr>
        <p:txBody>
          <a:bodyPr/>
          <a:lstStyle/>
          <a:p>
            <a:pPr algn="l" eaLnBrk="1" hangingPunct="1"/>
            <a:r>
              <a:rPr lang="es-ES_tradnl" altLang="en-US" sz="3000" b="1" smtClean="0">
                <a:latin typeface="Arial" charset="0"/>
                <a:cs typeface="Arial" charset="0"/>
              </a:rPr>
              <a:t>Línea de cortante vs frente en Peru/Bolivia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152400" y="76200"/>
            <a:ext cx="8763000" cy="6629400"/>
          </a:xfrm>
          <a:prstGeom prst="rect">
            <a:avLst/>
          </a:prstGeom>
          <a:solidFill>
            <a:schemeClr val="tx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grpSp>
        <p:nvGrpSpPr>
          <p:cNvPr id="71683" name="Group 12"/>
          <p:cNvGrpSpPr>
            <a:grpSpLocks/>
          </p:cNvGrpSpPr>
          <p:nvPr/>
        </p:nvGrpSpPr>
        <p:grpSpPr bwMode="auto">
          <a:xfrm>
            <a:off x="2563813" y="2600325"/>
            <a:ext cx="6351587" cy="4105275"/>
            <a:chOff x="2218833" y="2524125"/>
            <a:chExt cx="6620367" cy="4105275"/>
          </a:xfrm>
        </p:grpSpPr>
        <p:pic>
          <p:nvPicPr>
            <p:cNvPr id="716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313" y="2524125"/>
              <a:ext cx="5322887" cy="410527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nvGrpSpPr>
            <p:cNvPr id="71694" name="Group 2"/>
            <p:cNvGrpSpPr>
              <a:grpSpLocks/>
            </p:cNvGrpSpPr>
            <p:nvPr/>
          </p:nvGrpSpPr>
          <p:grpSpPr bwMode="auto">
            <a:xfrm>
              <a:off x="4419600" y="2971800"/>
              <a:ext cx="3025775" cy="2743200"/>
              <a:chOff x="4419600" y="2971800"/>
              <a:chExt cx="3025775" cy="2743200"/>
            </a:xfrm>
          </p:grpSpPr>
          <p:cxnSp>
            <p:nvCxnSpPr>
              <p:cNvPr id="39954" name="Straight Arrow Connector 32"/>
              <p:cNvCxnSpPr>
                <a:cxnSpLocks noChangeShapeType="1"/>
              </p:cNvCxnSpPr>
              <p:nvPr/>
            </p:nvCxnSpPr>
            <p:spPr bwMode="auto">
              <a:xfrm>
                <a:off x="7239127" y="5384800"/>
                <a:ext cx="206834" cy="330200"/>
              </a:xfrm>
              <a:prstGeom prst="straightConnector1">
                <a:avLst/>
              </a:prstGeom>
              <a:noFill/>
              <a:ln w="28575" algn="ctr">
                <a:solidFill>
                  <a:schemeClr val="bg2">
                    <a:lumMod val="50000"/>
                    <a:lumOff val="50000"/>
                  </a:schemeClr>
                </a:solidFill>
                <a:round/>
                <a:headEnd/>
                <a:tailEnd type="arrow" w="med" len="med"/>
              </a:ln>
              <a:extLst>
                <a:ext uri="{909E8E84-426E-40DD-AFC4-6F175D3DCCD1}">
                  <a14:hiddenFill xmlns:a14="http://schemas.microsoft.com/office/drawing/2010/main">
                    <a:noFill/>
                  </a14:hiddenFill>
                </a:ext>
              </a:extLst>
            </p:spPr>
          </p:cxnSp>
          <p:cxnSp>
            <p:nvCxnSpPr>
              <p:cNvPr id="39955" name="Straight Arrow Connector 35"/>
              <p:cNvCxnSpPr>
                <a:cxnSpLocks noChangeShapeType="1"/>
              </p:cNvCxnSpPr>
              <p:nvPr/>
            </p:nvCxnSpPr>
            <p:spPr bwMode="auto">
              <a:xfrm>
                <a:off x="7010781" y="4953000"/>
                <a:ext cx="206834" cy="330200"/>
              </a:xfrm>
              <a:prstGeom prst="straightConnector1">
                <a:avLst/>
              </a:prstGeom>
              <a:noFill/>
              <a:ln w="28575" algn="ctr">
                <a:solidFill>
                  <a:schemeClr val="bg2">
                    <a:lumMod val="50000"/>
                    <a:lumOff val="50000"/>
                  </a:schemeClr>
                </a:solidFill>
                <a:round/>
                <a:headEnd/>
                <a:tailEnd type="arrow" w="med" len="med"/>
              </a:ln>
              <a:extLst>
                <a:ext uri="{909E8E84-426E-40DD-AFC4-6F175D3DCCD1}">
                  <a14:hiddenFill xmlns:a14="http://schemas.microsoft.com/office/drawing/2010/main">
                    <a:noFill/>
                  </a14:hiddenFill>
                </a:ext>
              </a:extLst>
            </p:spPr>
          </p:cxnSp>
          <p:cxnSp>
            <p:nvCxnSpPr>
              <p:cNvPr id="39956" name="Straight Arrow Connector 36"/>
              <p:cNvCxnSpPr>
                <a:cxnSpLocks noChangeShapeType="1"/>
                <a:stCxn id="71701" idx="5"/>
              </p:cNvCxnSpPr>
              <p:nvPr/>
            </p:nvCxnSpPr>
            <p:spPr bwMode="auto">
              <a:xfrm>
                <a:off x="6714593" y="4529138"/>
                <a:ext cx="198561" cy="296862"/>
              </a:xfrm>
              <a:prstGeom prst="straightConnector1">
                <a:avLst/>
              </a:prstGeom>
              <a:noFill/>
              <a:ln w="28575" algn="ctr">
                <a:solidFill>
                  <a:schemeClr val="bg2">
                    <a:lumMod val="50000"/>
                    <a:lumOff val="50000"/>
                  </a:schemeClr>
                </a:solidFill>
                <a:round/>
                <a:headEnd/>
                <a:tailEnd type="arrow" w="med" len="med"/>
              </a:ln>
              <a:extLst>
                <a:ext uri="{909E8E84-426E-40DD-AFC4-6F175D3DCCD1}">
                  <a14:hiddenFill xmlns:a14="http://schemas.microsoft.com/office/drawing/2010/main">
                    <a:noFill/>
                  </a14:hiddenFill>
                </a:ext>
              </a:extLst>
            </p:spPr>
          </p:cxnSp>
          <p:cxnSp>
            <p:nvCxnSpPr>
              <p:cNvPr id="39957" name="Straight Arrow Connector 38"/>
              <p:cNvCxnSpPr>
                <a:cxnSpLocks noChangeShapeType="1"/>
              </p:cNvCxnSpPr>
              <p:nvPr/>
            </p:nvCxnSpPr>
            <p:spPr bwMode="auto">
              <a:xfrm flipH="1">
                <a:off x="6477975" y="4143375"/>
                <a:ext cx="142302" cy="187325"/>
              </a:xfrm>
              <a:prstGeom prst="straightConnector1">
                <a:avLst/>
              </a:prstGeom>
              <a:noFill/>
              <a:ln w="28575" algn="ctr">
                <a:solidFill>
                  <a:schemeClr val="bg2">
                    <a:lumMod val="50000"/>
                    <a:lumOff val="50000"/>
                  </a:schemeClr>
                </a:solidFill>
                <a:round/>
                <a:headEnd/>
                <a:tailEnd type="arrow" w="med" len="med"/>
              </a:ln>
              <a:extLst>
                <a:ext uri="{909E8E84-426E-40DD-AFC4-6F175D3DCCD1}">
                  <a14:hiddenFill xmlns:a14="http://schemas.microsoft.com/office/drawing/2010/main">
                    <a:noFill/>
                  </a14:hiddenFill>
                </a:ext>
              </a:extLst>
            </p:spPr>
          </p:cxnSp>
          <p:cxnSp>
            <p:nvCxnSpPr>
              <p:cNvPr id="39958" name="Straight Arrow Connector 39"/>
              <p:cNvCxnSpPr>
                <a:cxnSpLocks noChangeShapeType="1"/>
              </p:cNvCxnSpPr>
              <p:nvPr/>
            </p:nvCxnSpPr>
            <p:spPr bwMode="auto">
              <a:xfrm flipH="1" flipV="1">
                <a:off x="5046678" y="3048000"/>
                <a:ext cx="516260" cy="228600"/>
              </a:xfrm>
              <a:prstGeom prst="straightConnector1">
                <a:avLst/>
              </a:prstGeom>
              <a:noFill/>
              <a:ln w="28575" algn="ctr">
                <a:solidFill>
                  <a:schemeClr val="bg2">
                    <a:lumMod val="50000"/>
                    <a:lumOff val="50000"/>
                  </a:schemeClr>
                </a:solidFill>
                <a:round/>
                <a:headEnd/>
                <a:tailEnd type="arrow" w="med" len="med"/>
              </a:ln>
              <a:extLst>
                <a:ext uri="{909E8E84-426E-40DD-AFC4-6F175D3DCCD1}">
                  <a14:hiddenFill xmlns:a14="http://schemas.microsoft.com/office/drawing/2010/main">
                    <a:noFill/>
                  </a14:hiddenFill>
                </a:ext>
              </a:extLst>
            </p:spPr>
          </p:cxnSp>
          <p:cxnSp>
            <p:nvCxnSpPr>
              <p:cNvPr id="39959" name="Straight Arrow Connector 42"/>
              <p:cNvCxnSpPr>
                <a:cxnSpLocks noChangeShapeType="1"/>
              </p:cNvCxnSpPr>
              <p:nvPr/>
            </p:nvCxnSpPr>
            <p:spPr bwMode="auto">
              <a:xfrm flipH="1" flipV="1">
                <a:off x="5639052" y="3435350"/>
                <a:ext cx="408706" cy="146050"/>
              </a:xfrm>
              <a:prstGeom prst="straightConnector1">
                <a:avLst/>
              </a:prstGeom>
              <a:noFill/>
              <a:ln w="28575" algn="ctr">
                <a:solidFill>
                  <a:schemeClr val="bg2">
                    <a:lumMod val="50000"/>
                    <a:lumOff val="50000"/>
                  </a:schemeClr>
                </a:solidFill>
                <a:round/>
                <a:headEnd/>
                <a:tailEnd type="arrow" w="med" len="med"/>
              </a:ln>
              <a:extLst>
                <a:ext uri="{909E8E84-426E-40DD-AFC4-6F175D3DCCD1}">
                  <a14:hiddenFill xmlns:a14="http://schemas.microsoft.com/office/drawing/2010/main">
                    <a:noFill/>
                  </a14:hiddenFill>
                </a:ext>
              </a:extLst>
            </p:spPr>
          </p:cxnSp>
          <p:cxnSp>
            <p:nvCxnSpPr>
              <p:cNvPr id="39960" name="Straight Arrow Connector 46"/>
              <p:cNvCxnSpPr>
                <a:cxnSpLocks noChangeShapeType="1"/>
              </p:cNvCxnSpPr>
              <p:nvPr/>
            </p:nvCxnSpPr>
            <p:spPr bwMode="auto">
              <a:xfrm flipH="1" flipV="1">
                <a:off x="6095744" y="3886200"/>
                <a:ext cx="347482" cy="57150"/>
              </a:xfrm>
              <a:prstGeom prst="straightConnector1">
                <a:avLst/>
              </a:prstGeom>
              <a:noFill/>
              <a:ln w="28575" algn="ctr">
                <a:solidFill>
                  <a:schemeClr val="bg2">
                    <a:lumMod val="50000"/>
                    <a:lumOff val="50000"/>
                  </a:schemeClr>
                </a:solidFill>
                <a:round/>
                <a:headEnd/>
                <a:tailEnd type="arrow" w="med" len="med"/>
              </a:ln>
              <a:extLst>
                <a:ext uri="{909E8E84-426E-40DD-AFC4-6F175D3DCCD1}">
                  <a14:hiddenFill xmlns:a14="http://schemas.microsoft.com/office/drawing/2010/main">
                    <a:noFill/>
                  </a14:hiddenFill>
                </a:ext>
              </a:extLst>
            </p:spPr>
          </p:cxnSp>
          <p:cxnSp>
            <p:nvCxnSpPr>
              <p:cNvPr id="39979" name="Straight Arrow Connector 39"/>
              <p:cNvCxnSpPr>
                <a:cxnSpLocks noChangeShapeType="1"/>
              </p:cNvCxnSpPr>
              <p:nvPr/>
            </p:nvCxnSpPr>
            <p:spPr bwMode="auto">
              <a:xfrm flipH="1">
                <a:off x="4419555" y="2971800"/>
                <a:ext cx="456691" cy="0"/>
              </a:xfrm>
              <a:prstGeom prst="straightConnector1">
                <a:avLst/>
              </a:prstGeom>
              <a:noFill/>
              <a:ln w="28575" algn="ctr">
                <a:solidFill>
                  <a:schemeClr val="bg2">
                    <a:lumMod val="50000"/>
                    <a:lumOff val="50000"/>
                  </a:schemeClr>
                </a:solidFill>
                <a:round/>
                <a:headEnd/>
                <a:tailEnd type="arrow" w="med" len="med"/>
              </a:ln>
              <a:extLst>
                <a:ext uri="{909E8E84-426E-40DD-AFC4-6F175D3DCCD1}">
                  <a14:hiddenFill xmlns:a14="http://schemas.microsoft.com/office/drawing/2010/main">
                    <a:noFill/>
                  </a14:hiddenFill>
                </a:ext>
              </a:extLst>
            </p:spPr>
          </p:cxnSp>
        </p:grpSp>
        <p:grpSp>
          <p:nvGrpSpPr>
            <p:cNvPr id="71695" name="Group 1"/>
            <p:cNvGrpSpPr>
              <a:grpSpLocks/>
            </p:cNvGrpSpPr>
            <p:nvPr/>
          </p:nvGrpSpPr>
          <p:grpSpPr bwMode="auto">
            <a:xfrm>
              <a:off x="4672013" y="3162300"/>
              <a:ext cx="2719387" cy="2857500"/>
              <a:chOff x="4672013" y="3162300"/>
              <a:chExt cx="2719387" cy="2857500"/>
            </a:xfrm>
          </p:grpSpPr>
          <p:cxnSp>
            <p:nvCxnSpPr>
              <p:cNvPr id="39944" name="Straight Arrow Connector 5"/>
              <p:cNvCxnSpPr>
                <a:cxnSpLocks noChangeShapeType="1"/>
              </p:cNvCxnSpPr>
              <p:nvPr/>
            </p:nvCxnSpPr>
            <p:spPr bwMode="auto">
              <a:xfrm flipH="1" flipV="1">
                <a:off x="4672721" y="3162300"/>
                <a:ext cx="433526" cy="227013"/>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45" name="Straight Arrow Connector 17"/>
              <p:cNvCxnSpPr>
                <a:cxnSpLocks noChangeShapeType="1"/>
              </p:cNvCxnSpPr>
              <p:nvPr/>
            </p:nvCxnSpPr>
            <p:spPr bwMode="auto">
              <a:xfrm flipV="1">
                <a:off x="5639053" y="3657600"/>
                <a:ext cx="0" cy="304800"/>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46" name="Straight Arrow Connector 19"/>
              <p:cNvCxnSpPr>
                <a:cxnSpLocks noChangeShapeType="1"/>
              </p:cNvCxnSpPr>
              <p:nvPr/>
            </p:nvCxnSpPr>
            <p:spPr bwMode="auto">
              <a:xfrm flipV="1">
                <a:off x="5859125" y="3886200"/>
                <a:ext cx="69496" cy="250825"/>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47" name="Straight Arrow Connector 23"/>
              <p:cNvCxnSpPr>
                <a:cxnSpLocks noChangeShapeType="1"/>
              </p:cNvCxnSpPr>
              <p:nvPr/>
            </p:nvCxnSpPr>
            <p:spPr bwMode="auto">
              <a:xfrm flipV="1">
                <a:off x="6118909" y="4191000"/>
                <a:ext cx="72806" cy="261938"/>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48" name="Straight Arrow Connector 26"/>
              <p:cNvCxnSpPr>
                <a:cxnSpLocks noChangeShapeType="1"/>
              </p:cNvCxnSpPr>
              <p:nvPr/>
            </p:nvCxnSpPr>
            <p:spPr bwMode="auto">
              <a:xfrm flipV="1">
                <a:off x="6247974" y="4572000"/>
                <a:ext cx="230001" cy="63500"/>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49" name="Straight Arrow Connector 27"/>
              <p:cNvCxnSpPr>
                <a:cxnSpLocks noChangeShapeType="1"/>
              </p:cNvCxnSpPr>
              <p:nvPr/>
            </p:nvCxnSpPr>
            <p:spPr bwMode="auto">
              <a:xfrm flipV="1">
                <a:off x="6400205" y="4826000"/>
                <a:ext cx="306116" cy="127000"/>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50" name="Straight Arrow Connector 28"/>
              <p:cNvCxnSpPr>
                <a:cxnSpLocks noChangeShapeType="1"/>
              </p:cNvCxnSpPr>
              <p:nvPr/>
            </p:nvCxnSpPr>
            <p:spPr bwMode="auto">
              <a:xfrm flipV="1">
                <a:off x="6630205" y="5054600"/>
                <a:ext cx="304461" cy="127000"/>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51" name="Straight Arrow Connector 29"/>
              <p:cNvCxnSpPr>
                <a:cxnSpLocks noChangeShapeType="1"/>
              </p:cNvCxnSpPr>
              <p:nvPr/>
            </p:nvCxnSpPr>
            <p:spPr bwMode="auto">
              <a:xfrm flipV="1">
                <a:off x="6782436" y="5359400"/>
                <a:ext cx="304461" cy="127000"/>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52" name="Straight Arrow Connector 30"/>
              <p:cNvCxnSpPr>
                <a:cxnSpLocks noChangeShapeType="1"/>
              </p:cNvCxnSpPr>
              <p:nvPr/>
            </p:nvCxnSpPr>
            <p:spPr bwMode="auto">
              <a:xfrm flipV="1">
                <a:off x="6934666" y="5664200"/>
                <a:ext cx="304461" cy="127000"/>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53" name="Straight Arrow Connector 31"/>
              <p:cNvCxnSpPr>
                <a:cxnSpLocks noChangeShapeType="1"/>
              </p:cNvCxnSpPr>
              <p:nvPr/>
            </p:nvCxnSpPr>
            <p:spPr bwMode="auto">
              <a:xfrm flipV="1">
                <a:off x="7086897" y="5892800"/>
                <a:ext cx="304461" cy="127000"/>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9980" name="Straight Arrow Connector 17"/>
              <p:cNvCxnSpPr>
                <a:cxnSpLocks noChangeShapeType="1"/>
              </p:cNvCxnSpPr>
              <p:nvPr/>
            </p:nvCxnSpPr>
            <p:spPr bwMode="auto">
              <a:xfrm flipH="1" flipV="1">
                <a:off x="5258477" y="3352800"/>
                <a:ext cx="76115" cy="457200"/>
              </a:xfrm>
              <a:prstGeom prst="straightConnector1">
                <a:avLst/>
              </a:prstGeom>
              <a:noFill/>
              <a:ln w="28575" algn="ctr">
                <a:solidFill>
                  <a:schemeClr val="accent4">
                    <a:lumMod val="50000"/>
                  </a:schemeClr>
                </a:solidFill>
                <a:round/>
                <a:headEnd/>
                <a:tailEnd type="arrow" w="med" len="med"/>
              </a:ln>
              <a:extLst>
                <a:ext uri="{909E8E84-426E-40DD-AFC4-6F175D3DCCD1}">
                  <a14:hiddenFill xmlns:a14="http://schemas.microsoft.com/office/drawing/2010/main">
                    <a:noFill/>
                  </a14:hiddenFill>
                </a:ext>
              </a:extLst>
            </p:spPr>
          </p:cxnSp>
        </p:grpSp>
        <p:grpSp>
          <p:nvGrpSpPr>
            <p:cNvPr id="71696" name="Group 3"/>
            <p:cNvGrpSpPr>
              <a:grpSpLocks/>
            </p:cNvGrpSpPr>
            <p:nvPr/>
          </p:nvGrpSpPr>
          <p:grpSpPr bwMode="auto">
            <a:xfrm>
              <a:off x="4953000" y="4216400"/>
              <a:ext cx="2384425" cy="2335213"/>
              <a:chOff x="4800600" y="4216602"/>
              <a:chExt cx="2385152" cy="2335784"/>
            </a:xfrm>
          </p:grpSpPr>
          <p:sp>
            <p:nvSpPr>
              <p:cNvPr id="71707" name="Freeform 2"/>
              <p:cNvSpPr>
                <a:spLocks/>
              </p:cNvSpPr>
              <p:nvPr/>
            </p:nvSpPr>
            <p:spPr bwMode="auto">
              <a:xfrm>
                <a:off x="4894244" y="4216602"/>
                <a:ext cx="2291508" cy="1751786"/>
              </a:xfrm>
              <a:custGeom>
                <a:avLst/>
                <a:gdLst>
                  <a:gd name="T0" fmla="*/ 0 w 2291508"/>
                  <a:gd name="T1" fmla="*/ 66206 h 1751786"/>
                  <a:gd name="T2" fmla="*/ 1090670 w 2291508"/>
                  <a:gd name="T3" fmla="*/ 110273 h 1751786"/>
                  <a:gd name="T4" fmla="*/ 2291508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1708" name="Freeform 8"/>
              <p:cNvSpPr>
                <a:spLocks/>
              </p:cNvSpPr>
              <p:nvPr/>
            </p:nvSpPr>
            <p:spPr bwMode="auto">
              <a:xfrm>
                <a:off x="4876800" y="4343400"/>
                <a:ext cx="2209800" cy="1751786"/>
              </a:xfrm>
              <a:custGeom>
                <a:avLst/>
                <a:gdLst>
                  <a:gd name="T0" fmla="*/ 0 w 2291508"/>
                  <a:gd name="T1" fmla="*/ 66206 h 1751786"/>
                  <a:gd name="T2" fmla="*/ 610097 w 2291508"/>
                  <a:gd name="T3" fmla="*/ 110273 h 1751786"/>
                  <a:gd name="T4" fmla="*/ 1281819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1709" name="Freeform 9"/>
              <p:cNvSpPr>
                <a:spLocks/>
              </p:cNvSpPr>
              <p:nvPr/>
            </p:nvSpPr>
            <p:spPr bwMode="auto">
              <a:xfrm>
                <a:off x="4876800" y="4495800"/>
                <a:ext cx="2133600" cy="1751786"/>
              </a:xfrm>
              <a:custGeom>
                <a:avLst/>
                <a:gdLst>
                  <a:gd name="T0" fmla="*/ 0 w 2291508"/>
                  <a:gd name="T1" fmla="*/ 66206 h 1751786"/>
                  <a:gd name="T2" fmla="*/ 347984 w 2291508"/>
                  <a:gd name="T3" fmla="*/ 110273 h 1751786"/>
                  <a:gd name="T4" fmla="*/ 731118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1710" name="Freeform 10"/>
              <p:cNvSpPr>
                <a:spLocks/>
              </p:cNvSpPr>
              <p:nvPr/>
            </p:nvSpPr>
            <p:spPr bwMode="auto">
              <a:xfrm>
                <a:off x="4800600" y="4648200"/>
                <a:ext cx="2133600" cy="1751786"/>
              </a:xfrm>
              <a:custGeom>
                <a:avLst/>
                <a:gdLst>
                  <a:gd name="T0" fmla="*/ 0 w 2291508"/>
                  <a:gd name="T1" fmla="*/ 66206 h 1751786"/>
                  <a:gd name="T2" fmla="*/ 347984 w 2291508"/>
                  <a:gd name="T3" fmla="*/ 110273 h 1751786"/>
                  <a:gd name="T4" fmla="*/ 731118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1711" name="Freeform 11"/>
              <p:cNvSpPr>
                <a:spLocks/>
              </p:cNvSpPr>
              <p:nvPr/>
            </p:nvSpPr>
            <p:spPr bwMode="auto">
              <a:xfrm>
                <a:off x="4800600" y="4800600"/>
                <a:ext cx="2057400" cy="1751786"/>
              </a:xfrm>
              <a:custGeom>
                <a:avLst/>
                <a:gdLst>
                  <a:gd name="T0" fmla="*/ 0 w 2291508"/>
                  <a:gd name="T1" fmla="*/ 66206 h 1751786"/>
                  <a:gd name="T2" fmla="*/ 194470 w 2291508"/>
                  <a:gd name="T3" fmla="*/ 110273 h 1751786"/>
                  <a:gd name="T4" fmla="*/ 408582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sp>
          <p:nvSpPr>
            <p:cNvPr id="71697" name="Freeform 49"/>
            <p:cNvSpPr>
              <a:spLocks/>
            </p:cNvSpPr>
            <p:nvPr/>
          </p:nvSpPr>
          <p:spPr bwMode="auto">
            <a:xfrm>
              <a:off x="4525963" y="3086100"/>
              <a:ext cx="2103437" cy="1554163"/>
            </a:xfrm>
            <a:custGeom>
              <a:avLst/>
              <a:gdLst>
                <a:gd name="T0" fmla="*/ 0 w 2104352"/>
                <a:gd name="T1" fmla="*/ 0 h 1553258"/>
                <a:gd name="T2" fmla="*/ 1302839 w 2104352"/>
                <a:gd name="T3" fmla="*/ 644274 h 1553258"/>
                <a:gd name="T4" fmla="*/ 2091029 w 2104352"/>
                <a:gd name="T5" fmla="*/ 1566425 h 1553258"/>
                <a:gd name="T6" fmla="*/ 0 60000 65536"/>
                <a:gd name="T7" fmla="*/ 0 60000 65536"/>
                <a:gd name="T8" fmla="*/ 0 60000 65536"/>
              </a:gdLst>
              <a:ahLst/>
              <a:cxnLst>
                <a:cxn ang="T6">
                  <a:pos x="T0" y="T1"/>
                </a:cxn>
                <a:cxn ang="T7">
                  <a:pos x="T2" y="T3"/>
                </a:cxn>
                <a:cxn ang="T8">
                  <a:pos x="T4" y="T5"/>
                </a:cxn>
              </a:cxnLst>
              <a:rect l="0" t="0" r="r" b="b"/>
              <a:pathLst>
                <a:path w="2104352" h="1553258">
                  <a:moveTo>
                    <a:pt x="0" y="0"/>
                  </a:moveTo>
                  <a:cubicBezTo>
                    <a:pt x="955047" y="128493"/>
                    <a:pt x="962271" y="411176"/>
                    <a:pt x="1311139" y="638858"/>
                  </a:cubicBezTo>
                  <a:cubicBezTo>
                    <a:pt x="1685712" y="932641"/>
                    <a:pt x="1795880" y="1193374"/>
                    <a:pt x="2104352" y="1553258"/>
                  </a:cubicBezTo>
                </a:path>
              </a:pathLst>
            </a:custGeom>
            <a:noFill/>
            <a:ln w="19050" cap="flat" cmpd="sng" algn="ctr">
              <a:solidFill>
                <a:srgbClr val="FF0000"/>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1698" name="Freeform 50"/>
            <p:cNvSpPr>
              <a:spLocks/>
            </p:cNvSpPr>
            <p:nvPr/>
          </p:nvSpPr>
          <p:spPr bwMode="auto">
            <a:xfrm>
              <a:off x="5029200" y="4191000"/>
              <a:ext cx="2290763" cy="1751013"/>
            </a:xfrm>
            <a:custGeom>
              <a:avLst/>
              <a:gdLst>
                <a:gd name="T0" fmla="*/ 0 w 2291508"/>
                <a:gd name="T1" fmla="*/ 65771 h 1751786"/>
                <a:gd name="T2" fmla="*/ 1085364 w 2291508"/>
                <a:gd name="T3" fmla="*/ 109545 h 1751786"/>
                <a:gd name="T4" fmla="*/ 2280357 w 2291508"/>
                <a:gd name="T5" fmla="*/ 174022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762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1699" name="Isosceles Triangle 44"/>
            <p:cNvSpPr>
              <a:spLocks noChangeArrowheads="1"/>
            </p:cNvSpPr>
            <p:nvPr/>
          </p:nvSpPr>
          <p:spPr bwMode="auto">
            <a:xfrm rot="-622935">
              <a:off x="5257800" y="391795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71700" name="Isosceles Triangle 52"/>
            <p:cNvSpPr>
              <a:spLocks noChangeArrowheads="1"/>
            </p:cNvSpPr>
            <p:nvPr/>
          </p:nvSpPr>
          <p:spPr bwMode="auto">
            <a:xfrm rot="1527870">
              <a:off x="5894388" y="399415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71701" name="Isosceles Triangle 53"/>
            <p:cNvSpPr>
              <a:spLocks noChangeArrowheads="1"/>
            </p:cNvSpPr>
            <p:nvPr/>
          </p:nvSpPr>
          <p:spPr bwMode="auto">
            <a:xfrm rot="2452726">
              <a:off x="6503988" y="433070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71702" name="Isosceles Triangle 54"/>
            <p:cNvSpPr>
              <a:spLocks noChangeArrowheads="1"/>
            </p:cNvSpPr>
            <p:nvPr/>
          </p:nvSpPr>
          <p:spPr bwMode="auto">
            <a:xfrm rot="3653471">
              <a:off x="6958013" y="489585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71703" name="Isosceles Triangle 55"/>
            <p:cNvSpPr>
              <a:spLocks noChangeArrowheads="1"/>
            </p:cNvSpPr>
            <p:nvPr/>
          </p:nvSpPr>
          <p:spPr bwMode="auto">
            <a:xfrm rot="4210440">
              <a:off x="7199313" y="537210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58" name="Rectangle 3"/>
            <p:cNvSpPr txBox="1">
              <a:spLocks noChangeArrowheads="1"/>
            </p:cNvSpPr>
            <p:nvPr/>
          </p:nvSpPr>
          <p:spPr bwMode="auto">
            <a:xfrm>
              <a:off x="2218833" y="5716588"/>
              <a:ext cx="1219497" cy="303212"/>
            </a:xfrm>
            <a:prstGeom prst="rect">
              <a:avLst/>
            </a:prstGeom>
            <a:noFill/>
            <a:ln>
              <a:solidFill>
                <a:srgbClr val="00B0F0"/>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defRPr/>
              </a:pPr>
              <a:r>
                <a:rPr lang="es-ES_tradnl" sz="1600" kern="0" dirty="0" smtClean="0">
                  <a:solidFill>
                    <a:srgbClr val="00B0F0"/>
                  </a:solidFill>
                  <a:latin typeface="Arial" pitchFamily="34" charset="0"/>
                  <a:cs typeface="Arial" pitchFamily="34" charset="0"/>
                </a:rPr>
                <a:t>Isotermas</a:t>
              </a:r>
            </a:p>
          </p:txBody>
        </p:sp>
        <p:cxnSp>
          <p:nvCxnSpPr>
            <p:cNvPr id="71705" name="Straight Arrow Connector 47"/>
            <p:cNvCxnSpPr>
              <a:cxnSpLocks noChangeShapeType="1"/>
            </p:cNvCxnSpPr>
            <p:nvPr/>
          </p:nvCxnSpPr>
          <p:spPr bwMode="auto">
            <a:xfrm flipV="1">
              <a:off x="3438033" y="4826000"/>
              <a:ext cx="1895966" cy="976312"/>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39978" name="Straight Arrow Connector 73"/>
            <p:cNvCxnSpPr>
              <a:cxnSpLocks noChangeShapeType="1"/>
              <a:stCxn id="73" idx="3"/>
            </p:cNvCxnSpPr>
            <p:nvPr/>
          </p:nvCxnSpPr>
          <p:spPr bwMode="auto">
            <a:xfrm flipV="1">
              <a:off x="3438330" y="3556000"/>
              <a:ext cx="1858204" cy="1384300"/>
            </a:xfrm>
            <a:prstGeom prst="straightConnector1">
              <a:avLst/>
            </a:prstGeom>
            <a:noFill/>
            <a:ln w="9525" algn="ctr">
              <a:solidFill>
                <a:schemeClr val="bg2">
                  <a:lumMod val="75000"/>
                  <a:lumOff val="25000"/>
                </a:schemeClr>
              </a:solidFill>
              <a:round/>
              <a:headEnd/>
              <a:tailEnd/>
            </a:ln>
            <a:extLst>
              <a:ext uri="{909E8E84-426E-40DD-AFC4-6F175D3DCCD1}">
                <a14:hiddenFill xmlns:a14="http://schemas.microsoft.com/office/drawing/2010/main">
                  <a:noFill/>
                </a14:hiddenFill>
              </a:ext>
            </a:extLst>
          </p:spPr>
        </p:cxnSp>
      </p:grpSp>
      <p:sp>
        <p:nvSpPr>
          <p:cNvPr id="71684" name="Rectangle 2"/>
          <p:cNvSpPr>
            <a:spLocks noGrp="1" noChangeArrowheads="1"/>
          </p:cNvSpPr>
          <p:nvPr>
            <p:ph type="title"/>
          </p:nvPr>
        </p:nvSpPr>
        <p:spPr>
          <a:xfrm>
            <a:off x="152400" y="152400"/>
            <a:ext cx="8534400" cy="762000"/>
          </a:xfrm>
        </p:spPr>
        <p:txBody>
          <a:bodyPr/>
          <a:lstStyle/>
          <a:p>
            <a:pPr algn="l" eaLnBrk="1" hangingPunct="1"/>
            <a:r>
              <a:rPr lang="es-ES_tradnl" altLang="en-US" sz="3000" b="1" smtClean="0">
                <a:solidFill>
                  <a:schemeClr val="bg2"/>
                </a:solidFill>
                <a:latin typeface="Arial" charset="0"/>
                <a:cs typeface="Arial" charset="0"/>
              </a:rPr>
              <a:t>Ejemplo: Ingreso de línea de cortante</a:t>
            </a:r>
            <a:br>
              <a:rPr lang="es-ES_tradnl" altLang="en-US" sz="3000" b="1" smtClean="0">
                <a:solidFill>
                  <a:schemeClr val="bg2"/>
                </a:solidFill>
                <a:latin typeface="Arial" charset="0"/>
                <a:cs typeface="Arial" charset="0"/>
              </a:rPr>
            </a:br>
            <a:r>
              <a:rPr lang="es-ES_tradnl" altLang="en-US" sz="3000" b="1" smtClean="0">
                <a:solidFill>
                  <a:schemeClr val="bg2"/>
                </a:solidFill>
                <a:latin typeface="Arial" charset="0"/>
                <a:cs typeface="Arial" charset="0"/>
              </a:rPr>
              <a:t>                al norte de Bolivia/ selva Peruana</a:t>
            </a:r>
          </a:p>
        </p:txBody>
      </p:sp>
      <p:sp>
        <p:nvSpPr>
          <p:cNvPr id="7" name="Rectangle 2"/>
          <p:cNvSpPr txBox="1">
            <a:spLocks noChangeArrowheads="1"/>
          </p:cNvSpPr>
          <p:nvPr/>
        </p:nvSpPr>
        <p:spPr bwMode="auto">
          <a:xfrm>
            <a:off x="76200" y="2667000"/>
            <a:ext cx="190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400" b="1" kern="0" dirty="0" smtClean="0">
                <a:solidFill>
                  <a:schemeClr val="bg2"/>
                </a:solidFill>
                <a:latin typeface="Arial" pitchFamily="34" charset="0"/>
                <a:cs typeface="Arial" pitchFamily="34" charset="0"/>
              </a:rPr>
              <a:t>Ejemplo</a:t>
            </a:r>
          </a:p>
        </p:txBody>
      </p:sp>
      <p:sp>
        <p:nvSpPr>
          <p:cNvPr id="57" name="Rectangle 3"/>
          <p:cNvSpPr txBox="1">
            <a:spLocks noChangeArrowheads="1"/>
          </p:cNvSpPr>
          <p:nvPr/>
        </p:nvSpPr>
        <p:spPr bwMode="auto">
          <a:xfrm>
            <a:off x="152400" y="5335588"/>
            <a:ext cx="3581400" cy="290512"/>
          </a:xfrm>
          <a:prstGeom prst="rect">
            <a:avLst/>
          </a:prstGeom>
          <a:noFill/>
          <a:ln>
            <a:solidFill>
              <a:schemeClr val="bg1"/>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defRPr/>
            </a:pPr>
            <a:r>
              <a:rPr lang="es-ES_tradnl" sz="1600" b="1" kern="0" dirty="0" smtClean="0">
                <a:solidFill>
                  <a:schemeClr val="bg1"/>
                </a:solidFill>
                <a:latin typeface="Arial" pitchFamily="34" charset="0"/>
                <a:cs typeface="Arial" pitchFamily="34" charset="0"/>
              </a:rPr>
              <a:t>Frente</a:t>
            </a:r>
            <a:r>
              <a:rPr lang="es-ES_tradnl" sz="1600" kern="0" dirty="0" smtClean="0">
                <a:solidFill>
                  <a:schemeClr val="bg1"/>
                </a:solidFill>
                <a:latin typeface="Arial" pitchFamily="34" charset="0"/>
                <a:cs typeface="Arial" pitchFamily="34" charset="0"/>
              </a:rPr>
              <a:t>: límite entre masas de aire</a:t>
            </a:r>
          </a:p>
        </p:txBody>
      </p:sp>
      <p:cxnSp>
        <p:nvCxnSpPr>
          <p:cNvPr id="71687" name="Straight Arrow Connector 60"/>
          <p:cNvCxnSpPr>
            <a:cxnSpLocks noChangeShapeType="1"/>
            <a:stCxn id="57" idx="3"/>
            <a:endCxn id="71698" idx="0"/>
          </p:cNvCxnSpPr>
          <p:nvPr/>
        </p:nvCxnSpPr>
        <p:spPr bwMode="auto">
          <a:xfrm flipV="1">
            <a:off x="3733800" y="4333875"/>
            <a:ext cx="1527175" cy="1146175"/>
          </a:xfrm>
          <a:prstGeom prst="straightConnector1">
            <a:avLst/>
          </a:prstGeom>
          <a:noFill/>
          <a:ln w="9525"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63" name="Rectangle 3"/>
          <p:cNvSpPr txBox="1">
            <a:spLocks noChangeArrowheads="1"/>
          </p:cNvSpPr>
          <p:nvPr/>
        </p:nvSpPr>
        <p:spPr bwMode="auto">
          <a:xfrm>
            <a:off x="152400" y="3759200"/>
            <a:ext cx="3581400" cy="965200"/>
          </a:xfrm>
          <a:prstGeom prst="rect">
            <a:avLst/>
          </a:prstGeom>
          <a:noFill/>
          <a:ln>
            <a:solidFill>
              <a:srgbClr val="FF0000"/>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defRPr/>
            </a:pPr>
            <a:r>
              <a:rPr lang="es-ES_tradnl" sz="1600" b="1" kern="0" dirty="0" smtClean="0">
                <a:solidFill>
                  <a:srgbClr val="FF0000"/>
                </a:solidFill>
                <a:latin typeface="Arial" pitchFamily="34" charset="0"/>
                <a:cs typeface="Arial" pitchFamily="34" charset="0"/>
              </a:rPr>
              <a:t>Línea de cortante</a:t>
            </a:r>
            <a:r>
              <a:rPr lang="es-ES_tradnl" sz="1600" kern="0" dirty="0" smtClean="0">
                <a:solidFill>
                  <a:srgbClr val="FF0000"/>
                </a:solidFill>
                <a:latin typeface="Arial" pitchFamily="34" charset="0"/>
                <a:cs typeface="Arial" pitchFamily="34" charset="0"/>
              </a:rPr>
              <a:t>: Región de confluencia (asíntota confluente). Cambio en la dirección y/o velocidad del viento, no en la masa de aire</a:t>
            </a:r>
          </a:p>
        </p:txBody>
      </p:sp>
      <p:cxnSp>
        <p:nvCxnSpPr>
          <p:cNvPr id="39974" name="Straight Arrow Connector 65"/>
          <p:cNvCxnSpPr>
            <a:cxnSpLocks noChangeShapeType="1"/>
            <a:stCxn id="68" idx="3"/>
          </p:cNvCxnSpPr>
          <p:nvPr/>
        </p:nvCxnSpPr>
        <p:spPr bwMode="auto">
          <a:xfrm flipV="1">
            <a:off x="3733800" y="3049588"/>
            <a:ext cx="982663" cy="455612"/>
          </a:xfrm>
          <a:prstGeom prst="straightConnector1">
            <a:avLst/>
          </a:prstGeom>
          <a:noFill/>
          <a:ln w="9525" algn="ctr">
            <a:solidFill>
              <a:schemeClr val="bg2">
                <a:lumMod val="65000"/>
                <a:lumOff val="35000"/>
              </a:schemeClr>
            </a:solidFill>
            <a:round/>
            <a:headEnd/>
            <a:tailEnd/>
          </a:ln>
          <a:extLst>
            <a:ext uri="{909E8E84-426E-40DD-AFC4-6F175D3DCCD1}">
              <a14:hiddenFill xmlns:a14="http://schemas.microsoft.com/office/drawing/2010/main">
                <a:noFill/>
              </a14:hiddenFill>
            </a:ext>
          </a:extLst>
        </p:spPr>
      </p:cxnSp>
      <p:sp>
        <p:nvSpPr>
          <p:cNvPr id="68" name="Rectangle 3"/>
          <p:cNvSpPr txBox="1">
            <a:spLocks noChangeArrowheads="1"/>
          </p:cNvSpPr>
          <p:nvPr/>
        </p:nvSpPr>
        <p:spPr bwMode="auto">
          <a:xfrm>
            <a:off x="152400" y="3354388"/>
            <a:ext cx="3581400" cy="303212"/>
          </a:xfrm>
          <a:prstGeom prst="rect">
            <a:avLst/>
          </a:prstGeom>
          <a:noFill/>
          <a:ln>
            <a:solidFill>
              <a:schemeClr val="bg2">
                <a:lumMod val="65000"/>
                <a:lumOff val="35000"/>
              </a:schemeClr>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defRPr/>
            </a:pPr>
            <a:r>
              <a:rPr lang="es-ES_tradnl" sz="1600" kern="0" dirty="0" smtClean="0">
                <a:solidFill>
                  <a:schemeClr val="bg2">
                    <a:lumMod val="65000"/>
                    <a:lumOff val="35000"/>
                  </a:schemeClr>
                </a:solidFill>
                <a:latin typeface="Arial" pitchFamily="34" charset="0"/>
                <a:cs typeface="Arial" pitchFamily="34" charset="0"/>
              </a:rPr>
              <a:t>Viento delante de la línea de cortante</a:t>
            </a:r>
          </a:p>
        </p:txBody>
      </p:sp>
      <p:cxnSp>
        <p:nvCxnSpPr>
          <p:cNvPr id="71691" name="Straight Arrow Connector 70"/>
          <p:cNvCxnSpPr>
            <a:cxnSpLocks noChangeShapeType="1"/>
            <a:stCxn id="63" idx="3"/>
            <a:endCxn id="71697" idx="0"/>
          </p:cNvCxnSpPr>
          <p:nvPr/>
        </p:nvCxnSpPr>
        <p:spPr bwMode="auto">
          <a:xfrm flipV="1">
            <a:off x="3733800" y="3162300"/>
            <a:ext cx="1042988" cy="10795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73" name="Rectangle 3"/>
          <p:cNvSpPr txBox="1">
            <a:spLocks noChangeArrowheads="1"/>
          </p:cNvSpPr>
          <p:nvPr/>
        </p:nvSpPr>
        <p:spPr bwMode="auto">
          <a:xfrm>
            <a:off x="152400" y="4851400"/>
            <a:ext cx="3581400" cy="330200"/>
          </a:xfrm>
          <a:prstGeom prst="rect">
            <a:avLst/>
          </a:prstGeom>
          <a:noFill/>
          <a:ln>
            <a:solidFill>
              <a:schemeClr val="accent4">
                <a:lumMod val="50000"/>
              </a:schemeClr>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defRPr/>
            </a:pPr>
            <a:r>
              <a:rPr lang="es-ES_tradnl" sz="1600" kern="0" dirty="0" smtClean="0">
                <a:solidFill>
                  <a:schemeClr val="accent4">
                    <a:lumMod val="50000"/>
                  </a:schemeClr>
                </a:solidFill>
                <a:latin typeface="Arial" pitchFamily="34" charset="0"/>
                <a:cs typeface="Arial" pitchFamily="34" charset="0"/>
              </a:rPr>
              <a:t>Viento detrás de la línea de cortante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0"/>
            <a:ext cx="7772400" cy="838200"/>
          </a:xfrm>
        </p:spPr>
        <p:txBody>
          <a:bodyPr/>
          <a:lstStyle/>
          <a:p>
            <a:pPr algn="l" eaLnBrk="1" hangingPunct="1"/>
            <a:r>
              <a:rPr lang="es-ES_tradnl" altLang="en-US" sz="3000" b="1" smtClean="0">
                <a:latin typeface="Arial" charset="0"/>
                <a:cs typeface="Arial" charset="0"/>
              </a:rPr>
              <a:t>Teoría de Frentes Polares</a:t>
            </a:r>
          </a:p>
        </p:txBody>
      </p:sp>
      <p:sp>
        <p:nvSpPr>
          <p:cNvPr id="9219" name="Rectangle 3"/>
          <p:cNvSpPr>
            <a:spLocks noGrp="1" noChangeArrowheads="1"/>
          </p:cNvSpPr>
          <p:nvPr>
            <p:ph idx="1"/>
          </p:nvPr>
        </p:nvSpPr>
        <p:spPr>
          <a:xfrm>
            <a:off x="609600" y="762000"/>
            <a:ext cx="7772400" cy="2590800"/>
          </a:xfrm>
        </p:spPr>
        <p:txBody>
          <a:bodyPr/>
          <a:lstStyle/>
          <a:p>
            <a:pPr eaLnBrk="1" hangingPunct="1"/>
            <a:r>
              <a:rPr lang="es-ES_tradnl" altLang="en-US" sz="2300" smtClean="0"/>
              <a:t>Teoría de la escuela escandinava de meteorología.</a:t>
            </a:r>
          </a:p>
          <a:p>
            <a:pPr eaLnBrk="1" hangingPunct="1"/>
            <a:endParaRPr lang="es-ES_tradnl" altLang="en-US" sz="800" smtClean="0"/>
          </a:p>
          <a:p>
            <a:pPr eaLnBrk="1" hangingPunct="1"/>
            <a:r>
              <a:rPr lang="es-ES_tradnl" altLang="en-US" sz="2300" smtClean="0"/>
              <a:t>Frente polar: frontera semi-permanente y semi-continua que separa masas de aire polar y tropical.</a:t>
            </a:r>
          </a:p>
          <a:p>
            <a:pPr eaLnBrk="1" hangingPunct="1"/>
            <a:endParaRPr lang="es-ES_tradnl" altLang="en-US" sz="800" smtClean="0"/>
          </a:p>
          <a:p>
            <a:pPr eaLnBrk="1" hangingPunct="1"/>
            <a:r>
              <a:rPr lang="es-ES_tradnl" altLang="en-US" sz="2300" smtClean="0"/>
              <a:t>A lo largo de este frente, perturbaciones ciclónicas se forman y propagan, pasando por varias fases durante su evolución.</a:t>
            </a:r>
          </a:p>
        </p:txBody>
      </p:sp>
      <p:grpSp>
        <p:nvGrpSpPr>
          <p:cNvPr id="9220" name="Group 9"/>
          <p:cNvGrpSpPr>
            <a:grpSpLocks/>
          </p:cNvGrpSpPr>
          <p:nvPr/>
        </p:nvGrpSpPr>
        <p:grpSpPr bwMode="auto">
          <a:xfrm>
            <a:off x="284163" y="3814763"/>
            <a:ext cx="8859837" cy="2667000"/>
            <a:chOff x="-21014" y="3886200"/>
            <a:chExt cx="8860214" cy="2667000"/>
          </a:xfrm>
        </p:grpSpPr>
        <p:pic>
          <p:nvPicPr>
            <p:cNvPr id="9225" name="Picture 5" descr="E:\HPC\R2O\P4_Graphics_and_Presentations\FIGURES\Front_evolution_south_hemisphe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18038"/>
              <a:ext cx="828675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Box 1"/>
            <p:cNvSpPr txBox="1">
              <a:spLocks noChangeArrowheads="1"/>
            </p:cNvSpPr>
            <p:nvPr/>
          </p:nvSpPr>
          <p:spPr bwMode="auto">
            <a:xfrm>
              <a:off x="4495800" y="4902200"/>
              <a:ext cx="458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a:solidFill>
                    <a:schemeClr val="bg2"/>
                  </a:solidFill>
                  <a:latin typeface="Arial Black" pitchFamily="34" charset="0"/>
                </a:rPr>
                <a:t>L</a:t>
              </a:r>
            </a:p>
          </p:txBody>
        </p:sp>
        <p:sp>
          <p:nvSpPr>
            <p:cNvPr id="9227" name="TextBox 7"/>
            <p:cNvSpPr txBox="1">
              <a:spLocks noChangeArrowheads="1"/>
            </p:cNvSpPr>
            <p:nvPr/>
          </p:nvSpPr>
          <p:spPr bwMode="auto">
            <a:xfrm>
              <a:off x="7389813" y="5130800"/>
              <a:ext cx="458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a:solidFill>
                    <a:schemeClr val="bg2"/>
                  </a:solidFill>
                  <a:latin typeface="Arial Black" pitchFamily="34" charset="0"/>
                </a:rPr>
                <a:t>L</a:t>
              </a:r>
            </a:p>
          </p:txBody>
        </p:sp>
        <p:sp>
          <p:nvSpPr>
            <p:cNvPr id="9228" name="Rectangle 9"/>
            <p:cNvSpPr>
              <a:spLocks noChangeArrowheads="1"/>
            </p:cNvSpPr>
            <p:nvPr/>
          </p:nvSpPr>
          <p:spPr bwMode="auto">
            <a:xfrm>
              <a:off x="1011238" y="4724400"/>
              <a:ext cx="1484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600">
                  <a:solidFill>
                    <a:srgbClr val="FF0000"/>
                  </a:solidFill>
                  <a:latin typeface="Arial" charset="0"/>
                  <a:cs typeface="Arial" charset="0"/>
                </a:rPr>
                <a:t>AIRE CALIDO</a:t>
              </a:r>
              <a:endParaRPr lang="en-US" altLang="en-US" sz="1600">
                <a:solidFill>
                  <a:srgbClr val="FF0000"/>
                </a:solidFill>
                <a:latin typeface="Arial" charset="0"/>
                <a:cs typeface="Arial" charset="0"/>
              </a:endParaRPr>
            </a:p>
          </p:txBody>
        </p:sp>
        <p:sp>
          <p:nvSpPr>
            <p:cNvPr id="9229" name="Rectangle 9"/>
            <p:cNvSpPr>
              <a:spLocks noChangeArrowheads="1"/>
            </p:cNvSpPr>
            <p:nvPr/>
          </p:nvSpPr>
          <p:spPr bwMode="auto">
            <a:xfrm>
              <a:off x="1066800" y="5562600"/>
              <a:ext cx="1211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1600">
                  <a:solidFill>
                    <a:schemeClr val="bg1"/>
                  </a:solidFill>
                  <a:latin typeface="Arial" charset="0"/>
                  <a:cs typeface="Arial" charset="0"/>
                </a:rPr>
                <a:t>AIRE FRIO</a:t>
              </a:r>
              <a:endParaRPr lang="en-US" altLang="en-US" sz="1600">
                <a:solidFill>
                  <a:schemeClr val="bg1"/>
                </a:solidFill>
                <a:latin typeface="Arial" charset="0"/>
                <a:cs typeface="Arial" charset="0"/>
              </a:endParaRPr>
            </a:p>
          </p:txBody>
        </p:sp>
        <p:sp>
          <p:nvSpPr>
            <p:cNvPr id="9230" name="Rectangle 9"/>
            <p:cNvSpPr>
              <a:spLocks noChangeArrowheads="1"/>
            </p:cNvSpPr>
            <p:nvPr/>
          </p:nvSpPr>
          <p:spPr bwMode="auto">
            <a:xfrm>
              <a:off x="3758157" y="3886200"/>
              <a:ext cx="1880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es-ES_tradnl" altLang="en-US" sz="1600">
                  <a:latin typeface="Arial" charset="0"/>
                  <a:cs typeface="Arial" charset="0"/>
                </a:rPr>
                <a:t>FRENTE CALIDO:</a:t>
              </a:r>
            </a:p>
            <a:p>
              <a:pPr algn="r" eaLnBrk="1" hangingPunct="1">
                <a:spcBef>
                  <a:spcPct val="0"/>
                </a:spcBef>
                <a:buFontTx/>
                <a:buNone/>
              </a:pPr>
              <a:r>
                <a:rPr lang="es-ES_tradnl" altLang="en-US" sz="1600">
                  <a:latin typeface="Arial" charset="0"/>
                  <a:cs typeface="Arial" charset="0"/>
                </a:rPr>
                <a:t>ADVECCION DE</a:t>
              </a:r>
            </a:p>
            <a:p>
              <a:pPr algn="r" eaLnBrk="1" hangingPunct="1">
                <a:spcBef>
                  <a:spcPct val="0"/>
                </a:spcBef>
                <a:buFontTx/>
                <a:buNone/>
              </a:pPr>
              <a:r>
                <a:rPr lang="es-ES_tradnl" altLang="en-US" sz="1600">
                  <a:latin typeface="Arial" charset="0"/>
                  <a:cs typeface="Arial" charset="0"/>
                </a:rPr>
                <a:t>AIRE CALIDO</a:t>
              </a:r>
              <a:endParaRPr lang="en-US" altLang="en-US" sz="1600">
                <a:latin typeface="Arial" charset="0"/>
                <a:cs typeface="Arial" charset="0"/>
              </a:endParaRPr>
            </a:p>
          </p:txBody>
        </p:sp>
        <p:sp>
          <p:nvSpPr>
            <p:cNvPr id="9231" name="Rectangle 11"/>
            <p:cNvSpPr>
              <a:spLocks noChangeArrowheads="1"/>
            </p:cNvSpPr>
            <p:nvPr/>
          </p:nvSpPr>
          <p:spPr bwMode="auto">
            <a:xfrm>
              <a:off x="3802067" y="5646003"/>
              <a:ext cx="16081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600">
                  <a:solidFill>
                    <a:schemeClr val="bg1"/>
                  </a:solidFill>
                  <a:latin typeface="Arial" charset="0"/>
                  <a:cs typeface="Arial" charset="0"/>
                </a:rPr>
                <a:t>FRENTE FRIO:</a:t>
              </a:r>
            </a:p>
            <a:p>
              <a:pPr eaLnBrk="1" hangingPunct="1">
                <a:spcBef>
                  <a:spcPct val="0"/>
                </a:spcBef>
                <a:buFontTx/>
                <a:buNone/>
              </a:pPr>
              <a:r>
                <a:rPr lang="es-ES_tradnl" altLang="en-US" sz="1600">
                  <a:solidFill>
                    <a:schemeClr val="bg1"/>
                  </a:solidFill>
                  <a:latin typeface="Arial" charset="0"/>
                  <a:cs typeface="Arial" charset="0"/>
                </a:rPr>
                <a:t>ADVECCION</a:t>
              </a:r>
              <a:endParaRPr lang="en-US" altLang="en-US" sz="1600">
                <a:solidFill>
                  <a:schemeClr val="bg1"/>
                </a:solidFill>
                <a:latin typeface="Arial" charset="0"/>
                <a:cs typeface="Arial" charset="0"/>
              </a:endParaRPr>
            </a:p>
            <a:p>
              <a:pPr eaLnBrk="1" hangingPunct="1">
                <a:spcBef>
                  <a:spcPct val="0"/>
                </a:spcBef>
                <a:buFontTx/>
                <a:buNone/>
              </a:pPr>
              <a:r>
                <a:rPr lang="es-ES_tradnl" altLang="en-US" sz="1600">
                  <a:solidFill>
                    <a:schemeClr val="bg1"/>
                  </a:solidFill>
                  <a:latin typeface="Arial" charset="0"/>
                  <a:cs typeface="Arial" charset="0"/>
                </a:rPr>
                <a:t>DE AIRE FRIO</a:t>
              </a:r>
            </a:p>
          </p:txBody>
        </p:sp>
        <p:sp>
          <p:nvSpPr>
            <p:cNvPr id="9232" name="Rectangle 9"/>
            <p:cNvSpPr>
              <a:spLocks noChangeArrowheads="1"/>
            </p:cNvSpPr>
            <p:nvPr/>
          </p:nvSpPr>
          <p:spPr bwMode="auto">
            <a:xfrm>
              <a:off x="-21014" y="5968425"/>
              <a:ext cx="18498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600">
                  <a:solidFill>
                    <a:schemeClr val="bg2"/>
                  </a:solidFill>
                  <a:latin typeface="Arial" charset="0"/>
                  <a:cs typeface="Arial" charset="0"/>
                </a:rPr>
                <a:t>GRADIENTE</a:t>
              </a:r>
            </a:p>
            <a:p>
              <a:pPr eaLnBrk="1" hangingPunct="1">
                <a:spcBef>
                  <a:spcPct val="0"/>
                </a:spcBef>
                <a:buFontTx/>
                <a:buNone/>
              </a:pPr>
              <a:r>
                <a:rPr lang="es-ES_tradnl" altLang="en-US" sz="1600">
                  <a:solidFill>
                    <a:schemeClr val="bg2"/>
                  </a:solidFill>
                  <a:latin typeface="Arial" charset="0"/>
                  <a:cs typeface="Arial" charset="0"/>
                </a:rPr>
                <a:t>TERMAL</a:t>
              </a:r>
              <a:endParaRPr lang="en-US" altLang="en-US" sz="1600">
                <a:solidFill>
                  <a:schemeClr val="bg2"/>
                </a:solidFill>
                <a:latin typeface="Arial" charset="0"/>
                <a:cs typeface="Arial" charset="0"/>
              </a:endParaRPr>
            </a:p>
          </p:txBody>
        </p:sp>
        <p:cxnSp>
          <p:nvCxnSpPr>
            <p:cNvPr id="9233" name="Straight Arrow Connector 3"/>
            <p:cNvCxnSpPr>
              <a:cxnSpLocks noChangeShapeType="1"/>
            </p:cNvCxnSpPr>
            <p:nvPr/>
          </p:nvCxnSpPr>
          <p:spPr bwMode="auto">
            <a:xfrm>
              <a:off x="609600" y="4572000"/>
              <a:ext cx="294293" cy="621536"/>
            </a:xfrm>
            <a:prstGeom prst="straightConnector1">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9234" name="Rectangle 4"/>
            <p:cNvSpPr>
              <a:spLocks noChangeArrowheads="1"/>
            </p:cNvSpPr>
            <p:nvPr/>
          </p:nvSpPr>
          <p:spPr bwMode="auto">
            <a:xfrm>
              <a:off x="2495550" y="4793397"/>
              <a:ext cx="933451" cy="938272"/>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9235" name="Rectangle 18"/>
            <p:cNvSpPr>
              <a:spLocks noChangeArrowheads="1"/>
            </p:cNvSpPr>
            <p:nvPr/>
          </p:nvSpPr>
          <p:spPr bwMode="auto">
            <a:xfrm>
              <a:off x="5562600" y="4767263"/>
              <a:ext cx="762000" cy="938272"/>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cxnSp>
          <p:nvCxnSpPr>
            <p:cNvPr id="9236" name="Straight Arrow Connector 19"/>
            <p:cNvCxnSpPr>
              <a:cxnSpLocks noChangeShapeType="1"/>
            </p:cNvCxnSpPr>
            <p:nvPr/>
          </p:nvCxnSpPr>
          <p:spPr bwMode="auto">
            <a:xfrm flipV="1">
              <a:off x="4072734" y="4936331"/>
              <a:ext cx="194466" cy="778670"/>
            </a:xfrm>
            <a:prstGeom prst="straightConnector1">
              <a:avLst/>
            </a:prstGeom>
            <a:noFill/>
            <a:ln w="9525" algn="ctr">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9237" name="Straight Arrow Connector 22"/>
            <p:cNvCxnSpPr>
              <a:cxnSpLocks noChangeShapeType="1"/>
            </p:cNvCxnSpPr>
            <p:nvPr/>
          </p:nvCxnSpPr>
          <p:spPr bwMode="auto">
            <a:xfrm>
              <a:off x="4954588" y="4648200"/>
              <a:ext cx="227012" cy="594519"/>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9238" name="Rectangle 25"/>
            <p:cNvSpPr>
              <a:spLocks noChangeArrowheads="1"/>
            </p:cNvSpPr>
            <p:nvPr/>
          </p:nvSpPr>
          <p:spPr bwMode="auto">
            <a:xfrm>
              <a:off x="8389933" y="4724400"/>
              <a:ext cx="449267" cy="938272"/>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grpSp>
      <p:sp>
        <p:nvSpPr>
          <p:cNvPr id="9221" name="Rectangle 9"/>
          <p:cNvSpPr>
            <a:spLocks noChangeArrowheads="1"/>
          </p:cNvSpPr>
          <p:nvPr/>
        </p:nvSpPr>
        <p:spPr bwMode="auto">
          <a:xfrm>
            <a:off x="741363" y="3990975"/>
            <a:ext cx="18494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600">
                <a:latin typeface="Arial" charset="0"/>
                <a:cs typeface="Arial" charset="0"/>
              </a:rPr>
              <a:t>FRENTE ESTACIONARIO</a:t>
            </a:r>
            <a:endParaRPr lang="en-US" altLang="en-US" sz="1600">
              <a:latin typeface="Arial" charset="0"/>
              <a:cs typeface="Arial" charset="0"/>
            </a:endParaRPr>
          </a:p>
        </p:txBody>
      </p:sp>
      <p:sp>
        <p:nvSpPr>
          <p:cNvPr id="9222" name="Left Brace 11"/>
          <p:cNvSpPr>
            <a:spLocks/>
          </p:cNvSpPr>
          <p:nvPr/>
        </p:nvSpPr>
        <p:spPr bwMode="auto">
          <a:xfrm>
            <a:off x="685800" y="5059363"/>
            <a:ext cx="228600" cy="431800"/>
          </a:xfrm>
          <a:prstGeom prst="leftBrace">
            <a:avLst>
              <a:gd name="adj1" fmla="val 8334"/>
              <a:gd name="adj2" fmla="val 44898"/>
            </a:avLst>
          </a:prstGeom>
          <a:noFill/>
          <a:ln w="95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cxnSp>
        <p:nvCxnSpPr>
          <p:cNvPr id="9223" name="Straight Arrow Connector 30"/>
          <p:cNvCxnSpPr>
            <a:cxnSpLocks noChangeShapeType="1"/>
            <a:endCxn id="9222" idx="1"/>
          </p:cNvCxnSpPr>
          <p:nvPr/>
        </p:nvCxnSpPr>
        <p:spPr bwMode="auto">
          <a:xfrm flipV="1">
            <a:off x="495300" y="5253038"/>
            <a:ext cx="190500" cy="736600"/>
          </a:xfrm>
          <a:prstGeom prst="straightConnector1">
            <a:avLst/>
          </a:prstGeom>
          <a:noFill/>
          <a:ln w="9525" algn="ctr">
            <a:solidFill>
              <a:schemeClr val="bg2"/>
            </a:solidFill>
            <a:round/>
            <a:headEnd/>
            <a:tailEnd/>
          </a:ln>
          <a:extLst>
            <a:ext uri="{909E8E84-426E-40DD-AFC4-6F175D3DCCD1}">
              <a14:hiddenFill xmlns:a14="http://schemas.microsoft.com/office/drawing/2010/main">
                <a:noFill/>
              </a14:hiddenFill>
            </a:ext>
          </a:extLst>
        </p:spPr>
      </p:cxnSp>
      <p:sp>
        <p:nvSpPr>
          <p:cNvPr id="9224" name="Rectangle 29"/>
          <p:cNvSpPr>
            <a:spLocks noChangeArrowheads="1"/>
          </p:cNvSpPr>
          <p:nvPr/>
        </p:nvSpPr>
        <p:spPr bwMode="auto">
          <a:xfrm>
            <a:off x="381000" y="3733800"/>
            <a:ext cx="6642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b="1">
                <a:solidFill>
                  <a:schemeClr val="bg2"/>
                </a:solidFill>
                <a:latin typeface="Arial" charset="0"/>
                <a:cs typeface="Arial" charset="0"/>
              </a:rPr>
              <a:t>I.                                   II.                               III.</a:t>
            </a:r>
            <a:endParaRPr lang="en-US" altLang="en-US" sz="24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 y="-76200"/>
            <a:ext cx="8534400" cy="762000"/>
          </a:xfrm>
        </p:spPr>
        <p:txBody>
          <a:bodyPr/>
          <a:lstStyle/>
          <a:p>
            <a:pPr algn="l" eaLnBrk="1" hangingPunct="1"/>
            <a:r>
              <a:rPr lang="es-ES_tradnl" altLang="en-US" sz="2400" b="1" smtClean="0">
                <a:solidFill>
                  <a:schemeClr val="bg2"/>
                </a:solidFill>
                <a:latin typeface="Arial" charset="0"/>
                <a:cs typeface="Arial" charset="0"/>
              </a:rPr>
              <a:t>Notar el frente rezagado al sur (izquierda)</a:t>
            </a:r>
          </a:p>
        </p:txBody>
      </p:sp>
      <p:sp>
        <p:nvSpPr>
          <p:cNvPr id="79" name="Rectangle 3"/>
          <p:cNvSpPr>
            <a:spLocks noChangeArrowheads="1"/>
          </p:cNvSpPr>
          <p:nvPr/>
        </p:nvSpPr>
        <p:spPr bwMode="auto">
          <a:xfrm>
            <a:off x="3505200" y="663575"/>
            <a:ext cx="5410200" cy="1089025"/>
          </a:xfrm>
          <a:prstGeom prst="rect">
            <a:avLst/>
          </a:prstGeom>
          <a:solidFill>
            <a:schemeClr val="accent1">
              <a:lumMod val="40000"/>
              <a:lumOff val="60000"/>
            </a:schemeClr>
          </a:solidFill>
          <a:ln w="9525">
            <a:solidFill>
              <a:schemeClr val="accent1">
                <a:lumMod val="60000"/>
                <a:lumOff val="40000"/>
              </a:schemeClr>
            </a:solidFill>
            <a:miter lim="800000"/>
            <a:headEnd/>
            <a:tailEnd/>
          </a:ln>
        </p:spPr>
        <p:txBody>
          <a:bodyPr anchor="ctr">
            <a:spAutoFit/>
          </a:bodyPr>
          <a:lstStyle/>
          <a:p>
            <a:pPr marL="57150" algn="l">
              <a:lnSpc>
                <a:spcPct val="90000"/>
              </a:lnSpc>
              <a:defRPr/>
            </a:pPr>
            <a:r>
              <a:rPr lang="es-ES_tradnl" sz="1800" b="1" dirty="0">
                <a:solidFill>
                  <a:schemeClr val="bg2"/>
                </a:solidFill>
                <a:latin typeface="Arial" charset="0"/>
                <a:cs typeface="Arial" charset="0"/>
              </a:rPr>
              <a:t>LINEA DE CORTANTE: Asíntota confluente (cambio solo en el viento).</a:t>
            </a:r>
          </a:p>
          <a:p>
            <a:pPr marL="57150" algn="l">
              <a:lnSpc>
                <a:spcPct val="90000"/>
              </a:lnSpc>
              <a:defRPr/>
            </a:pPr>
            <a:endParaRPr lang="es-ES_tradnl" sz="1800" b="1" dirty="0">
              <a:solidFill>
                <a:schemeClr val="bg2"/>
              </a:solidFill>
              <a:latin typeface="Arial" charset="0"/>
              <a:cs typeface="Arial" charset="0"/>
            </a:endParaRPr>
          </a:p>
          <a:p>
            <a:pPr marL="57150" algn="l">
              <a:lnSpc>
                <a:spcPct val="90000"/>
              </a:lnSpc>
              <a:defRPr/>
            </a:pPr>
            <a:r>
              <a:rPr lang="es-ES_tradnl" sz="1800" b="1" dirty="0">
                <a:solidFill>
                  <a:schemeClr val="bg2"/>
                </a:solidFill>
                <a:latin typeface="Arial" charset="0"/>
                <a:cs typeface="Arial" charset="0"/>
              </a:rPr>
              <a:t>FRENTE: Cambio de masa de aire.</a:t>
            </a:r>
            <a:endParaRPr lang="es-ES_tradnl" sz="1800" dirty="0">
              <a:solidFill>
                <a:schemeClr val="bg2"/>
              </a:solidFill>
              <a:latin typeface="Arial" charset="0"/>
              <a:cs typeface="Arial" charset="0"/>
            </a:endParaRPr>
          </a:p>
        </p:txBody>
      </p:sp>
      <p:pic>
        <p:nvPicPr>
          <p:cNvPr id="72708" name="Picture 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1882775"/>
            <a:ext cx="771048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9" name="Group 75"/>
          <p:cNvGrpSpPr>
            <a:grpSpLocks/>
          </p:cNvGrpSpPr>
          <p:nvPr/>
        </p:nvGrpSpPr>
        <p:grpSpPr bwMode="auto">
          <a:xfrm>
            <a:off x="228600" y="547688"/>
            <a:ext cx="1865313" cy="1528762"/>
            <a:chOff x="6973505" y="5100420"/>
            <a:chExt cx="1865695" cy="1528980"/>
          </a:xfrm>
        </p:grpSpPr>
        <p:pic>
          <p:nvPicPr>
            <p:cNvPr id="7" name="Picture 2"/>
            <p:cNvPicPr>
              <a:picLocks noChangeAspect="1" noChangeArrowheads="1"/>
            </p:cNvPicPr>
            <p:nvPr/>
          </p:nvPicPr>
          <p:blipFill>
            <a:blip r:embed="rId4"/>
            <a:srcRect/>
            <a:stretch>
              <a:fillRect/>
            </a:stretch>
          </p:blipFill>
          <p:spPr bwMode="auto">
            <a:xfrm>
              <a:off x="6973505" y="5100420"/>
              <a:ext cx="1865695" cy="1528980"/>
            </a:xfrm>
            <a:prstGeom prst="rect">
              <a:avLst/>
            </a:prstGeom>
            <a:noFill/>
            <a:ln w="9525">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72711" name="Group 70"/>
            <p:cNvGrpSpPr>
              <a:grpSpLocks/>
            </p:cNvGrpSpPr>
            <p:nvPr/>
          </p:nvGrpSpPr>
          <p:grpSpPr bwMode="auto">
            <a:xfrm>
              <a:off x="7239000" y="5100420"/>
              <a:ext cx="1164443" cy="1335328"/>
              <a:chOff x="1815710" y="744675"/>
              <a:chExt cx="3746890" cy="4696706"/>
            </a:xfrm>
          </p:grpSpPr>
          <p:sp>
            <p:nvSpPr>
              <p:cNvPr id="72712" name="Oval 2"/>
              <p:cNvSpPr>
                <a:spLocks noChangeArrowheads="1"/>
              </p:cNvSpPr>
              <p:nvPr/>
            </p:nvSpPr>
            <p:spPr bwMode="auto">
              <a:xfrm>
                <a:off x="4724400" y="2057400"/>
                <a:ext cx="838200" cy="762000"/>
              </a:xfrm>
              <a:prstGeom prst="ellipse">
                <a:avLst/>
              </a:prstGeom>
              <a:solidFill>
                <a:schemeClr val="bg2"/>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cxnSp>
            <p:nvCxnSpPr>
              <p:cNvPr id="72713" name="Straight Connector 4"/>
              <p:cNvCxnSpPr>
                <a:cxnSpLocks noChangeShapeType="1"/>
              </p:cNvCxnSpPr>
              <p:nvPr/>
            </p:nvCxnSpPr>
            <p:spPr bwMode="auto">
              <a:xfrm>
                <a:off x="5143500" y="2362200"/>
                <a:ext cx="0" cy="1673695"/>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cxnSp>
            <p:nvCxnSpPr>
              <p:cNvPr id="72714" name="Straight Connector 48"/>
              <p:cNvCxnSpPr>
                <a:cxnSpLocks noChangeShapeType="1"/>
              </p:cNvCxnSpPr>
              <p:nvPr/>
            </p:nvCxnSpPr>
            <p:spPr bwMode="auto">
              <a:xfrm flipV="1">
                <a:off x="4724400" y="4035895"/>
                <a:ext cx="419100" cy="1405486"/>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cxnSp>
            <p:nvCxnSpPr>
              <p:cNvPr id="72715" name="Straight Connector 51"/>
              <p:cNvCxnSpPr>
                <a:cxnSpLocks noChangeShapeType="1"/>
              </p:cNvCxnSpPr>
              <p:nvPr/>
            </p:nvCxnSpPr>
            <p:spPr bwMode="auto">
              <a:xfrm flipH="1" flipV="1">
                <a:off x="5143500" y="4035895"/>
                <a:ext cx="361950" cy="1399057"/>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cxnSp>
            <p:nvCxnSpPr>
              <p:cNvPr id="72716" name="Straight Connector 55"/>
              <p:cNvCxnSpPr>
                <a:cxnSpLocks noChangeShapeType="1"/>
              </p:cNvCxnSpPr>
              <p:nvPr/>
            </p:nvCxnSpPr>
            <p:spPr bwMode="auto">
              <a:xfrm flipH="1" flipV="1">
                <a:off x="5143501" y="3048000"/>
                <a:ext cx="361949" cy="1065025"/>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cxnSp>
            <p:nvCxnSpPr>
              <p:cNvPr id="72717" name="Straight Connector 60"/>
              <p:cNvCxnSpPr>
                <a:cxnSpLocks noChangeShapeType="1"/>
              </p:cNvCxnSpPr>
              <p:nvPr/>
            </p:nvCxnSpPr>
            <p:spPr bwMode="auto">
              <a:xfrm flipV="1">
                <a:off x="4876800" y="3048000"/>
                <a:ext cx="266701" cy="1065025"/>
              </a:xfrm>
              <a:prstGeom prst="line">
                <a:avLst/>
              </a:prstGeom>
              <a:noFill/>
              <a:ln w="76200" algn="ctr">
                <a:solidFill>
                  <a:schemeClr val="bg2"/>
                </a:solidFill>
                <a:round/>
                <a:headEnd/>
                <a:tailEnd/>
              </a:ln>
              <a:extLst>
                <a:ext uri="{909E8E84-426E-40DD-AFC4-6F175D3DCCD1}">
                  <a14:hiddenFill xmlns:a14="http://schemas.microsoft.com/office/drawing/2010/main">
                    <a:noFill/>
                  </a14:hiddenFill>
                </a:ext>
              </a:extLst>
            </p:spPr>
          </p:cxnSp>
          <p:grpSp>
            <p:nvGrpSpPr>
              <p:cNvPr id="72718" name="Group 69"/>
              <p:cNvGrpSpPr>
                <a:grpSpLocks/>
              </p:cNvGrpSpPr>
              <p:nvPr/>
            </p:nvGrpSpPr>
            <p:grpSpPr bwMode="auto">
              <a:xfrm>
                <a:off x="1815710" y="744675"/>
                <a:ext cx="3061095" cy="3291222"/>
                <a:chOff x="1815710" y="744675"/>
                <a:chExt cx="3061095" cy="3291222"/>
              </a:xfrm>
            </p:grpSpPr>
            <p:cxnSp>
              <p:nvCxnSpPr>
                <p:cNvPr id="72719" name="Straight Connector 63"/>
                <p:cNvCxnSpPr>
                  <a:cxnSpLocks noChangeShapeType="1"/>
                </p:cNvCxnSpPr>
                <p:nvPr/>
              </p:nvCxnSpPr>
              <p:spPr bwMode="auto">
                <a:xfrm flipH="1" flipV="1">
                  <a:off x="2551289" y="744675"/>
                  <a:ext cx="2325510" cy="1645749"/>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72720" name="Straight Connector 65"/>
                <p:cNvCxnSpPr>
                  <a:cxnSpLocks noChangeShapeType="1"/>
                </p:cNvCxnSpPr>
                <p:nvPr/>
              </p:nvCxnSpPr>
              <p:spPr bwMode="auto">
                <a:xfrm flipH="1">
                  <a:off x="2577027" y="2438400"/>
                  <a:ext cx="2299778" cy="1597493"/>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sp>
              <p:nvSpPr>
                <p:cNvPr id="72721" name="Freeform 68"/>
                <p:cNvSpPr>
                  <a:spLocks/>
                </p:cNvSpPr>
                <p:nvPr/>
              </p:nvSpPr>
              <p:spPr bwMode="auto">
                <a:xfrm>
                  <a:off x="1815710" y="744675"/>
                  <a:ext cx="761317" cy="3291222"/>
                </a:xfrm>
                <a:custGeom>
                  <a:avLst/>
                  <a:gdLst>
                    <a:gd name="T0" fmla="*/ 2147483647 w 270933"/>
                    <a:gd name="T1" fmla="*/ 0 h 1896534"/>
                    <a:gd name="T2" fmla="*/ 0 w 270933"/>
                    <a:gd name="T3" fmla="*/ 715861249 h 1896534"/>
                    <a:gd name="T4" fmla="*/ 2147483647 w 270933"/>
                    <a:gd name="T5" fmla="*/ 1414878627 h 1896534"/>
                    <a:gd name="T6" fmla="*/ 0 60000 65536"/>
                    <a:gd name="T7" fmla="*/ 0 60000 65536"/>
                    <a:gd name="T8" fmla="*/ 0 60000 65536"/>
                  </a:gdLst>
                  <a:ahLst/>
                  <a:cxnLst>
                    <a:cxn ang="T6">
                      <a:pos x="T0" y="T1"/>
                    </a:cxn>
                    <a:cxn ang="T7">
                      <a:pos x="T2" y="T3"/>
                    </a:cxn>
                    <a:cxn ang="T8">
                      <a:pos x="T4" y="T5"/>
                    </a:cxn>
                  </a:cxnLst>
                  <a:rect l="0" t="0" r="r" b="b"/>
                  <a:pathLst>
                    <a:path w="270933" h="1896534">
                      <a:moveTo>
                        <a:pt x="259644" y="0"/>
                      </a:moveTo>
                      <a:cubicBezTo>
                        <a:pt x="94074" y="270933"/>
                        <a:pt x="7526" y="508000"/>
                        <a:pt x="0" y="959556"/>
                      </a:cubicBezTo>
                      <a:cubicBezTo>
                        <a:pt x="0" y="1614312"/>
                        <a:pt x="101600" y="1636889"/>
                        <a:pt x="270933" y="1896534"/>
                      </a:cubicBezTo>
                    </a:path>
                  </a:pathLst>
                </a:custGeom>
                <a:noFill/>
                <a:ln w="19050"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gr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76200" y="76200"/>
            <a:ext cx="861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600" b="1" kern="0" dirty="0" smtClean="0">
                <a:latin typeface="Arial" pitchFamily="34" charset="0"/>
                <a:cs typeface="Arial" pitchFamily="34" charset="0"/>
              </a:rPr>
              <a:t>Línea de Cortante en costa de Brasil</a:t>
            </a:r>
          </a:p>
        </p:txBody>
      </p:sp>
      <p:pic>
        <p:nvPicPr>
          <p:cNvPr id="79875" name="Picture 2" descr="E:\HPC\R2O\P4_Graphics_and_Presentations\FIGURES\20130624_ShearLineBahia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3048000"/>
            <a:ext cx="385921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3" descr="E:\HPC\R2O\P4_Graphics_and_Presentations\FIGURES\20130624_ShearLineBahia_wind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3057525"/>
            <a:ext cx="40100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itle 1"/>
          <p:cNvSpPr txBox="1">
            <a:spLocks/>
          </p:cNvSpPr>
          <p:nvPr/>
        </p:nvSpPr>
        <p:spPr bwMode="auto">
          <a:xfrm>
            <a:off x="457200" y="6096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0"/>
              </a:spcBef>
            </a:pPr>
            <a:r>
              <a:rPr lang="es-ES_tradnl" altLang="en-US" sz="2200"/>
              <a:t>Las líneas de cortante son comunes en la costa este de Brasil.</a:t>
            </a:r>
          </a:p>
          <a:p>
            <a:pPr eaLnBrk="1" hangingPunct="1">
              <a:lnSpc>
                <a:spcPct val="90000"/>
              </a:lnSpc>
              <a:spcBef>
                <a:spcPct val="0"/>
              </a:spcBef>
            </a:pPr>
            <a:endParaRPr lang="es-ES_tradnl" altLang="en-US" sz="1000"/>
          </a:p>
          <a:p>
            <a:pPr eaLnBrk="1" hangingPunct="1">
              <a:lnSpc>
                <a:spcPct val="90000"/>
              </a:lnSpc>
              <a:spcBef>
                <a:spcPct val="0"/>
              </a:spcBef>
            </a:pPr>
            <a:r>
              <a:rPr lang="es-ES_tradnl" altLang="en-US" sz="2200"/>
              <a:t>Pueden generar lluvias fuertes al interaccionar con la orografía.</a:t>
            </a:r>
          </a:p>
          <a:p>
            <a:pPr eaLnBrk="1" hangingPunct="1">
              <a:lnSpc>
                <a:spcPct val="90000"/>
              </a:lnSpc>
              <a:spcBef>
                <a:spcPct val="0"/>
              </a:spcBef>
            </a:pPr>
            <a:endParaRPr lang="es-ES_tradnl" altLang="en-US" sz="1000"/>
          </a:p>
          <a:p>
            <a:pPr eaLnBrk="1" hangingPunct="1">
              <a:lnSpc>
                <a:spcPct val="90000"/>
              </a:lnSpc>
              <a:spcBef>
                <a:spcPct val="0"/>
              </a:spcBef>
            </a:pPr>
            <a:r>
              <a:rPr lang="es-ES_tradnl" altLang="en-US" sz="2200"/>
              <a:t>Muchas veces la convección es llana pero persistente. Puede producir montos que se aproximan a los 100mm/día.</a:t>
            </a:r>
          </a:p>
          <a:p>
            <a:pPr eaLnBrk="1" hangingPunct="1">
              <a:lnSpc>
                <a:spcPct val="90000"/>
              </a:lnSpc>
              <a:spcBef>
                <a:spcPct val="0"/>
              </a:spcBef>
              <a:buFontTx/>
              <a:buNone/>
            </a:pPr>
            <a:endParaRPr lang="es-ES_tradnl" altLang="en-US" sz="2200">
              <a:solidFill>
                <a:schemeClr val="bg2"/>
              </a:solidFill>
            </a:endParaRPr>
          </a:p>
        </p:txBody>
      </p:sp>
      <p:sp>
        <p:nvSpPr>
          <p:cNvPr id="39" name="Title 1"/>
          <p:cNvSpPr txBox="1">
            <a:spLocks/>
          </p:cNvSpPr>
          <p:nvPr/>
        </p:nvSpPr>
        <p:spPr bwMode="auto">
          <a:xfrm>
            <a:off x="4953000" y="3048000"/>
            <a:ext cx="1406525" cy="342900"/>
          </a:xfrm>
          <a:prstGeom prst="rect">
            <a:avLst/>
          </a:prstGeom>
          <a:solidFill>
            <a:schemeClr val="bg2"/>
          </a:solidFill>
          <a:ln w="9525">
            <a:solidFill>
              <a:srgbClr val="000000"/>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chemeClr val="tx1"/>
                </a:solidFill>
                <a:latin typeface="Arial" pitchFamily="34" charset="0"/>
                <a:cs typeface="Arial" pitchFamily="34" charset="0"/>
              </a:rPr>
              <a:t>Imagen IR4</a:t>
            </a:r>
          </a:p>
        </p:txBody>
      </p:sp>
      <p:sp>
        <p:nvSpPr>
          <p:cNvPr id="40" name="Title 1"/>
          <p:cNvSpPr txBox="1">
            <a:spLocks/>
          </p:cNvSpPr>
          <p:nvPr/>
        </p:nvSpPr>
        <p:spPr bwMode="auto">
          <a:xfrm>
            <a:off x="762000" y="3048000"/>
            <a:ext cx="2517775" cy="342900"/>
          </a:xfrm>
          <a:prstGeom prst="rect">
            <a:avLst/>
          </a:prstGeom>
          <a:solidFill>
            <a:schemeClr val="bg2"/>
          </a:solidFill>
          <a:ln w="9525">
            <a:solidFill>
              <a:srgbClr val="000000"/>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latin typeface="Arial" pitchFamily="34" charset="0"/>
                <a:cs typeface="Arial" pitchFamily="34" charset="0"/>
              </a:rPr>
              <a:t>Viento Capa Límite </a:t>
            </a:r>
          </a:p>
        </p:txBody>
      </p:sp>
      <p:sp>
        <p:nvSpPr>
          <p:cNvPr id="41" name="Title 1"/>
          <p:cNvSpPr txBox="1">
            <a:spLocks/>
          </p:cNvSpPr>
          <p:nvPr/>
        </p:nvSpPr>
        <p:spPr bwMode="auto">
          <a:xfrm>
            <a:off x="762000" y="3390900"/>
            <a:ext cx="2519363" cy="342900"/>
          </a:xfrm>
          <a:prstGeom prst="rect">
            <a:avLst/>
          </a:prstGeom>
          <a:solidFill>
            <a:schemeClr val="bg2"/>
          </a:solidFill>
          <a:ln w="9525">
            <a:solidFill>
              <a:srgbClr val="000000"/>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rgbClr val="009FC4"/>
                </a:solidFill>
                <a:latin typeface="Arial" pitchFamily="34" charset="0"/>
                <a:cs typeface="Arial" pitchFamily="34" charset="0"/>
              </a:rPr>
              <a:t>Espesor 1000-850hPa</a:t>
            </a:r>
          </a:p>
        </p:txBody>
      </p:sp>
      <p:sp>
        <p:nvSpPr>
          <p:cNvPr id="44" name="Title 1"/>
          <p:cNvSpPr txBox="1">
            <a:spLocks/>
          </p:cNvSpPr>
          <p:nvPr/>
        </p:nvSpPr>
        <p:spPr bwMode="auto">
          <a:xfrm>
            <a:off x="76200" y="2438400"/>
            <a:ext cx="3581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400" b="1" kern="0" dirty="0" smtClean="0">
                <a:solidFill>
                  <a:schemeClr val="bg2"/>
                </a:solidFill>
                <a:latin typeface="Arial" pitchFamily="34" charset="0"/>
                <a:cs typeface="Arial" pitchFamily="34" charset="0"/>
              </a:rPr>
              <a:t>Ejemplo (Jun.24.2013)</a:t>
            </a:r>
          </a:p>
        </p:txBody>
      </p:sp>
      <p:grpSp>
        <p:nvGrpSpPr>
          <p:cNvPr id="47" name="Group 46"/>
          <p:cNvGrpSpPr>
            <a:grpSpLocks/>
          </p:cNvGrpSpPr>
          <p:nvPr/>
        </p:nvGrpSpPr>
        <p:grpSpPr bwMode="auto">
          <a:xfrm>
            <a:off x="685800" y="3562350"/>
            <a:ext cx="7862888" cy="3067050"/>
            <a:chOff x="685800" y="3562350"/>
            <a:chExt cx="7862962" cy="3067050"/>
          </a:xfrm>
        </p:grpSpPr>
        <p:grpSp>
          <p:nvGrpSpPr>
            <p:cNvPr id="79883" name="Group 20"/>
            <p:cNvGrpSpPr>
              <a:grpSpLocks/>
            </p:cNvGrpSpPr>
            <p:nvPr/>
          </p:nvGrpSpPr>
          <p:grpSpPr bwMode="auto">
            <a:xfrm>
              <a:off x="685800" y="4006969"/>
              <a:ext cx="7862962" cy="2622431"/>
              <a:chOff x="685800" y="4006969"/>
              <a:chExt cx="7862962" cy="2622431"/>
            </a:xfrm>
          </p:grpSpPr>
          <p:grpSp>
            <p:nvGrpSpPr>
              <p:cNvPr id="79886" name="Group 3"/>
              <p:cNvGrpSpPr>
                <a:grpSpLocks/>
              </p:cNvGrpSpPr>
              <p:nvPr/>
            </p:nvGrpSpPr>
            <p:grpSpPr bwMode="auto">
              <a:xfrm>
                <a:off x="685800" y="4006969"/>
                <a:ext cx="4204475" cy="2205243"/>
                <a:chOff x="87038" y="3414713"/>
                <a:chExt cx="4473945" cy="2266109"/>
              </a:xfrm>
            </p:grpSpPr>
            <p:sp>
              <p:nvSpPr>
                <p:cNvPr id="79904" name="Freeform 1"/>
                <p:cNvSpPr>
                  <a:spLocks/>
                </p:cNvSpPr>
                <p:nvPr/>
              </p:nvSpPr>
              <p:spPr bwMode="auto">
                <a:xfrm>
                  <a:off x="3041806" y="4857098"/>
                  <a:ext cx="1519177" cy="419981"/>
                </a:xfrm>
                <a:custGeom>
                  <a:avLst/>
                  <a:gdLst>
                    <a:gd name="T0" fmla="*/ 12863025 w 1288974"/>
                    <a:gd name="T1" fmla="*/ 9460204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958468" y="154236"/>
                        <a:pt x="352540" y="-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05" name="Freeform 5"/>
                <p:cNvSpPr>
                  <a:spLocks/>
                </p:cNvSpPr>
                <p:nvPr/>
              </p:nvSpPr>
              <p:spPr bwMode="auto">
                <a:xfrm rot="1766939">
                  <a:off x="87038" y="4666361"/>
                  <a:ext cx="885503" cy="793741"/>
                </a:xfrm>
                <a:custGeom>
                  <a:avLst/>
                  <a:gdLst>
                    <a:gd name="T0" fmla="*/ 1692 w 1433259"/>
                    <a:gd name="T1" fmla="*/ 1518428867 h 443853"/>
                    <a:gd name="T2" fmla="*/ 0 w 1433259"/>
                    <a:gd name="T3" fmla="*/ 0 h 443853"/>
                    <a:gd name="T4" fmla="*/ 0 60000 65536"/>
                    <a:gd name="T5" fmla="*/ 0 60000 65536"/>
                  </a:gdLst>
                  <a:ahLst/>
                  <a:cxnLst>
                    <a:cxn ang="T4">
                      <a:pos x="T0" y="T1"/>
                    </a:cxn>
                    <a:cxn ang="T5">
                      <a:pos x="T2" y="T3"/>
                    </a:cxn>
                  </a:cxnLst>
                  <a:rect l="0" t="0" r="r" b="b"/>
                  <a:pathLst>
                    <a:path w="1433259" h="443853">
                      <a:moveTo>
                        <a:pt x="1433258" y="443853"/>
                      </a:moveTo>
                      <a:cubicBezTo>
                        <a:pt x="1197403" y="150077"/>
                        <a:pt x="648829" y="5876"/>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06" name="Freeform 6"/>
                <p:cNvSpPr>
                  <a:spLocks/>
                </p:cNvSpPr>
                <p:nvPr/>
              </p:nvSpPr>
              <p:spPr bwMode="auto">
                <a:xfrm rot="1766939">
                  <a:off x="926113" y="4890426"/>
                  <a:ext cx="35237" cy="790396"/>
                </a:xfrm>
                <a:custGeom>
                  <a:avLst/>
                  <a:gdLst>
                    <a:gd name="T0" fmla="*/ 14 w 57034"/>
                    <a:gd name="T1" fmla="*/ 1512050971 h 441982"/>
                    <a:gd name="T2" fmla="*/ 66 w 57034"/>
                    <a:gd name="T3" fmla="*/ 0 h 441982"/>
                    <a:gd name="T4" fmla="*/ 0 60000 65536"/>
                    <a:gd name="T5" fmla="*/ 0 60000 65536"/>
                  </a:gdLst>
                  <a:ahLst/>
                  <a:cxnLst>
                    <a:cxn ang="T4">
                      <a:pos x="T0" y="T1"/>
                    </a:cxn>
                    <a:cxn ang="T5">
                      <a:pos x="T2" y="T3"/>
                    </a:cxn>
                  </a:cxnLst>
                  <a:rect l="0" t="0" r="r" b="b"/>
                  <a:pathLst>
                    <a:path w="57034" h="441982">
                      <a:moveTo>
                        <a:pt x="11748" y="441982"/>
                      </a:moveTo>
                      <a:cubicBezTo>
                        <a:pt x="157104" y="243638"/>
                        <a:pt x="-108700" y="122102"/>
                        <a:pt x="5593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07" name="Freeform 7"/>
                <p:cNvSpPr>
                  <a:spLocks/>
                </p:cNvSpPr>
                <p:nvPr/>
              </p:nvSpPr>
              <p:spPr bwMode="auto">
                <a:xfrm rot="-2512275">
                  <a:off x="1142274" y="4877504"/>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08" name="Freeform 8"/>
                <p:cNvSpPr>
                  <a:spLocks/>
                </p:cNvSpPr>
                <p:nvPr/>
              </p:nvSpPr>
              <p:spPr bwMode="auto">
                <a:xfrm rot="-1870087">
                  <a:off x="1328376" y="4824203"/>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09" name="Freeform 9"/>
                <p:cNvSpPr>
                  <a:spLocks/>
                </p:cNvSpPr>
                <p:nvPr/>
              </p:nvSpPr>
              <p:spPr bwMode="auto">
                <a:xfrm rot="-1245711">
                  <a:off x="1520192" y="4804804"/>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10" name="Freeform 10"/>
                <p:cNvSpPr>
                  <a:spLocks/>
                </p:cNvSpPr>
                <p:nvPr/>
              </p:nvSpPr>
              <p:spPr bwMode="auto">
                <a:xfrm rot="-918190">
                  <a:off x="1715171" y="4808630"/>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11" name="Freeform 11"/>
                <p:cNvSpPr>
                  <a:spLocks/>
                </p:cNvSpPr>
                <p:nvPr/>
              </p:nvSpPr>
              <p:spPr bwMode="auto">
                <a:xfrm rot="9639063">
                  <a:off x="1910151" y="4819747"/>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12" name="Freeform 12"/>
                <p:cNvSpPr>
                  <a:spLocks/>
                </p:cNvSpPr>
                <p:nvPr/>
              </p:nvSpPr>
              <p:spPr bwMode="auto">
                <a:xfrm rot="9047620">
                  <a:off x="2104088" y="4808628"/>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13" name="Freeform 13"/>
                <p:cNvSpPr>
                  <a:spLocks/>
                </p:cNvSpPr>
                <p:nvPr/>
              </p:nvSpPr>
              <p:spPr bwMode="auto">
                <a:xfrm rot="-1899812">
                  <a:off x="2295901" y="4762893"/>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14" name="Freeform 15"/>
                <p:cNvSpPr>
                  <a:spLocks/>
                </p:cNvSpPr>
                <p:nvPr/>
              </p:nvSpPr>
              <p:spPr bwMode="auto">
                <a:xfrm rot="-838788">
                  <a:off x="2487105" y="4752636"/>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15" name="Freeform 17"/>
                <p:cNvSpPr>
                  <a:spLocks/>
                </p:cNvSpPr>
                <p:nvPr/>
              </p:nvSpPr>
              <p:spPr bwMode="auto">
                <a:xfrm>
                  <a:off x="2664519" y="4797460"/>
                  <a:ext cx="183866" cy="45719"/>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16" name="Freeform 18"/>
                <p:cNvSpPr>
                  <a:spLocks/>
                </p:cNvSpPr>
                <p:nvPr/>
              </p:nvSpPr>
              <p:spPr bwMode="auto">
                <a:xfrm rot="9972562">
                  <a:off x="2852748" y="4818427"/>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17" name="Freeform 2"/>
                <p:cNvSpPr>
                  <a:spLocks/>
                </p:cNvSpPr>
                <p:nvPr/>
              </p:nvSpPr>
              <p:spPr bwMode="auto">
                <a:xfrm>
                  <a:off x="1843088" y="3414713"/>
                  <a:ext cx="2509837" cy="1690687"/>
                </a:xfrm>
                <a:custGeom>
                  <a:avLst/>
                  <a:gdLst>
                    <a:gd name="T0" fmla="*/ 0 w 2509837"/>
                    <a:gd name="T1" fmla="*/ 0 h 1690687"/>
                    <a:gd name="T2" fmla="*/ 1123950 w 2509837"/>
                    <a:gd name="T3" fmla="*/ 1028700 h 1690687"/>
                    <a:gd name="T4" fmla="*/ 2509837 w 2509837"/>
                    <a:gd name="T5" fmla="*/ 1690687 h 1690687"/>
                    <a:gd name="T6" fmla="*/ 0 60000 65536"/>
                    <a:gd name="T7" fmla="*/ 0 60000 65536"/>
                    <a:gd name="T8" fmla="*/ 0 60000 65536"/>
                  </a:gdLst>
                  <a:ahLst/>
                  <a:cxnLst>
                    <a:cxn ang="T6">
                      <a:pos x="T0" y="T1"/>
                    </a:cxn>
                    <a:cxn ang="T7">
                      <a:pos x="T2" y="T3"/>
                    </a:cxn>
                    <a:cxn ang="T8">
                      <a:pos x="T4" y="T5"/>
                    </a:cxn>
                  </a:cxnLst>
                  <a:rect l="0" t="0" r="r" b="b"/>
                  <a:pathLst>
                    <a:path w="2509837" h="1690687">
                      <a:moveTo>
                        <a:pt x="0" y="0"/>
                      </a:moveTo>
                      <a:cubicBezTo>
                        <a:pt x="681037" y="500062"/>
                        <a:pt x="523875" y="747712"/>
                        <a:pt x="1123950" y="1028700"/>
                      </a:cubicBezTo>
                      <a:cubicBezTo>
                        <a:pt x="1385887" y="1135062"/>
                        <a:pt x="1781175" y="1222375"/>
                        <a:pt x="2509837" y="1690687"/>
                      </a:cubicBezTo>
                    </a:path>
                  </a:pathLst>
                </a:custGeom>
                <a:noFill/>
                <a:ln w="19050" cap="flat" cmpd="sng" algn="ctr">
                  <a:solidFill>
                    <a:srgbClr val="FF0000"/>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grpSp>
            <p:nvGrpSpPr>
              <p:cNvPr id="79887" name="Group 21"/>
              <p:cNvGrpSpPr>
                <a:grpSpLocks/>
              </p:cNvGrpSpPr>
              <p:nvPr/>
            </p:nvGrpSpPr>
            <p:grpSpPr bwMode="auto">
              <a:xfrm>
                <a:off x="4786294" y="4450401"/>
                <a:ext cx="3762468" cy="2178996"/>
                <a:chOff x="-4375" y="3431788"/>
                <a:chExt cx="4565359" cy="2543775"/>
              </a:xfrm>
            </p:grpSpPr>
            <p:sp>
              <p:nvSpPr>
                <p:cNvPr id="79890" name="Freeform 22"/>
                <p:cNvSpPr>
                  <a:spLocks/>
                </p:cNvSpPr>
                <p:nvPr/>
              </p:nvSpPr>
              <p:spPr bwMode="auto">
                <a:xfrm>
                  <a:off x="3041807" y="4857097"/>
                  <a:ext cx="1519177" cy="1118466"/>
                </a:xfrm>
                <a:custGeom>
                  <a:avLst/>
                  <a:gdLst>
                    <a:gd name="T0" fmla="*/ 12863025 w 1288974"/>
                    <a:gd name="T1" fmla="*/ 2147483647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958468" y="154236"/>
                        <a:pt x="352540" y="-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891" name="Freeform 23"/>
                <p:cNvSpPr>
                  <a:spLocks/>
                </p:cNvSpPr>
                <p:nvPr/>
              </p:nvSpPr>
              <p:spPr bwMode="auto">
                <a:xfrm rot="1766939">
                  <a:off x="-4375" y="4894194"/>
                  <a:ext cx="901957" cy="718388"/>
                </a:xfrm>
                <a:custGeom>
                  <a:avLst/>
                  <a:gdLst>
                    <a:gd name="T0" fmla="*/ 1216 w 1499599"/>
                    <a:gd name="T1" fmla="*/ 1882140565 h 392115"/>
                    <a:gd name="T2" fmla="*/ 0 w 1499599"/>
                    <a:gd name="T3" fmla="*/ 19052379 h 392115"/>
                    <a:gd name="T4" fmla="*/ 0 60000 65536"/>
                    <a:gd name="T5" fmla="*/ 0 60000 65536"/>
                  </a:gdLst>
                  <a:ahLst/>
                  <a:cxnLst>
                    <a:cxn ang="T4">
                      <a:pos x="T0" y="T1"/>
                    </a:cxn>
                    <a:cxn ang="T5">
                      <a:pos x="T2" y="T3"/>
                    </a:cxn>
                  </a:cxnLst>
                  <a:rect l="0" t="0" r="r" b="b"/>
                  <a:pathLst>
                    <a:path w="1499599" h="392115">
                      <a:moveTo>
                        <a:pt x="1499598" y="392115"/>
                      </a:moveTo>
                      <a:cubicBezTo>
                        <a:pt x="1263743" y="98339"/>
                        <a:pt x="730440" y="-24363"/>
                        <a:pt x="0" y="3969"/>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892" name="Freeform 24"/>
                <p:cNvSpPr>
                  <a:spLocks/>
                </p:cNvSpPr>
                <p:nvPr/>
              </p:nvSpPr>
              <p:spPr bwMode="auto">
                <a:xfrm rot="1766939">
                  <a:off x="897684" y="4854406"/>
                  <a:ext cx="81702" cy="975684"/>
                </a:xfrm>
                <a:custGeom>
                  <a:avLst/>
                  <a:gdLst>
                    <a:gd name="T0" fmla="*/ 1800308 w 57034"/>
                    <a:gd name="T1" fmla="*/ 2147483647 h 441982"/>
                    <a:gd name="T2" fmla="*/ 8570952 w 57034"/>
                    <a:gd name="T3" fmla="*/ 0 h 441982"/>
                    <a:gd name="T4" fmla="*/ 0 60000 65536"/>
                    <a:gd name="T5" fmla="*/ 0 60000 65536"/>
                  </a:gdLst>
                  <a:ahLst/>
                  <a:cxnLst>
                    <a:cxn ang="T4">
                      <a:pos x="T0" y="T1"/>
                    </a:cxn>
                    <a:cxn ang="T5">
                      <a:pos x="T2" y="T3"/>
                    </a:cxn>
                  </a:cxnLst>
                  <a:rect l="0" t="0" r="r" b="b"/>
                  <a:pathLst>
                    <a:path w="57034" h="441982">
                      <a:moveTo>
                        <a:pt x="11748" y="441982"/>
                      </a:moveTo>
                      <a:cubicBezTo>
                        <a:pt x="157104" y="243638"/>
                        <a:pt x="-108700" y="122102"/>
                        <a:pt x="5593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893" name="Freeform 25"/>
                <p:cNvSpPr>
                  <a:spLocks/>
                </p:cNvSpPr>
                <p:nvPr/>
              </p:nvSpPr>
              <p:spPr bwMode="auto">
                <a:xfrm rot="-2512275">
                  <a:off x="1142274" y="4877505"/>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894" name="Freeform 26"/>
                <p:cNvSpPr>
                  <a:spLocks/>
                </p:cNvSpPr>
                <p:nvPr/>
              </p:nvSpPr>
              <p:spPr bwMode="auto">
                <a:xfrm rot="-1870087">
                  <a:off x="1328376" y="4824203"/>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895" name="Freeform 27"/>
                <p:cNvSpPr>
                  <a:spLocks/>
                </p:cNvSpPr>
                <p:nvPr/>
              </p:nvSpPr>
              <p:spPr bwMode="auto">
                <a:xfrm rot="-1245711">
                  <a:off x="1520192" y="4804804"/>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896" name="Freeform 28"/>
                <p:cNvSpPr>
                  <a:spLocks/>
                </p:cNvSpPr>
                <p:nvPr/>
              </p:nvSpPr>
              <p:spPr bwMode="auto">
                <a:xfrm rot="-918190">
                  <a:off x="1715171" y="4808630"/>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897" name="Freeform 29"/>
                <p:cNvSpPr>
                  <a:spLocks/>
                </p:cNvSpPr>
                <p:nvPr/>
              </p:nvSpPr>
              <p:spPr bwMode="auto">
                <a:xfrm rot="9639063">
                  <a:off x="1910151" y="4819747"/>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898" name="Freeform 30"/>
                <p:cNvSpPr>
                  <a:spLocks/>
                </p:cNvSpPr>
                <p:nvPr/>
              </p:nvSpPr>
              <p:spPr bwMode="auto">
                <a:xfrm rot="9047620">
                  <a:off x="2104088" y="4808628"/>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899" name="Freeform 31"/>
                <p:cNvSpPr>
                  <a:spLocks/>
                </p:cNvSpPr>
                <p:nvPr/>
              </p:nvSpPr>
              <p:spPr bwMode="auto">
                <a:xfrm rot="-1899812">
                  <a:off x="2295901" y="4762893"/>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00" name="Freeform 32"/>
                <p:cNvSpPr>
                  <a:spLocks/>
                </p:cNvSpPr>
                <p:nvPr/>
              </p:nvSpPr>
              <p:spPr bwMode="auto">
                <a:xfrm rot="-838788">
                  <a:off x="2487105" y="4752636"/>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01" name="Freeform 33"/>
                <p:cNvSpPr>
                  <a:spLocks/>
                </p:cNvSpPr>
                <p:nvPr/>
              </p:nvSpPr>
              <p:spPr bwMode="auto">
                <a:xfrm>
                  <a:off x="2664519" y="4797460"/>
                  <a:ext cx="183866" cy="45719"/>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02" name="Freeform 34"/>
                <p:cNvSpPr>
                  <a:spLocks/>
                </p:cNvSpPr>
                <p:nvPr/>
              </p:nvSpPr>
              <p:spPr bwMode="auto">
                <a:xfrm rot="9972562">
                  <a:off x="2852748" y="4818427"/>
                  <a:ext cx="183866" cy="65791"/>
                </a:xfrm>
                <a:custGeom>
                  <a:avLst/>
                  <a:gdLst>
                    <a:gd name="T0" fmla="*/ 0 w 1288974"/>
                    <a:gd name="T1" fmla="*/ 0 h 330505"/>
                    <a:gd name="T2" fmla="*/ 0 w 1288974"/>
                    <a:gd name="T3" fmla="*/ 0 h 330505"/>
                    <a:gd name="T4" fmla="*/ 0 60000 65536"/>
                    <a:gd name="T5" fmla="*/ 0 60000 65536"/>
                  </a:gdLst>
                  <a:ahLst/>
                  <a:cxnLst>
                    <a:cxn ang="T4">
                      <a:pos x="T0" y="T1"/>
                    </a:cxn>
                    <a:cxn ang="T5">
                      <a:pos x="T2" y="T3"/>
                    </a:cxn>
                  </a:cxnLst>
                  <a:rect l="0" t="0" r="r" b="b"/>
                  <a:pathLst>
                    <a:path w="1288974" h="330505">
                      <a:moveTo>
                        <a:pt x="1288974" y="330505"/>
                      </a:moveTo>
                      <a:cubicBezTo>
                        <a:pt x="859832" y="182941"/>
                        <a:pt x="526505" y="82571"/>
                        <a:pt x="0" y="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9903" name="Freeform 35"/>
                <p:cNvSpPr>
                  <a:spLocks/>
                </p:cNvSpPr>
                <p:nvPr/>
              </p:nvSpPr>
              <p:spPr bwMode="auto">
                <a:xfrm>
                  <a:off x="1595832" y="3431788"/>
                  <a:ext cx="2426790" cy="1910461"/>
                </a:xfrm>
                <a:custGeom>
                  <a:avLst/>
                  <a:gdLst>
                    <a:gd name="T0" fmla="*/ 0 w 2426791"/>
                    <a:gd name="T1" fmla="*/ 0 h 1991122"/>
                    <a:gd name="T2" fmla="*/ 1359057 w 2426791"/>
                    <a:gd name="T3" fmla="*/ 644529 h 1991122"/>
                    <a:gd name="T4" fmla="*/ 2426777 w 2426791"/>
                    <a:gd name="T5" fmla="*/ 1115995 h 1991122"/>
                    <a:gd name="T6" fmla="*/ 0 60000 65536"/>
                    <a:gd name="T7" fmla="*/ 0 60000 65536"/>
                    <a:gd name="T8" fmla="*/ 0 60000 65536"/>
                  </a:gdLst>
                  <a:ahLst/>
                  <a:cxnLst>
                    <a:cxn ang="T6">
                      <a:pos x="T0" y="T1"/>
                    </a:cxn>
                    <a:cxn ang="T7">
                      <a:pos x="T2" y="T3"/>
                    </a:cxn>
                    <a:cxn ang="T8">
                      <a:pos x="T4" y="T5"/>
                    </a:cxn>
                  </a:cxnLst>
                  <a:rect l="0" t="0" r="r" b="b"/>
                  <a:pathLst>
                    <a:path w="2426791" h="1991122">
                      <a:moveTo>
                        <a:pt x="0" y="0"/>
                      </a:moveTo>
                      <a:cubicBezTo>
                        <a:pt x="681037" y="500062"/>
                        <a:pt x="495180" y="699384"/>
                        <a:pt x="1359071" y="1149946"/>
                      </a:cubicBezTo>
                      <a:cubicBezTo>
                        <a:pt x="1621008" y="1256308"/>
                        <a:pt x="1908025" y="1470318"/>
                        <a:pt x="2426791" y="1991122"/>
                      </a:cubicBezTo>
                    </a:path>
                  </a:pathLst>
                </a:custGeom>
                <a:noFill/>
                <a:ln w="19050" cap="flat" cmpd="sng" algn="ctr">
                  <a:solidFill>
                    <a:srgbClr val="FF0000"/>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sp>
            <p:nvSpPr>
              <p:cNvPr id="20" name="Rectangle 19"/>
              <p:cNvSpPr/>
              <p:nvPr/>
            </p:nvSpPr>
            <p:spPr>
              <a:xfrm>
                <a:off x="1119192" y="5829300"/>
                <a:ext cx="371478" cy="461963"/>
              </a:xfrm>
              <a:prstGeom prst="rect">
                <a:avLst/>
              </a:prstGeom>
            </p:spPr>
            <p:txBody>
              <a:bodyPr wrap="none">
                <a:spAutoFit/>
              </a:bodyPr>
              <a:lstStyle/>
              <a:p>
                <a:pPr>
                  <a:defRPr/>
                </a:pPr>
                <a:r>
                  <a:rPr lang="es-ES_tradnl" b="1" kern="0" dirty="0">
                    <a:solidFill>
                      <a:schemeClr val="tx2"/>
                    </a:solidFill>
                    <a:latin typeface="Arial" pitchFamily="34" charset="0"/>
                    <a:cs typeface="Arial" pitchFamily="34" charset="0"/>
                  </a:rPr>
                  <a:t>L</a:t>
                </a:r>
                <a:endParaRPr lang="en-US" b="1" dirty="0">
                  <a:solidFill>
                    <a:schemeClr val="tx2"/>
                  </a:solidFill>
                </a:endParaRPr>
              </a:p>
            </p:txBody>
          </p:sp>
          <p:sp>
            <p:nvSpPr>
              <p:cNvPr id="43" name="Rectangle 42"/>
              <p:cNvSpPr/>
              <p:nvPr/>
            </p:nvSpPr>
            <p:spPr>
              <a:xfrm>
                <a:off x="5191167" y="6167438"/>
                <a:ext cx="371478" cy="461962"/>
              </a:xfrm>
              <a:prstGeom prst="rect">
                <a:avLst/>
              </a:prstGeom>
            </p:spPr>
            <p:txBody>
              <a:bodyPr wrap="none">
                <a:spAutoFit/>
              </a:bodyPr>
              <a:lstStyle/>
              <a:p>
                <a:pPr>
                  <a:defRPr/>
                </a:pPr>
                <a:r>
                  <a:rPr lang="es-ES_tradnl" b="1" kern="0" dirty="0">
                    <a:solidFill>
                      <a:schemeClr val="tx2"/>
                    </a:solidFill>
                    <a:latin typeface="Arial" pitchFamily="34" charset="0"/>
                    <a:cs typeface="Arial" pitchFamily="34" charset="0"/>
                  </a:rPr>
                  <a:t>L</a:t>
                </a:r>
                <a:endParaRPr lang="en-US" b="1" dirty="0">
                  <a:solidFill>
                    <a:schemeClr val="tx2"/>
                  </a:solidFill>
                </a:endParaRPr>
              </a:p>
            </p:txBody>
          </p:sp>
        </p:grpSp>
        <p:sp>
          <p:nvSpPr>
            <p:cNvPr id="46" name="Title 1"/>
            <p:cNvSpPr txBox="1">
              <a:spLocks/>
            </p:cNvSpPr>
            <p:nvPr/>
          </p:nvSpPr>
          <p:spPr bwMode="auto">
            <a:xfrm>
              <a:off x="3505227" y="3562350"/>
              <a:ext cx="2227284" cy="444500"/>
            </a:xfrm>
            <a:prstGeom prst="rect">
              <a:avLst/>
            </a:prstGeom>
            <a:solidFill>
              <a:schemeClr val="bg2"/>
            </a:solidFill>
            <a:ln w="9525">
              <a:solidFill>
                <a:srgbClr val="FF0000"/>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s-ES_tradnl" sz="1600" b="1" kern="0" dirty="0" smtClean="0">
                  <a:solidFill>
                    <a:srgbClr val="FF0000"/>
                  </a:solidFill>
                  <a:latin typeface="Arial" pitchFamily="34" charset="0"/>
                  <a:cs typeface="Arial" pitchFamily="34" charset="0"/>
                </a:rPr>
                <a:t>Línea de cortante </a:t>
              </a:r>
              <a:r>
                <a:rPr lang="es-ES_tradnl" sz="1400" kern="0" dirty="0" smtClean="0">
                  <a:solidFill>
                    <a:srgbClr val="FF0000"/>
                  </a:solidFill>
                  <a:latin typeface="Arial" pitchFamily="34" charset="0"/>
                  <a:cs typeface="Arial" pitchFamily="34" charset="0"/>
                </a:rPr>
                <a:t>Notar asíntota confluente</a:t>
              </a:r>
            </a:p>
          </p:txBody>
        </p:sp>
        <p:cxnSp>
          <p:nvCxnSpPr>
            <p:cNvPr id="79885" name="Straight Arrow Connector 44"/>
            <p:cNvCxnSpPr>
              <a:cxnSpLocks noChangeShapeType="1"/>
            </p:cNvCxnSpPr>
            <p:nvPr/>
          </p:nvCxnSpPr>
          <p:spPr bwMode="auto">
            <a:xfrm flipH="1">
              <a:off x="3027706" y="4006969"/>
              <a:ext cx="487708" cy="717431"/>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838200" y="2667000"/>
            <a:ext cx="7391400" cy="609600"/>
          </a:xfrm>
        </p:spPr>
        <p:txBody>
          <a:bodyPr/>
          <a:lstStyle/>
          <a:p>
            <a:pPr algn="l" eaLnBrk="1" hangingPunct="1"/>
            <a:r>
              <a:rPr lang="es-ES_tradnl" altLang="en-US" b="1" smtClean="0">
                <a:latin typeface="Arial" charset="0"/>
                <a:cs typeface="Arial" charset="0"/>
              </a:rPr>
              <a:t>4. Ejemplo en Sudamérica</a:t>
            </a:r>
          </a:p>
        </p:txBody>
      </p:sp>
    </p:spTree>
    <p:extLst>
      <p:ext uri="{BB962C8B-B14F-4D97-AF65-F5344CB8AC3E}">
        <p14:creationId xmlns:p14="http://schemas.microsoft.com/office/powerpoint/2010/main" val="19963777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0"/>
            <a:ext cx="7772400" cy="1143000"/>
          </a:xfrm>
        </p:spPr>
        <p:txBody>
          <a:bodyPr/>
          <a:lstStyle/>
          <a:p>
            <a:pPr eaLnBrk="1" hangingPunct="1"/>
            <a:r>
              <a:rPr lang="es-ES_tradnl" altLang="en-US" smtClean="0"/>
              <a:t>Animación Corriente en Chorro</a:t>
            </a:r>
          </a:p>
        </p:txBody>
      </p:sp>
      <p:pic>
        <p:nvPicPr>
          <p:cNvPr id="83971" name="Picture 3" descr="Jet_08-06-0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8106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457200"/>
            <a:ext cx="7772400" cy="1143000"/>
          </a:xfrm>
        </p:spPr>
        <p:txBody>
          <a:bodyPr/>
          <a:lstStyle/>
          <a:p>
            <a:pPr eaLnBrk="1" hangingPunct="1"/>
            <a:r>
              <a:rPr lang="es-ES_tradnl" altLang="en-US" sz="3600" smtClean="0"/>
              <a:t>Animación Temperatura, Vientos y Presión Nivel del Mar</a:t>
            </a:r>
          </a:p>
        </p:txBody>
      </p:sp>
      <p:pic>
        <p:nvPicPr>
          <p:cNvPr id="84995" name="Picture 3" descr="SFc_08-06-0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002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5727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62000" y="0"/>
            <a:ext cx="7772400" cy="1143000"/>
          </a:xfrm>
        </p:spPr>
        <p:txBody>
          <a:bodyPr/>
          <a:lstStyle/>
          <a:p>
            <a:pPr eaLnBrk="1" hangingPunct="1"/>
            <a:r>
              <a:rPr lang="es-ES_tradnl" altLang="en-US" sz="3600" smtClean="0"/>
              <a:t>Temperatura, Vientos y Presión Nivel del Mar F18</a:t>
            </a:r>
          </a:p>
        </p:txBody>
      </p:sp>
      <p:pic>
        <p:nvPicPr>
          <p:cNvPr id="86019" name="Picture 3" desc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Freeform 4"/>
          <p:cNvSpPr>
            <a:spLocks/>
          </p:cNvSpPr>
          <p:nvPr/>
        </p:nvSpPr>
        <p:spPr bwMode="auto">
          <a:xfrm>
            <a:off x="4114800" y="3886200"/>
            <a:ext cx="533400" cy="2387600"/>
          </a:xfrm>
          <a:custGeom>
            <a:avLst/>
            <a:gdLst>
              <a:gd name="T0" fmla="*/ 2147483647 w 336"/>
              <a:gd name="T1" fmla="*/ 0 h 1504"/>
              <a:gd name="T2" fmla="*/ 2147483647 w 336"/>
              <a:gd name="T3" fmla="*/ 2147483647 h 1504"/>
              <a:gd name="T4" fmla="*/ 2147483647 w 336"/>
              <a:gd name="T5" fmla="*/ 2147483647 h 1504"/>
              <a:gd name="T6" fmla="*/ 2147483647 w 336"/>
              <a:gd name="T7" fmla="*/ 2147483647 h 1504"/>
              <a:gd name="T8" fmla="*/ 2147483647 w 336"/>
              <a:gd name="T9" fmla="*/ 2147483647 h 1504"/>
              <a:gd name="T10" fmla="*/ 2147483647 w 336"/>
              <a:gd name="T11" fmla="*/ 2147483647 h 1504"/>
              <a:gd name="T12" fmla="*/ 0 w 336"/>
              <a:gd name="T13" fmla="*/ 2147483647 h 1504"/>
              <a:gd name="T14" fmla="*/ 2147483647 w 336"/>
              <a:gd name="T15" fmla="*/ 2147483647 h 1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6" h="1504">
                <a:moveTo>
                  <a:pt x="336" y="0"/>
                </a:moveTo>
                <a:cubicBezTo>
                  <a:pt x="300" y="56"/>
                  <a:pt x="264" y="112"/>
                  <a:pt x="240" y="192"/>
                </a:cubicBezTo>
                <a:cubicBezTo>
                  <a:pt x="216" y="272"/>
                  <a:pt x="216" y="368"/>
                  <a:pt x="192" y="480"/>
                </a:cubicBezTo>
                <a:cubicBezTo>
                  <a:pt x="168" y="592"/>
                  <a:pt x="112" y="752"/>
                  <a:pt x="96" y="864"/>
                </a:cubicBezTo>
                <a:cubicBezTo>
                  <a:pt x="80" y="976"/>
                  <a:pt x="104" y="1064"/>
                  <a:pt x="96" y="1152"/>
                </a:cubicBezTo>
                <a:cubicBezTo>
                  <a:pt x="88" y="1240"/>
                  <a:pt x="64" y="1336"/>
                  <a:pt x="48" y="1392"/>
                </a:cubicBezTo>
                <a:cubicBezTo>
                  <a:pt x="32" y="1448"/>
                  <a:pt x="0" y="1472"/>
                  <a:pt x="0" y="1488"/>
                </a:cubicBezTo>
                <a:cubicBezTo>
                  <a:pt x="0" y="1504"/>
                  <a:pt x="24" y="1496"/>
                  <a:pt x="48" y="1488"/>
                </a:cubicBezTo>
              </a:path>
            </a:pathLst>
          </a:custGeom>
          <a:noFill/>
          <a:ln w="9525">
            <a:solidFill>
              <a:schemeClr val="accent2"/>
            </a:solidFill>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6021" name="Freeform 5"/>
          <p:cNvSpPr>
            <a:spLocks/>
          </p:cNvSpPr>
          <p:nvPr/>
        </p:nvSpPr>
        <p:spPr bwMode="auto">
          <a:xfrm>
            <a:off x="4724400" y="2971800"/>
            <a:ext cx="3200400" cy="838200"/>
          </a:xfrm>
          <a:custGeom>
            <a:avLst/>
            <a:gdLst>
              <a:gd name="T0" fmla="*/ 0 w 2016"/>
              <a:gd name="T1" fmla="*/ 2147483647 h 528"/>
              <a:gd name="T2" fmla="*/ 2147483647 w 2016"/>
              <a:gd name="T3" fmla="*/ 2147483647 h 528"/>
              <a:gd name="T4" fmla="*/ 2147483647 w 2016"/>
              <a:gd name="T5" fmla="*/ 2147483647 h 528"/>
              <a:gd name="T6" fmla="*/ 2147483647 w 2016"/>
              <a:gd name="T7" fmla="*/ 2147483647 h 528"/>
              <a:gd name="T8" fmla="*/ 2147483647 w 2016"/>
              <a:gd name="T9" fmla="*/ 2147483647 h 528"/>
              <a:gd name="T10" fmla="*/ 2147483647 w 2016"/>
              <a:gd name="T11" fmla="*/ 2147483647 h 528"/>
              <a:gd name="T12" fmla="*/ 2147483647 w 2016"/>
              <a:gd name="T13" fmla="*/ 2147483647 h 528"/>
              <a:gd name="T14" fmla="*/ 2147483647 w 2016"/>
              <a:gd name="T15" fmla="*/ 2147483647 h 528"/>
              <a:gd name="T16" fmla="*/ 2147483647 w 2016"/>
              <a:gd name="T17" fmla="*/ 2147483647 h 528"/>
              <a:gd name="T18" fmla="*/ 2147483647 w 2016"/>
              <a:gd name="T19" fmla="*/ 2147483647 h 528"/>
              <a:gd name="T20" fmla="*/ 2147483647 w 2016"/>
              <a:gd name="T21" fmla="*/ 2147483647 h 528"/>
              <a:gd name="T22" fmla="*/ 2147483647 w 2016"/>
              <a:gd name="T23" fmla="*/ 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6" h="528">
                <a:moveTo>
                  <a:pt x="0" y="528"/>
                </a:moveTo>
                <a:cubicBezTo>
                  <a:pt x="24" y="472"/>
                  <a:pt x="48" y="416"/>
                  <a:pt x="96" y="384"/>
                </a:cubicBezTo>
                <a:cubicBezTo>
                  <a:pt x="144" y="352"/>
                  <a:pt x="216" y="352"/>
                  <a:pt x="288" y="336"/>
                </a:cubicBezTo>
                <a:cubicBezTo>
                  <a:pt x="360" y="320"/>
                  <a:pt x="456" y="320"/>
                  <a:pt x="528" y="288"/>
                </a:cubicBezTo>
                <a:cubicBezTo>
                  <a:pt x="600" y="256"/>
                  <a:pt x="648" y="176"/>
                  <a:pt x="720" y="144"/>
                </a:cubicBezTo>
                <a:cubicBezTo>
                  <a:pt x="792" y="112"/>
                  <a:pt x="888" y="104"/>
                  <a:pt x="960" y="96"/>
                </a:cubicBezTo>
                <a:cubicBezTo>
                  <a:pt x="1032" y="88"/>
                  <a:pt x="1096" y="80"/>
                  <a:pt x="1152" y="96"/>
                </a:cubicBezTo>
                <a:cubicBezTo>
                  <a:pt x="1208" y="112"/>
                  <a:pt x="1248" y="168"/>
                  <a:pt x="1296" y="192"/>
                </a:cubicBezTo>
                <a:cubicBezTo>
                  <a:pt x="1344" y="216"/>
                  <a:pt x="1392" y="232"/>
                  <a:pt x="1440" y="240"/>
                </a:cubicBezTo>
                <a:cubicBezTo>
                  <a:pt x="1488" y="248"/>
                  <a:pt x="1512" y="272"/>
                  <a:pt x="1584" y="240"/>
                </a:cubicBezTo>
                <a:cubicBezTo>
                  <a:pt x="1656" y="208"/>
                  <a:pt x="1800" y="88"/>
                  <a:pt x="1872" y="48"/>
                </a:cubicBezTo>
                <a:cubicBezTo>
                  <a:pt x="1944" y="8"/>
                  <a:pt x="1980" y="4"/>
                  <a:pt x="2016" y="0"/>
                </a:cubicBezTo>
              </a:path>
            </a:pathLst>
          </a:custGeom>
          <a:noFill/>
          <a:ln w="9525">
            <a:solidFill>
              <a:schemeClr val="accent2"/>
            </a:solidFill>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6022" name="Freeform 6"/>
          <p:cNvSpPr>
            <a:spLocks/>
          </p:cNvSpPr>
          <p:nvPr/>
        </p:nvSpPr>
        <p:spPr bwMode="auto">
          <a:xfrm>
            <a:off x="4724400" y="3886200"/>
            <a:ext cx="3200400" cy="1917700"/>
          </a:xfrm>
          <a:custGeom>
            <a:avLst/>
            <a:gdLst>
              <a:gd name="T0" fmla="*/ 0 w 2016"/>
              <a:gd name="T1" fmla="*/ 0 h 1208"/>
              <a:gd name="T2" fmla="*/ 2147483647 w 2016"/>
              <a:gd name="T3" fmla="*/ 2147483647 h 1208"/>
              <a:gd name="T4" fmla="*/ 2147483647 w 2016"/>
              <a:gd name="T5" fmla="*/ 2147483647 h 1208"/>
              <a:gd name="T6" fmla="*/ 2147483647 w 2016"/>
              <a:gd name="T7" fmla="*/ 2147483647 h 1208"/>
              <a:gd name="T8" fmla="*/ 2147483647 w 2016"/>
              <a:gd name="T9" fmla="*/ 2147483647 h 1208"/>
              <a:gd name="T10" fmla="*/ 2147483647 w 2016"/>
              <a:gd name="T11" fmla="*/ 2147483647 h 1208"/>
              <a:gd name="T12" fmla="*/ 2147483647 w 2016"/>
              <a:gd name="T13" fmla="*/ 2147483647 h 1208"/>
              <a:gd name="T14" fmla="*/ 2147483647 w 2016"/>
              <a:gd name="T15" fmla="*/ 2147483647 h 1208"/>
              <a:gd name="T16" fmla="*/ 2147483647 w 2016"/>
              <a:gd name="T17" fmla="*/ 2147483647 h 1208"/>
              <a:gd name="T18" fmla="*/ 2147483647 w 2016"/>
              <a:gd name="T19" fmla="*/ 2147483647 h 1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16" h="1208">
                <a:moveTo>
                  <a:pt x="0" y="0"/>
                </a:moveTo>
                <a:cubicBezTo>
                  <a:pt x="148" y="80"/>
                  <a:pt x="296" y="160"/>
                  <a:pt x="432" y="240"/>
                </a:cubicBezTo>
                <a:cubicBezTo>
                  <a:pt x="568" y="320"/>
                  <a:pt x="720" y="408"/>
                  <a:pt x="816" y="480"/>
                </a:cubicBezTo>
                <a:cubicBezTo>
                  <a:pt x="912" y="552"/>
                  <a:pt x="944" y="608"/>
                  <a:pt x="1008" y="672"/>
                </a:cubicBezTo>
                <a:cubicBezTo>
                  <a:pt x="1072" y="736"/>
                  <a:pt x="1144" y="808"/>
                  <a:pt x="1200" y="864"/>
                </a:cubicBezTo>
                <a:cubicBezTo>
                  <a:pt x="1256" y="920"/>
                  <a:pt x="1296" y="968"/>
                  <a:pt x="1344" y="1008"/>
                </a:cubicBezTo>
                <a:cubicBezTo>
                  <a:pt x="1392" y="1048"/>
                  <a:pt x="1416" y="1080"/>
                  <a:pt x="1488" y="1104"/>
                </a:cubicBezTo>
                <a:cubicBezTo>
                  <a:pt x="1560" y="1128"/>
                  <a:pt x="1696" y="1136"/>
                  <a:pt x="1776" y="1152"/>
                </a:cubicBezTo>
                <a:cubicBezTo>
                  <a:pt x="1856" y="1168"/>
                  <a:pt x="1928" y="1192"/>
                  <a:pt x="1968" y="1200"/>
                </a:cubicBezTo>
                <a:cubicBezTo>
                  <a:pt x="2008" y="1208"/>
                  <a:pt x="2012" y="1204"/>
                  <a:pt x="2016" y="1200"/>
                </a:cubicBezTo>
              </a:path>
            </a:pathLst>
          </a:custGeom>
          <a:noFill/>
          <a:ln w="9525">
            <a:solidFill>
              <a:schemeClr val="hlink"/>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6023" name="Freeform 7"/>
          <p:cNvSpPr>
            <a:spLocks/>
          </p:cNvSpPr>
          <p:nvPr/>
        </p:nvSpPr>
        <p:spPr bwMode="auto">
          <a:xfrm>
            <a:off x="3810000" y="3111500"/>
            <a:ext cx="914400" cy="698500"/>
          </a:xfrm>
          <a:custGeom>
            <a:avLst/>
            <a:gdLst>
              <a:gd name="T0" fmla="*/ 2147483647 w 576"/>
              <a:gd name="T1" fmla="*/ 2147483647 h 440"/>
              <a:gd name="T2" fmla="*/ 2147483647 w 576"/>
              <a:gd name="T3" fmla="*/ 2147483647 h 440"/>
              <a:gd name="T4" fmla="*/ 2147483647 w 576"/>
              <a:gd name="T5" fmla="*/ 2147483647 h 440"/>
              <a:gd name="T6" fmla="*/ 2147483647 w 576"/>
              <a:gd name="T7" fmla="*/ 2147483647 h 440"/>
              <a:gd name="T8" fmla="*/ 0 w 576"/>
              <a:gd name="T9" fmla="*/ 2147483647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 h="440">
                <a:moveTo>
                  <a:pt x="576" y="440"/>
                </a:moveTo>
                <a:cubicBezTo>
                  <a:pt x="504" y="376"/>
                  <a:pt x="432" y="312"/>
                  <a:pt x="384" y="248"/>
                </a:cubicBezTo>
                <a:cubicBezTo>
                  <a:pt x="336" y="184"/>
                  <a:pt x="328" y="96"/>
                  <a:pt x="288" y="56"/>
                </a:cubicBezTo>
                <a:cubicBezTo>
                  <a:pt x="248" y="16"/>
                  <a:pt x="192" y="0"/>
                  <a:pt x="144" y="8"/>
                </a:cubicBezTo>
                <a:cubicBezTo>
                  <a:pt x="96" y="16"/>
                  <a:pt x="24" y="88"/>
                  <a:pt x="0" y="104"/>
                </a:cubicBezTo>
              </a:path>
            </a:pathLst>
          </a:custGeom>
          <a:noFill/>
          <a:ln w="9525">
            <a:solidFill>
              <a:schemeClr val="hlink"/>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extLst>
      <p:ext uri="{BB962C8B-B14F-4D97-AF65-F5344CB8AC3E}">
        <p14:creationId xmlns:p14="http://schemas.microsoft.com/office/powerpoint/2010/main" val="36870781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0"/>
            <a:ext cx="7772400" cy="1143000"/>
          </a:xfrm>
        </p:spPr>
        <p:txBody>
          <a:bodyPr/>
          <a:lstStyle/>
          <a:p>
            <a:pPr eaLnBrk="1" hangingPunct="1"/>
            <a:r>
              <a:rPr lang="es-ES_tradnl" altLang="en-US" sz="3600" smtClean="0"/>
              <a:t>Temperatura, Vientos y Presión Nivel del Mar F30</a:t>
            </a:r>
          </a:p>
        </p:txBody>
      </p:sp>
      <p:pic>
        <p:nvPicPr>
          <p:cNvPr id="87043" name="Picture 3" descr="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Freeform 4"/>
          <p:cNvSpPr>
            <a:spLocks/>
          </p:cNvSpPr>
          <p:nvPr/>
        </p:nvSpPr>
        <p:spPr bwMode="auto">
          <a:xfrm>
            <a:off x="4559300" y="3810000"/>
            <a:ext cx="698500" cy="2311400"/>
          </a:xfrm>
          <a:custGeom>
            <a:avLst/>
            <a:gdLst>
              <a:gd name="T0" fmla="*/ 2147483647 w 440"/>
              <a:gd name="T1" fmla="*/ 2147483647 h 1456"/>
              <a:gd name="T2" fmla="*/ 2147483647 w 440"/>
              <a:gd name="T3" fmla="*/ 2147483647 h 1456"/>
              <a:gd name="T4" fmla="*/ 2147483647 w 440"/>
              <a:gd name="T5" fmla="*/ 2147483647 h 1456"/>
              <a:gd name="T6" fmla="*/ 2147483647 w 440"/>
              <a:gd name="T7" fmla="*/ 2147483647 h 1456"/>
              <a:gd name="T8" fmla="*/ 2147483647 w 440"/>
              <a:gd name="T9" fmla="*/ 2147483647 h 1456"/>
              <a:gd name="T10" fmla="*/ 2147483647 w 440"/>
              <a:gd name="T11" fmla="*/ 2147483647 h 1456"/>
              <a:gd name="T12" fmla="*/ 2147483647 w 440"/>
              <a:gd name="T13" fmla="*/ 2147483647 h 1456"/>
              <a:gd name="T14" fmla="*/ 2147483647 w 440"/>
              <a:gd name="T15" fmla="*/ 2147483647 h 1456"/>
              <a:gd name="T16" fmla="*/ 2147483647 w 440"/>
              <a:gd name="T17" fmla="*/ 0 h 1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 h="1456">
                <a:moveTo>
                  <a:pt x="8" y="1440"/>
                </a:moveTo>
                <a:cubicBezTo>
                  <a:pt x="8" y="1448"/>
                  <a:pt x="8" y="1456"/>
                  <a:pt x="8" y="1392"/>
                </a:cubicBezTo>
                <a:cubicBezTo>
                  <a:pt x="8" y="1328"/>
                  <a:pt x="8" y="1152"/>
                  <a:pt x="8" y="1056"/>
                </a:cubicBezTo>
                <a:cubicBezTo>
                  <a:pt x="8" y="960"/>
                  <a:pt x="0" y="912"/>
                  <a:pt x="8" y="816"/>
                </a:cubicBezTo>
                <a:cubicBezTo>
                  <a:pt x="16" y="720"/>
                  <a:pt x="32" y="568"/>
                  <a:pt x="56" y="480"/>
                </a:cubicBezTo>
                <a:cubicBezTo>
                  <a:pt x="80" y="392"/>
                  <a:pt x="120" y="352"/>
                  <a:pt x="152" y="288"/>
                </a:cubicBezTo>
                <a:cubicBezTo>
                  <a:pt x="184" y="224"/>
                  <a:pt x="208" y="136"/>
                  <a:pt x="248" y="96"/>
                </a:cubicBezTo>
                <a:cubicBezTo>
                  <a:pt x="288" y="56"/>
                  <a:pt x="360" y="64"/>
                  <a:pt x="392" y="48"/>
                </a:cubicBezTo>
                <a:cubicBezTo>
                  <a:pt x="424" y="32"/>
                  <a:pt x="432" y="16"/>
                  <a:pt x="440" y="0"/>
                </a:cubicBezTo>
              </a:path>
            </a:pathLst>
          </a:custGeom>
          <a:noFill/>
          <a:ln w="9525">
            <a:solidFill>
              <a:schemeClr val="accent2"/>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7045" name="Freeform 5"/>
          <p:cNvSpPr>
            <a:spLocks/>
          </p:cNvSpPr>
          <p:nvPr/>
        </p:nvSpPr>
        <p:spPr bwMode="auto">
          <a:xfrm>
            <a:off x="5308600" y="3175000"/>
            <a:ext cx="2540000" cy="711200"/>
          </a:xfrm>
          <a:custGeom>
            <a:avLst/>
            <a:gdLst>
              <a:gd name="T0" fmla="*/ 2147483647 w 1600"/>
              <a:gd name="T1" fmla="*/ 2147483647 h 448"/>
              <a:gd name="T2" fmla="*/ 2147483647 w 1600"/>
              <a:gd name="T3" fmla="*/ 2147483647 h 448"/>
              <a:gd name="T4" fmla="*/ 2147483647 w 1600"/>
              <a:gd name="T5" fmla="*/ 2147483647 h 448"/>
              <a:gd name="T6" fmla="*/ 2147483647 w 1600"/>
              <a:gd name="T7" fmla="*/ 2147483647 h 448"/>
              <a:gd name="T8" fmla="*/ 2147483647 w 1600"/>
              <a:gd name="T9" fmla="*/ 2147483647 h 448"/>
              <a:gd name="T10" fmla="*/ 2147483647 w 1600"/>
              <a:gd name="T11" fmla="*/ 2147483647 h 448"/>
              <a:gd name="T12" fmla="*/ 2147483647 w 1600"/>
              <a:gd name="T13" fmla="*/ 2147483647 h 448"/>
              <a:gd name="T14" fmla="*/ 2147483647 w 1600"/>
              <a:gd name="T15" fmla="*/ 2147483647 h 448"/>
              <a:gd name="T16" fmla="*/ 2147483647 w 1600"/>
              <a:gd name="T17" fmla="*/ 2147483647 h 448"/>
              <a:gd name="T18" fmla="*/ 2147483647 w 1600"/>
              <a:gd name="T19" fmla="*/ 2147483647 h 448"/>
              <a:gd name="T20" fmla="*/ 2147483647 w 1600"/>
              <a:gd name="T21" fmla="*/ 2147483647 h 4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00" h="448">
                <a:moveTo>
                  <a:pt x="1600" y="16"/>
                </a:moveTo>
                <a:cubicBezTo>
                  <a:pt x="1600" y="16"/>
                  <a:pt x="1600" y="16"/>
                  <a:pt x="1552" y="16"/>
                </a:cubicBezTo>
                <a:cubicBezTo>
                  <a:pt x="1504" y="16"/>
                  <a:pt x="1384" y="0"/>
                  <a:pt x="1312" y="16"/>
                </a:cubicBezTo>
                <a:cubicBezTo>
                  <a:pt x="1240" y="32"/>
                  <a:pt x="1192" y="88"/>
                  <a:pt x="1120" y="112"/>
                </a:cubicBezTo>
                <a:cubicBezTo>
                  <a:pt x="1048" y="136"/>
                  <a:pt x="952" y="152"/>
                  <a:pt x="880" y="160"/>
                </a:cubicBezTo>
                <a:cubicBezTo>
                  <a:pt x="808" y="168"/>
                  <a:pt x="768" y="152"/>
                  <a:pt x="688" y="160"/>
                </a:cubicBezTo>
                <a:cubicBezTo>
                  <a:pt x="608" y="168"/>
                  <a:pt x="480" y="184"/>
                  <a:pt x="400" y="208"/>
                </a:cubicBezTo>
                <a:cubicBezTo>
                  <a:pt x="320" y="232"/>
                  <a:pt x="256" y="272"/>
                  <a:pt x="208" y="304"/>
                </a:cubicBezTo>
                <a:cubicBezTo>
                  <a:pt x="160" y="336"/>
                  <a:pt x="144" y="384"/>
                  <a:pt x="112" y="400"/>
                </a:cubicBezTo>
                <a:cubicBezTo>
                  <a:pt x="80" y="416"/>
                  <a:pt x="32" y="392"/>
                  <a:pt x="16" y="400"/>
                </a:cubicBezTo>
                <a:cubicBezTo>
                  <a:pt x="0" y="408"/>
                  <a:pt x="8" y="428"/>
                  <a:pt x="16" y="448"/>
                </a:cubicBezTo>
              </a:path>
            </a:pathLst>
          </a:custGeom>
          <a:noFill/>
          <a:ln w="9525">
            <a:solidFill>
              <a:schemeClr val="accent2"/>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7046" name="Freeform 6"/>
          <p:cNvSpPr>
            <a:spLocks/>
          </p:cNvSpPr>
          <p:nvPr/>
        </p:nvSpPr>
        <p:spPr bwMode="auto">
          <a:xfrm>
            <a:off x="5334000" y="3886200"/>
            <a:ext cx="2514600" cy="1752600"/>
          </a:xfrm>
          <a:custGeom>
            <a:avLst/>
            <a:gdLst>
              <a:gd name="T0" fmla="*/ 0 w 1584"/>
              <a:gd name="T1" fmla="*/ 0 h 1104"/>
              <a:gd name="T2" fmla="*/ 2147483647 w 1584"/>
              <a:gd name="T3" fmla="*/ 2147483647 h 1104"/>
              <a:gd name="T4" fmla="*/ 2147483647 w 1584"/>
              <a:gd name="T5" fmla="*/ 2147483647 h 1104"/>
              <a:gd name="T6" fmla="*/ 2147483647 w 1584"/>
              <a:gd name="T7" fmla="*/ 2147483647 h 1104"/>
              <a:gd name="T8" fmla="*/ 2147483647 w 1584"/>
              <a:gd name="T9" fmla="*/ 2147483647 h 1104"/>
              <a:gd name="T10" fmla="*/ 2147483647 w 1584"/>
              <a:gd name="T11" fmla="*/ 2147483647 h 1104"/>
              <a:gd name="T12" fmla="*/ 2147483647 w 1584"/>
              <a:gd name="T13" fmla="*/ 2147483647 h 1104"/>
              <a:gd name="T14" fmla="*/ 2147483647 w 1584"/>
              <a:gd name="T15" fmla="*/ 2147483647 h 1104"/>
              <a:gd name="T16" fmla="*/ 2147483647 w 1584"/>
              <a:gd name="T17" fmla="*/ 2147483647 h 1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4" h="1104">
                <a:moveTo>
                  <a:pt x="0" y="0"/>
                </a:moveTo>
                <a:cubicBezTo>
                  <a:pt x="44" y="40"/>
                  <a:pt x="88" y="80"/>
                  <a:pt x="144" y="144"/>
                </a:cubicBezTo>
                <a:cubicBezTo>
                  <a:pt x="200" y="208"/>
                  <a:pt x="280" y="328"/>
                  <a:pt x="336" y="384"/>
                </a:cubicBezTo>
                <a:cubicBezTo>
                  <a:pt x="392" y="440"/>
                  <a:pt x="424" y="440"/>
                  <a:pt x="480" y="480"/>
                </a:cubicBezTo>
                <a:cubicBezTo>
                  <a:pt x="536" y="520"/>
                  <a:pt x="584" y="576"/>
                  <a:pt x="672" y="624"/>
                </a:cubicBezTo>
                <a:cubicBezTo>
                  <a:pt x="760" y="672"/>
                  <a:pt x="928" y="720"/>
                  <a:pt x="1008" y="768"/>
                </a:cubicBezTo>
                <a:cubicBezTo>
                  <a:pt x="1088" y="816"/>
                  <a:pt x="1072" y="864"/>
                  <a:pt x="1152" y="912"/>
                </a:cubicBezTo>
                <a:cubicBezTo>
                  <a:pt x="1232" y="960"/>
                  <a:pt x="1416" y="1024"/>
                  <a:pt x="1488" y="1056"/>
                </a:cubicBezTo>
                <a:cubicBezTo>
                  <a:pt x="1560" y="1088"/>
                  <a:pt x="1572" y="1096"/>
                  <a:pt x="1584" y="1104"/>
                </a:cubicBezTo>
              </a:path>
            </a:pathLst>
          </a:custGeom>
          <a:noFill/>
          <a:ln w="9525">
            <a:solidFill>
              <a:schemeClr val="hlink"/>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7047" name="Freeform 7"/>
          <p:cNvSpPr>
            <a:spLocks/>
          </p:cNvSpPr>
          <p:nvPr/>
        </p:nvSpPr>
        <p:spPr bwMode="auto">
          <a:xfrm>
            <a:off x="2819400" y="2209800"/>
            <a:ext cx="2438400" cy="1600200"/>
          </a:xfrm>
          <a:custGeom>
            <a:avLst/>
            <a:gdLst>
              <a:gd name="T0" fmla="*/ 2147483647 w 1536"/>
              <a:gd name="T1" fmla="*/ 2147483647 h 1008"/>
              <a:gd name="T2" fmla="*/ 2147483647 w 1536"/>
              <a:gd name="T3" fmla="*/ 2147483647 h 1008"/>
              <a:gd name="T4" fmla="*/ 2147483647 w 1536"/>
              <a:gd name="T5" fmla="*/ 2147483647 h 1008"/>
              <a:gd name="T6" fmla="*/ 2147483647 w 1536"/>
              <a:gd name="T7" fmla="*/ 2147483647 h 1008"/>
              <a:gd name="T8" fmla="*/ 2147483647 w 1536"/>
              <a:gd name="T9" fmla="*/ 2147483647 h 1008"/>
              <a:gd name="T10" fmla="*/ 2147483647 w 1536"/>
              <a:gd name="T11" fmla="*/ 2147483647 h 1008"/>
              <a:gd name="T12" fmla="*/ 2147483647 w 1536"/>
              <a:gd name="T13" fmla="*/ 2147483647 h 1008"/>
              <a:gd name="T14" fmla="*/ 2147483647 w 1536"/>
              <a:gd name="T15" fmla="*/ 2147483647 h 1008"/>
              <a:gd name="T16" fmla="*/ 0 w 1536"/>
              <a:gd name="T17" fmla="*/ 0 h 10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36" h="1008">
                <a:moveTo>
                  <a:pt x="1536" y="1008"/>
                </a:moveTo>
                <a:cubicBezTo>
                  <a:pt x="1512" y="968"/>
                  <a:pt x="1488" y="928"/>
                  <a:pt x="1440" y="864"/>
                </a:cubicBezTo>
                <a:cubicBezTo>
                  <a:pt x="1392" y="800"/>
                  <a:pt x="1328" y="688"/>
                  <a:pt x="1248" y="624"/>
                </a:cubicBezTo>
                <a:cubicBezTo>
                  <a:pt x="1168" y="560"/>
                  <a:pt x="1048" y="520"/>
                  <a:pt x="960" y="480"/>
                </a:cubicBezTo>
                <a:cubicBezTo>
                  <a:pt x="872" y="440"/>
                  <a:pt x="800" y="416"/>
                  <a:pt x="720" y="384"/>
                </a:cubicBezTo>
                <a:cubicBezTo>
                  <a:pt x="640" y="352"/>
                  <a:pt x="552" y="328"/>
                  <a:pt x="480" y="288"/>
                </a:cubicBezTo>
                <a:cubicBezTo>
                  <a:pt x="408" y="248"/>
                  <a:pt x="336" y="176"/>
                  <a:pt x="288" y="144"/>
                </a:cubicBezTo>
                <a:cubicBezTo>
                  <a:pt x="240" y="112"/>
                  <a:pt x="240" y="120"/>
                  <a:pt x="192" y="96"/>
                </a:cubicBezTo>
                <a:cubicBezTo>
                  <a:pt x="144" y="72"/>
                  <a:pt x="32" y="16"/>
                  <a:pt x="0" y="0"/>
                </a:cubicBezTo>
              </a:path>
            </a:pathLst>
          </a:custGeom>
          <a:noFill/>
          <a:ln w="9525">
            <a:solidFill>
              <a:schemeClr val="hlink"/>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extLst>
      <p:ext uri="{BB962C8B-B14F-4D97-AF65-F5344CB8AC3E}">
        <p14:creationId xmlns:p14="http://schemas.microsoft.com/office/powerpoint/2010/main" val="33390310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0"/>
            <a:ext cx="7772400" cy="1143000"/>
          </a:xfrm>
        </p:spPr>
        <p:txBody>
          <a:bodyPr/>
          <a:lstStyle/>
          <a:p>
            <a:pPr eaLnBrk="1" hangingPunct="1"/>
            <a:r>
              <a:rPr lang="es-ES_tradnl" altLang="en-US" sz="3600" smtClean="0"/>
              <a:t>Temperatura, Vientos y Presión Nivel del Mar F48</a:t>
            </a:r>
          </a:p>
        </p:txBody>
      </p:sp>
      <p:pic>
        <p:nvPicPr>
          <p:cNvPr id="88067" name="Picture 3" descr="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Freeform 4"/>
          <p:cNvSpPr>
            <a:spLocks/>
          </p:cNvSpPr>
          <p:nvPr/>
        </p:nvSpPr>
        <p:spPr bwMode="auto">
          <a:xfrm>
            <a:off x="3581400" y="1524000"/>
            <a:ext cx="2667000" cy="1981200"/>
          </a:xfrm>
          <a:custGeom>
            <a:avLst/>
            <a:gdLst>
              <a:gd name="T0" fmla="*/ 2147483647 w 1680"/>
              <a:gd name="T1" fmla="*/ 2147483647 h 1248"/>
              <a:gd name="T2" fmla="*/ 2147483647 w 1680"/>
              <a:gd name="T3" fmla="*/ 2147483647 h 1248"/>
              <a:gd name="T4" fmla="*/ 2147483647 w 1680"/>
              <a:gd name="T5" fmla="*/ 2147483647 h 1248"/>
              <a:gd name="T6" fmla="*/ 2147483647 w 1680"/>
              <a:gd name="T7" fmla="*/ 2147483647 h 1248"/>
              <a:gd name="T8" fmla="*/ 2147483647 w 1680"/>
              <a:gd name="T9" fmla="*/ 2147483647 h 1248"/>
              <a:gd name="T10" fmla="*/ 2147483647 w 1680"/>
              <a:gd name="T11" fmla="*/ 2147483647 h 1248"/>
              <a:gd name="T12" fmla="*/ 2147483647 w 1680"/>
              <a:gd name="T13" fmla="*/ 2147483647 h 1248"/>
              <a:gd name="T14" fmla="*/ 2147483647 w 1680"/>
              <a:gd name="T15" fmla="*/ 2147483647 h 1248"/>
              <a:gd name="T16" fmla="*/ 0 w 1680"/>
              <a:gd name="T17" fmla="*/ 0 h 1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80" h="1248">
                <a:moveTo>
                  <a:pt x="1680" y="1248"/>
                </a:moveTo>
                <a:cubicBezTo>
                  <a:pt x="1644" y="1184"/>
                  <a:pt x="1608" y="1120"/>
                  <a:pt x="1536" y="1056"/>
                </a:cubicBezTo>
                <a:cubicBezTo>
                  <a:pt x="1464" y="992"/>
                  <a:pt x="1336" y="936"/>
                  <a:pt x="1248" y="864"/>
                </a:cubicBezTo>
                <a:cubicBezTo>
                  <a:pt x="1160" y="792"/>
                  <a:pt x="1080" y="696"/>
                  <a:pt x="1008" y="624"/>
                </a:cubicBezTo>
                <a:cubicBezTo>
                  <a:pt x="936" y="552"/>
                  <a:pt x="888" y="480"/>
                  <a:pt x="816" y="432"/>
                </a:cubicBezTo>
                <a:cubicBezTo>
                  <a:pt x="744" y="384"/>
                  <a:pt x="656" y="368"/>
                  <a:pt x="576" y="336"/>
                </a:cubicBezTo>
                <a:cubicBezTo>
                  <a:pt x="496" y="304"/>
                  <a:pt x="408" y="280"/>
                  <a:pt x="336" y="240"/>
                </a:cubicBezTo>
                <a:cubicBezTo>
                  <a:pt x="264" y="200"/>
                  <a:pt x="200" y="136"/>
                  <a:pt x="144" y="96"/>
                </a:cubicBezTo>
                <a:cubicBezTo>
                  <a:pt x="88" y="56"/>
                  <a:pt x="24" y="16"/>
                  <a:pt x="0" y="0"/>
                </a:cubicBezTo>
              </a:path>
            </a:pathLst>
          </a:custGeom>
          <a:noFill/>
          <a:ln w="9525">
            <a:solidFill>
              <a:schemeClr val="hlink"/>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8069" name="Freeform 5"/>
          <p:cNvSpPr>
            <a:spLocks/>
          </p:cNvSpPr>
          <p:nvPr/>
        </p:nvSpPr>
        <p:spPr bwMode="auto">
          <a:xfrm>
            <a:off x="6248400" y="3505200"/>
            <a:ext cx="1600200" cy="1612900"/>
          </a:xfrm>
          <a:custGeom>
            <a:avLst/>
            <a:gdLst>
              <a:gd name="T0" fmla="*/ 0 w 1008"/>
              <a:gd name="T1" fmla="*/ 0 h 1016"/>
              <a:gd name="T2" fmla="*/ 2147483647 w 1008"/>
              <a:gd name="T3" fmla="*/ 2147483647 h 1016"/>
              <a:gd name="T4" fmla="*/ 2147483647 w 1008"/>
              <a:gd name="T5" fmla="*/ 2147483647 h 1016"/>
              <a:gd name="T6" fmla="*/ 2147483647 w 1008"/>
              <a:gd name="T7" fmla="*/ 2147483647 h 1016"/>
              <a:gd name="T8" fmla="*/ 2147483647 w 1008"/>
              <a:gd name="T9" fmla="*/ 2147483647 h 1016"/>
              <a:gd name="T10" fmla="*/ 2147483647 w 1008"/>
              <a:gd name="T11" fmla="*/ 2147483647 h 1016"/>
              <a:gd name="T12" fmla="*/ 2147483647 w 1008"/>
              <a:gd name="T13" fmla="*/ 2147483647 h 1016"/>
              <a:gd name="T14" fmla="*/ 2147483647 w 1008"/>
              <a:gd name="T15" fmla="*/ 2147483647 h 1016"/>
              <a:gd name="T16" fmla="*/ 2147483647 w 1008"/>
              <a:gd name="T17" fmla="*/ 2147483647 h 10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8" h="1016">
                <a:moveTo>
                  <a:pt x="0" y="0"/>
                </a:moveTo>
                <a:cubicBezTo>
                  <a:pt x="28" y="24"/>
                  <a:pt x="56" y="48"/>
                  <a:pt x="96" y="96"/>
                </a:cubicBezTo>
                <a:cubicBezTo>
                  <a:pt x="136" y="144"/>
                  <a:pt x="208" y="224"/>
                  <a:pt x="240" y="288"/>
                </a:cubicBezTo>
                <a:cubicBezTo>
                  <a:pt x="272" y="352"/>
                  <a:pt x="256" y="416"/>
                  <a:pt x="288" y="480"/>
                </a:cubicBezTo>
                <a:cubicBezTo>
                  <a:pt x="320" y="544"/>
                  <a:pt x="376" y="608"/>
                  <a:pt x="432" y="672"/>
                </a:cubicBezTo>
                <a:cubicBezTo>
                  <a:pt x="488" y="736"/>
                  <a:pt x="552" y="816"/>
                  <a:pt x="624" y="864"/>
                </a:cubicBezTo>
                <a:cubicBezTo>
                  <a:pt x="696" y="912"/>
                  <a:pt x="808" y="936"/>
                  <a:pt x="864" y="960"/>
                </a:cubicBezTo>
                <a:cubicBezTo>
                  <a:pt x="920" y="984"/>
                  <a:pt x="936" y="1000"/>
                  <a:pt x="960" y="1008"/>
                </a:cubicBezTo>
                <a:cubicBezTo>
                  <a:pt x="984" y="1016"/>
                  <a:pt x="996" y="1012"/>
                  <a:pt x="1008" y="1008"/>
                </a:cubicBezTo>
              </a:path>
            </a:pathLst>
          </a:custGeom>
          <a:noFill/>
          <a:ln w="9525">
            <a:solidFill>
              <a:schemeClr val="hlink"/>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8070" name="Freeform 6"/>
          <p:cNvSpPr>
            <a:spLocks/>
          </p:cNvSpPr>
          <p:nvPr/>
        </p:nvSpPr>
        <p:spPr bwMode="auto">
          <a:xfrm>
            <a:off x="6324600" y="3035300"/>
            <a:ext cx="1600200" cy="546100"/>
          </a:xfrm>
          <a:custGeom>
            <a:avLst/>
            <a:gdLst>
              <a:gd name="T0" fmla="*/ 2147483647 w 1008"/>
              <a:gd name="T1" fmla="*/ 2147483647 h 344"/>
              <a:gd name="T2" fmla="*/ 2147483647 w 1008"/>
              <a:gd name="T3" fmla="*/ 2147483647 h 344"/>
              <a:gd name="T4" fmla="*/ 2147483647 w 1008"/>
              <a:gd name="T5" fmla="*/ 2147483647 h 344"/>
              <a:gd name="T6" fmla="*/ 2147483647 w 1008"/>
              <a:gd name="T7" fmla="*/ 2147483647 h 344"/>
              <a:gd name="T8" fmla="*/ 2147483647 w 1008"/>
              <a:gd name="T9" fmla="*/ 2147483647 h 344"/>
              <a:gd name="T10" fmla="*/ 2147483647 w 1008"/>
              <a:gd name="T11" fmla="*/ 2147483647 h 344"/>
              <a:gd name="T12" fmla="*/ 0 w 100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8" h="344">
                <a:moveTo>
                  <a:pt x="1008" y="8"/>
                </a:moveTo>
                <a:cubicBezTo>
                  <a:pt x="888" y="4"/>
                  <a:pt x="768" y="0"/>
                  <a:pt x="672" y="8"/>
                </a:cubicBezTo>
                <a:cubicBezTo>
                  <a:pt x="576" y="16"/>
                  <a:pt x="496" y="48"/>
                  <a:pt x="432" y="56"/>
                </a:cubicBezTo>
                <a:cubicBezTo>
                  <a:pt x="368" y="64"/>
                  <a:pt x="328" y="40"/>
                  <a:pt x="288" y="56"/>
                </a:cubicBezTo>
                <a:cubicBezTo>
                  <a:pt x="248" y="72"/>
                  <a:pt x="224" y="120"/>
                  <a:pt x="192" y="152"/>
                </a:cubicBezTo>
                <a:cubicBezTo>
                  <a:pt x="160" y="184"/>
                  <a:pt x="128" y="216"/>
                  <a:pt x="96" y="248"/>
                </a:cubicBezTo>
                <a:cubicBezTo>
                  <a:pt x="64" y="280"/>
                  <a:pt x="32" y="312"/>
                  <a:pt x="0" y="344"/>
                </a:cubicBezTo>
              </a:path>
            </a:pathLst>
          </a:custGeom>
          <a:noFill/>
          <a:ln w="9525">
            <a:solidFill>
              <a:schemeClr val="accent2"/>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8071" name="Freeform 7"/>
          <p:cNvSpPr>
            <a:spLocks/>
          </p:cNvSpPr>
          <p:nvPr/>
        </p:nvSpPr>
        <p:spPr bwMode="auto">
          <a:xfrm>
            <a:off x="5168900" y="3556000"/>
            <a:ext cx="1155700" cy="2616200"/>
          </a:xfrm>
          <a:custGeom>
            <a:avLst/>
            <a:gdLst>
              <a:gd name="T0" fmla="*/ 2147483647 w 728"/>
              <a:gd name="T1" fmla="*/ 2147483647 h 1648"/>
              <a:gd name="T2" fmla="*/ 2147483647 w 728"/>
              <a:gd name="T3" fmla="*/ 2147483647 h 1648"/>
              <a:gd name="T4" fmla="*/ 2147483647 w 728"/>
              <a:gd name="T5" fmla="*/ 2147483647 h 1648"/>
              <a:gd name="T6" fmla="*/ 2147483647 w 728"/>
              <a:gd name="T7" fmla="*/ 2147483647 h 1648"/>
              <a:gd name="T8" fmla="*/ 2147483647 w 728"/>
              <a:gd name="T9" fmla="*/ 2147483647 h 1648"/>
              <a:gd name="T10" fmla="*/ 2147483647 w 728"/>
              <a:gd name="T11" fmla="*/ 2147483647 h 1648"/>
              <a:gd name="T12" fmla="*/ 2147483647 w 728"/>
              <a:gd name="T13" fmla="*/ 2147483647 h 1648"/>
              <a:gd name="T14" fmla="*/ 2147483647 w 728"/>
              <a:gd name="T15" fmla="*/ 2147483647 h 1648"/>
              <a:gd name="T16" fmla="*/ 2147483647 w 728"/>
              <a:gd name="T17" fmla="*/ 2147483647 h 1648"/>
              <a:gd name="T18" fmla="*/ 2147483647 w 728"/>
              <a:gd name="T19" fmla="*/ 2147483647 h 1648"/>
              <a:gd name="T20" fmla="*/ 2147483647 w 728"/>
              <a:gd name="T21" fmla="*/ 2147483647 h 1648"/>
              <a:gd name="T22" fmla="*/ 2147483647 w 728"/>
              <a:gd name="T23" fmla="*/ 2147483647 h 1648"/>
              <a:gd name="T24" fmla="*/ 2147483647 w 728"/>
              <a:gd name="T25" fmla="*/ 2147483647 h 1648"/>
              <a:gd name="T26" fmla="*/ 2147483647 w 728"/>
              <a:gd name="T27" fmla="*/ 2147483647 h 1648"/>
              <a:gd name="T28" fmla="*/ 2147483647 w 728"/>
              <a:gd name="T29" fmla="*/ 2147483647 h 1648"/>
              <a:gd name="T30" fmla="*/ 2147483647 w 728"/>
              <a:gd name="T31" fmla="*/ 2147483647 h 16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8" h="1648">
                <a:moveTo>
                  <a:pt x="728" y="16"/>
                </a:moveTo>
                <a:cubicBezTo>
                  <a:pt x="716" y="8"/>
                  <a:pt x="704" y="0"/>
                  <a:pt x="680" y="16"/>
                </a:cubicBezTo>
                <a:cubicBezTo>
                  <a:pt x="656" y="32"/>
                  <a:pt x="640" y="88"/>
                  <a:pt x="584" y="112"/>
                </a:cubicBezTo>
                <a:cubicBezTo>
                  <a:pt x="528" y="136"/>
                  <a:pt x="400" y="136"/>
                  <a:pt x="344" y="160"/>
                </a:cubicBezTo>
                <a:cubicBezTo>
                  <a:pt x="288" y="184"/>
                  <a:pt x="272" y="216"/>
                  <a:pt x="248" y="256"/>
                </a:cubicBezTo>
                <a:cubicBezTo>
                  <a:pt x="224" y="296"/>
                  <a:pt x="216" y="352"/>
                  <a:pt x="200" y="400"/>
                </a:cubicBezTo>
                <a:cubicBezTo>
                  <a:pt x="184" y="448"/>
                  <a:pt x="176" y="472"/>
                  <a:pt x="152" y="544"/>
                </a:cubicBezTo>
                <a:cubicBezTo>
                  <a:pt x="128" y="616"/>
                  <a:pt x="72" y="768"/>
                  <a:pt x="56" y="832"/>
                </a:cubicBezTo>
                <a:cubicBezTo>
                  <a:pt x="40" y="896"/>
                  <a:pt x="40" y="888"/>
                  <a:pt x="56" y="928"/>
                </a:cubicBezTo>
                <a:cubicBezTo>
                  <a:pt x="72" y="968"/>
                  <a:pt x="120" y="1032"/>
                  <a:pt x="152" y="1072"/>
                </a:cubicBezTo>
                <a:cubicBezTo>
                  <a:pt x="184" y="1112"/>
                  <a:pt x="232" y="1104"/>
                  <a:pt x="248" y="1168"/>
                </a:cubicBezTo>
                <a:cubicBezTo>
                  <a:pt x="264" y="1232"/>
                  <a:pt x="256" y="1392"/>
                  <a:pt x="248" y="1456"/>
                </a:cubicBezTo>
                <a:cubicBezTo>
                  <a:pt x="240" y="1520"/>
                  <a:pt x="232" y="1528"/>
                  <a:pt x="200" y="1552"/>
                </a:cubicBezTo>
                <a:cubicBezTo>
                  <a:pt x="168" y="1576"/>
                  <a:pt x="88" y="1592"/>
                  <a:pt x="56" y="1600"/>
                </a:cubicBezTo>
                <a:cubicBezTo>
                  <a:pt x="24" y="1608"/>
                  <a:pt x="16" y="1592"/>
                  <a:pt x="8" y="1600"/>
                </a:cubicBezTo>
                <a:cubicBezTo>
                  <a:pt x="0" y="1608"/>
                  <a:pt x="4" y="1628"/>
                  <a:pt x="8" y="1648"/>
                </a:cubicBezTo>
              </a:path>
            </a:pathLst>
          </a:custGeom>
          <a:noFill/>
          <a:ln w="9525">
            <a:solidFill>
              <a:schemeClr val="accent2"/>
            </a:solidFill>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extLst>
      <p:ext uri="{BB962C8B-B14F-4D97-AF65-F5344CB8AC3E}">
        <p14:creationId xmlns:p14="http://schemas.microsoft.com/office/powerpoint/2010/main" val="28762967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0"/>
            <a:ext cx="7772400" cy="1143000"/>
          </a:xfrm>
        </p:spPr>
        <p:txBody>
          <a:bodyPr/>
          <a:lstStyle/>
          <a:p>
            <a:pPr eaLnBrk="1" hangingPunct="1"/>
            <a:r>
              <a:rPr lang="es-ES_tradnl" altLang="en-US" sz="3600" smtClean="0"/>
              <a:t>Temperatura, Vientos y Presión Nivel del Mar F84</a:t>
            </a:r>
          </a:p>
        </p:txBody>
      </p:sp>
      <p:pic>
        <p:nvPicPr>
          <p:cNvPr id="89091" name="Picture 3" descr="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1"/>
          <p:cNvSpPr txBox="1">
            <a:spLocks noChangeArrowheads="1"/>
          </p:cNvSpPr>
          <p:nvPr/>
        </p:nvSpPr>
        <p:spPr bwMode="auto">
          <a:xfrm>
            <a:off x="1066800" y="61722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a:t>
            </a:r>
            <a:r>
              <a:rPr lang="en-US" altLang="en-US" sz="2400"/>
              <a:t>Donde esta el Shear Line?</a:t>
            </a:r>
          </a:p>
        </p:txBody>
      </p:sp>
    </p:spTree>
    <p:extLst>
      <p:ext uri="{BB962C8B-B14F-4D97-AF65-F5344CB8AC3E}">
        <p14:creationId xmlns:p14="http://schemas.microsoft.com/office/powerpoint/2010/main" val="4306703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0"/>
            <a:ext cx="7772400" cy="1143000"/>
          </a:xfrm>
        </p:spPr>
        <p:txBody>
          <a:bodyPr/>
          <a:lstStyle/>
          <a:p>
            <a:pPr eaLnBrk="1" hangingPunct="1"/>
            <a:r>
              <a:rPr lang="es-ES_tradnl" altLang="en-US" smtClean="0"/>
              <a:t>Vientos en 850 hPa F36</a:t>
            </a:r>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8932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Norwegian-Shapiro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8991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228600" y="0"/>
            <a:ext cx="7772400" cy="685800"/>
          </a:xfrm>
        </p:spPr>
        <p:txBody>
          <a:bodyPr/>
          <a:lstStyle/>
          <a:p>
            <a:pPr algn="l" eaLnBrk="1" hangingPunct="1"/>
            <a:r>
              <a:rPr lang="es-ES_tradnl" altLang="en-US" sz="3000" b="1" smtClean="0">
                <a:latin typeface="Arial" charset="0"/>
                <a:cs typeface="Arial" charset="0"/>
              </a:rPr>
              <a:t>Evolución de los Frentes</a:t>
            </a:r>
          </a:p>
        </p:txBody>
      </p:sp>
      <p:sp>
        <p:nvSpPr>
          <p:cNvPr id="6" name="Rectangle 2"/>
          <p:cNvSpPr txBox="1">
            <a:spLocks noChangeArrowheads="1"/>
          </p:cNvSpPr>
          <p:nvPr/>
        </p:nvSpPr>
        <p:spPr bwMode="auto">
          <a:xfrm>
            <a:off x="228600" y="457200"/>
            <a:ext cx="3886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600" b="1" kern="0" dirty="0" smtClean="0">
                <a:solidFill>
                  <a:srgbClr val="FF0000"/>
                </a:solidFill>
                <a:latin typeface="Arial" pitchFamily="34" charset="0"/>
                <a:cs typeface="Arial" pitchFamily="34" charset="0"/>
              </a:rPr>
              <a:t>Modelos conceptuales</a:t>
            </a:r>
          </a:p>
        </p:txBody>
      </p:sp>
      <p:sp>
        <p:nvSpPr>
          <p:cNvPr id="10245" name="Rectangle 9"/>
          <p:cNvSpPr>
            <a:spLocks noChangeArrowheads="1"/>
          </p:cNvSpPr>
          <p:nvPr/>
        </p:nvSpPr>
        <p:spPr bwMode="auto">
          <a:xfrm>
            <a:off x="158750" y="4724400"/>
            <a:ext cx="2376488"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AutoNum type="alphaLcParenBoth"/>
            </a:pPr>
            <a:r>
              <a:rPr lang="es-ES_tradnl" altLang="en-US" sz="1800">
                <a:solidFill>
                  <a:schemeClr val="bg2"/>
                </a:solidFill>
                <a:latin typeface="Arial" charset="0"/>
                <a:cs typeface="Arial" charset="0"/>
              </a:rPr>
              <a:t>Modelo Noruego</a:t>
            </a:r>
          </a:p>
        </p:txBody>
      </p:sp>
      <p:sp>
        <p:nvSpPr>
          <p:cNvPr id="10246" name="Rectangle 9"/>
          <p:cNvSpPr>
            <a:spLocks noChangeArrowheads="1"/>
          </p:cNvSpPr>
          <p:nvPr/>
        </p:nvSpPr>
        <p:spPr bwMode="auto">
          <a:xfrm>
            <a:off x="4498975" y="4724400"/>
            <a:ext cx="3538538"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chemeClr val="bg2"/>
                </a:solidFill>
                <a:latin typeface="Arial" charset="0"/>
                <a:cs typeface="Arial" charset="0"/>
              </a:rPr>
              <a:t>(b) Modelo de Shapiro-Keyser</a:t>
            </a:r>
          </a:p>
        </p:txBody>
      </p:sp>
      <p:sp>
        <p:nvSpPr>
          <p:cNvPr id="10247" name="Rectangle 9"/>
          <p:cNvSpPr>
            <a:spLocks noChangeArrowheads="1"/>
          </p:cNvSpPr>
          <p:nvPr/>
        </p:nvSpPr>
        <p:spPr bwMode="auto">
          <a:xfrm>
            <a:off x="193675" y="5257800"/>
            <a:ext cx="4683125"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1800">
                <a:solidFill>
                  <a:schemeClr val="bg2"/>
                </a:solidFill>
                <a:latin typeface="Arial" charset="0"/>
                <a:cs typeface="Arial" charset="0"/>
              </a:rPr>
              <a:t>I. Inicios de onda frontal</a:t>
            </a:r>
          </a:p>
          <a:p>
            <a:pPr eaLnBrk="1" hangingPunct="1">
              <a:spcBef>
                <a:spcPct val="0"/>
              </a:spcBef>
              <a:buFontTx/>
              <a:buNone/>
            </a:pPr>
            <a:r>
              <a:rPr lang="es-ES_tradnl" altLang="en-US" sz="1800">
                <a:solidFill>
                  <a:schemeClr val="bg2"/>
                </a:solidFill>
                <a:latin typeface="Arial" charset="0"/>
                <a:cs typeface="Arial" charset="0"/>
              </a:rPr>
              <a:t>II. Onda frontal</a:t>
            </a:r>
          </a:p>
          <a:p>
            <a:pPr eaLnBrk="1" hangingPunct="1">
              <a:spcBef>
                <a:spcPct val="0"/>
              </a:spcBef>
              <a:buFontTx/>
              <a:buNone/>
            </a:pPr>
            <a:r>
              <a:rPr lang="es-ES_tradnl" altLang="en-US" sz="1800">
                <a:solidFill>
                  <a:schemeClr val="bg2"/>
                </a:solidFill>
                <a:latin typeface="Arial" charset="0"/>
                <a:cs typeface="Arial" charset="0"/>
              </a:rPr>
              <a:t>III. Inicios de oclusión</a:t>
            </a:r>
          </a:p>
          <a:p>
            <a:pPr eaLnBrk="1" hangingPunct="1">
              <a:spcBef>
                <a:spcPct val="0"/>
              </a:spcBef>
              <a:buFontTx/>
              <a:buNone/>
            </a:pPr>
            <a:r>
              <a:rPr lang="es-ES_tradnl" altLang="en-US" sz="1800">
                <a:solidFill>
                  <a:schemeClr val="bg2"/>
                </a:solidFill>
                <a:latin typeface="Arial" charset="0"/>
                <a:cs typeface="Arial" charset="0"/>
              </a:rPr>
              <a:t>IV. Punto triple y oclusión formadas</a:t>
            </a:r>
            <a:endParaRPr lang="en-US" altLang="en-US" sz="1800">
              <a:latin typeface="Arial" charset="0"/>
              <a:cs typeface="Arial" charset="0"/>
            </a:endParaRPr>
          </a:p>
        </p:txBody>
      </p:sp>
      <p:sp>
        <p:nvSpPr>
          <p:cNvPr id="8" name="Rectangle 2"/>
          <p:cNvSpPr txBox="1">
            <a:spLocks noChangeArrowheads="1"/>
          </p:cNvSpPr>
          <p:nvPr/>
        </p:nvSpPr>
        <p:spPr bwMode="auto">
          <a:xfrm rot="19925972">
            <a:off x="285750" y="1982788"/>
            <a:ext cx="179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chemeClr val="bg1"/>
                </a:solidFill>
                <a:latin typeface="Arial" pitchFamily="34" charset="0"/>
                <a:cs typeface="Arial" pitchFamily="34" charset="0"/>
              </a:rPr>
              <a:t>Isotermas</a:t>
            </a:r>
          </a:p>
          <a:p>
            <a:pPr algn="l" eaLnBrk="1" hangingPunct="1">
              <a:defRPr/>
            </a:pPr>
            <a:r>
              <a:rPr lang="es-ES_tradnl" sz="1800" kern="0" dirty="0" smtClean="0">
                <a:solidFill>
                  <a:schemeClr val="bg1"/>
                </a:solidFill>
                <a:latin typeface="Arial" pitchFamily="34" charset="0"/>
                <a:cs typeface="Arial" pitchFamily="34" charset="0"/>
                <a:sym typeface="Wingdings" pitchFamily="2" charset="2"/>
              </a:rPr>
              <a:t>o espesores</a:t>
            </a:r>
            <a:endParaRPr lang="es-ES_tradnl" sz="1800" kern="0" dirty="0" smtClean="0">
              <a:solidFill>
                <a:schemeClr val="bg1"/>
              </a:solidFill>
              <a:latin typeface="Arial" pitchFamily="34" charset="0"/>
              <a:cs typeface="Arial" pitchFamily="34" charset="0"/>
            </a:endParaRPr>
          </a:p>
        </p:txBody>
      </p:sp>
      <p:sp>
        <p:nvSpPr>
          <p:cNvPr id="9" name="Rectangle 2"/>
          <p:cNvSpPr txBox="1">
            <a:spLocks noChangeArrowheads="1"/>
          </p:cNvSpPr>
          <p:nvPr/>
        </p:nvSpPr>
        <p:spPr bwMode="auto">
          <a:xfrm rot="19925972">
            <a:off x="361950" y="3659188"/>
            <a:ext cx="1790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1800" kern="0" dirty="0" smtClean="0">
                <a:solidFill>
                  <a:srgbClr val="FFC000"/>
                </a:solidFill>
                <a:latin typeface="Arial" pitchFamily="34" charset="0"/>
                <a:cs typeface="Arial" pitchFamily="34" charset="0"/>
              </a:rPr>
              <a:t>Isóbaras</a:t>
            </a:r>
            <a:r>
              <a:rPr lang="es-ES_tradnl" sz="1800" kern="0" dirty="0" smtClean="0">
                <a:solidFill>
                  <a:srgbClr val="FFC000"/>
                </a:solidFill>
                <a:latin typeface="Arial" pitchFamily="34" charset="0"/>
                <a:cs typeface="Arial" pitchFamily="34" charset="0"/>
                <a:sym typeface="Wingdings" pitchFamily="2" charset="2"/>
              </a:rPr>
              <a:t></a:t>
            </a:r>
            <a:endParaRPr lang="es-ES_tradnl" sz="1800" kern="0" dirty="0" smtClean="0">
              <a:solidFill>
                <a:srgbClr val="FFC000"/>
              </a:solidFill>
              <a:latin typeface="Arial" pitchFamily="34" charset="0"/>
              <a:cs typeface="Arial" pitchFamily="34" charset="0"/>
            </a:endParaRPr>
          </a:p>
        </p:txBody>
      </p:sp>
      <p:sp>
        <p:nvSpPr>
          <p:cNvPr id="10250" name="Rectangle 1"/>
          <p:cNvSpPr>
            <a:spLocks noChangeArrowheads="1"/>
          </p:cNvSpPr>
          <p:nvPr/>
        </p:nvSpPr>
        <p:spPr bwMode="auto">
          <a:xfrm>
            <a:off x="193675" y="1295400"/>
            <a:ext cx="4149725" cy="3798888"/>
          </a:xfrm>
          <a:prstGeom prst="rect">
            <a:avLst/>
          </a:prstGeom>
          <a:noFill/>
          <a:ln w="95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0251" name="Rectangle 10"/>
          <p:cNvSpPr>
            <a:spLocks noChangeArrowheads="1"/>
          </p:cNvSpPr>
          <p:nvPr/>
        </p:nvSpPr>
        <p:spPr bwMode="auto">
          <a:xfrm>
            <a:off x="4537075" y="1295400"/>
            <a:ext cx="4378325" cy="3798888"/>
          </a:xfrm>
          <a:prstGeom prst="rect">
            <a:avLst/>
          </a:prstGeom>
          <a:noFill/>
          <a:ln w="95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09600" y="0"/>
            <a:ext cx="7772400" cy="1143000"/>
          </a:xfrm>
        </p:spPr>
        <p:txBody>
          <a:bodyPr/>
          <a:lstStyle/>
          <a:p>
            <a:pPr eaLnBrk="1" hangingPunct="1"/>
            <a:r>
              <a:rPr lang="es-ES_tradnl" altLang="en-US" smtClean="0"/>
              <a:t>Razón de Mezcla y Vientos</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8254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838200" y="2667000"/>
            <a:ext cx="7543800" cy="1371600"/>
          </a:xfrm>
        </p:spPr>
        <p:txBody>
          <a:bodyPr/>
          <a:lstStyle/>
          <a:p>
            <a:pPr algn="l" eaLnBrk="1" hangingPunct="1"/>
            <a:r>
              <a:rPr lang="es-ES_tradnl" altLang="en-US" b="1" dirty="0">
                <a:latin typeface="Arial" charset="0"/>
                <a:cs typeface="Arial" charset="0"/>
              </a:rPr>
              <a:t>5</a:t>
            </a:r>
            <a:r>
              <a:rPr lang="es-ES_tradnl" altLang="en-US" b="1" dirty="0" smtClean="0">
                <a:latin typeface="Arial" charset="0"/>
                <a:cs typeface="Arial" charset="0"/>
              </a:rPr>
              <a:t>. Línea de Inestabilidad en Sudamérica</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304800"/>
            <a:ext cx="7772400" cy="1143000"/>
          </a:xfrm>
        </p:spPr>
        <p:txBody>
          <a:bodyPr/>
          <a:lstStyle/>
          <a:p>
            <a:pPr eaLnBrk="1" hangingPunct="1"/>
            <a:r>
              <a:rPr lang="es-ES_tradnl" altLang="en-US" smtClean="0"/>
              <a:t>Líneas de Inestabilidad</a:t>
            </a:r>
          </a:p>
        </p:txBody>
      </p:sp>
      <p:sp>
        <p:nvSpPr>
          <p:cNvPr id="5123" name="Rectangle 3"/>
          <p:cNvSpPr>
            <a:spLocks noGrp="1" noChangeArrowheads="1"/>
          </p:cNvSpPr>
          <p:nvPr>
            <p:ph type="body" idx="1"/>
          </p:nvPr>
        </p:nvSpPr>
        <p:spPr>
          <a:xfrm>
            <a:off x="685800" y="1447800"/>
            <a:ext cx="7772400" cy="4876800"/>
          </a:xfrm>
        </p:spPr>
        <p:txBody>
          <a:bodyPr/>
          <a:lstStyle/>
          <a:p>
            <a:pPr eaLnBrk="1" hangingPunct="1">
              <a:lnSpc>
                <a:spcPct val="90000"/>
              </a:lnSpc>
            </a:pPr>
            <a:r>
              <a:rPr lang="es-ES_tradnl" altLang="en-US" sz="2400" b="1" u="sng" dirty="0" smtClean="0"/>
              <a:t>Líneas de Inestabilidad</a:t>
            </a:r>
            <a:r>
              <a:rPr lang="es-ES_tradnl" altLang="en-US" sz="2400" dirty="0" smtClean="0"/>
              <a:t>:  Sistema </a:t>
            </a:r>
            <a:r>
              <a:rPr lang="es-ES_tradnl" altLang="en-US" sz="2400" dirty="0" err="1" smtClean="0"/>
              <a:t>convectivo</a:t>
            </a:r>
            <a:r>
              <a:rPr lang="es-ES_tradnl" altLang="en-US" sz="2400" dirty="0" smtClean="0"/>
              <a:t> de </a:t>
            </a:r>
            <a:r>
              <a:rPr lang="es-ES_tradnl" altLang="en-US" sz="2400" dirty="0" err="1" smtClean="0"/>
              <a:t>mesoescala</a:t>
            </a:r>
            <a:r>
              <a:rPr lang="es-ES_tradnl" altLang="en-US" sz="2400" dirty="0" smtClean="0"/>
              <a:t>, que se forman a unos 150-300Km delante de un frente progresivo.  Se caracterizan por:</a:t>
            </a:r>
          </a:p>
          <a:p>
            <a:pPr lvl="1" eaLnBrk="1" hangingPunct="1">
              <a:lnSpc>
                <a:spcPct val="90000"/>
              </a:lnSpc>
            </a:pPr>
            <a:r>
              <a:rPr lang="es-ES_tradnl" altLang="en-US" sz="2000" dirty="0" smtClean="0"/>
              <a:t>Fuertes precipitaciones</a:t>
            </a:r>
          </a:p>
          <a:p>
            <a:pPr lvl="1" eaLnBrk="1" hangingPunct="1">
              <a:lnSpc>
                <a:spcPct val="90000"/>
              </a:lnSpc>
            </a:pPr>
            <a:r>
              <a:rPr lang="es-ES_tradnl" altLang="en-US" sz="2000" dirty="0" smtClean="0"/>
              <a:t>Tiempo severo</a:t>
            </a:r>
          </a:p>
          <a:p>
            <a:pPr lvl="1" eaLnBrk="1" hangingPunct="1">
              <a:lnSpc>
                <a:spcPct val="90000"/>
              </a:lnSpc>
            </a:pPr>
            <a:r>
              <a:rPr lang="es-ES_tradnl" altLang="en-US" sz="2000" dirty="0" smtClean="0"/>
              <a:t>Ráfagas/rachas de viento</a:t>
            </a:r>
          </a:p>
          <a:p>
            <a:pPr lvl="1" eaLnBrk="1" hangingPunct="1">
              <a:lnSpc>
                <a:spcPct val="90000"/>
              </a:lnSpc>
            </a:pPr>
            <a:r>
              <a:rPr lang="es-ES_tradnl" altLang="en-US" sz="2000" dirty="0" smtClean="0"/>
              <a:t>Cambio de temperatura, dirección de viento e incremento de presión.</a:t>
            </a:r>
          </a:p>
          <a:p>
            <a:pPr lvl="2" eaLnBrk="1" hangingPunct="1">
              <a:lnSpc>
                <a:spcPct val="90000"/>
              </a:lnSpc>
            </a:pPr>
            <a:r>
              <a:rPr lang="es-ES_tradnl" altLang="en-US" sz="1800" b="1" dirty="0" smtClean="0">
                <a:solidFill>
                  <a:schemeClr val="accent1"/>
                </a:solidFill>
              </a:rPr>
              <a:t>Rocíos cambian muy poco</a:t>
            </a:r>
            <a:r>
              <a:rPr lang="es-ES_tradnl" altLang="en-US" sz="1800" dirty="0" smtClean="0"/>
              <a:t>.</a:t>
            </a:r>
          </a:p>
          <a:p>
            <a:pPr lvl="3" eaLnBrk="1" hangingPunct="1">
              <a:lnSpc>
                <a:spcPct val="90000"/>
              </a:lnSpc>
            </a:pPr>
            <a:r>
              <a:rPr lang="es-ES_tradnl" altLang="en-US" sz="1400" dirty="0" err="1" smtClean="0"/>
              <a:t>Td</a:t>
            </a:r>
            <a:r>
              <a:rPr lang="es-ES_tradnl" altLang="en-US" sz="1400" dirty="0" smtClean="0"/>
              <a:t> entre 20-24C precediendo la línea</a:t>
            </a:r>
          </a:p>
          <a:p>
            <a:pPr lvl="3" eaLnBrk="1" hangingPunct="1">
              <a:lnSpc>
                <a:spcPct val="90000"/>
              </a:lnSpc>
            </a:pPr>
            <a:r>
              <a:rPr lang="es-ES_tradnl" altLang="en-US" sz="1400" dirty="0" err="1" smtClean="0"/>
              <a:t>Td</a:t>
            </a:r>
            <a:r>
              <a:rPr lang="es-ES_tradnl" altLang="en-US" sz="1400" dirty="0" smtClean="0"/>
              <a:t> entre 18-20C subsiguiente a la línea</a:t>
            </a:r>
            <a:endParaRPr lang="es-ES_tradnl" altLang="en-US" sz="1800" dirty="0" smtClean="0"/>
          </a:p>
          <a:p>
            <a:pPr eaLnBrk="1" hangingPunct="1">
              <a:lnSpc>
                <a:spcPct val="90000"/>
              </a:lnSpc>
            </a:pPr>
            <a:r>
              <a:rPr lang="es-ES_tradnl" altLang="en-US" sz="2400" b="1" i="1" dirty="0" smtClean="0"/>
              <a:t>Estas características pueden llevar a confundir el paso de una línea con el paso del frente frío.</a:t>
            </a:r>
          </a:p>
          <a:p>
            <a:pPr lvl="1" eaLnBrk="1" hangingPunct="1">
              <a:lnSpc>
                <a:spcPct val="90000"/>
              </a:lnSpc>
            </a:pPr>
            <a:r>
              <a:rPr lang="es-ES_tradnl" altLang="en-US" sz="2000" dirty="0" smtClean="0"/>
              <a:t>Pero la clave que los define es el poco contraste de roció (</a:t>
            </a:r>
            <a:r>
              <a:rPr lang="es-ES_tradnl" altLang="en-US" sz="2000" dirty="0" err="1" smtClean="0"/>
              <a:t>isodrosotermas</a:t>
            </a:r>
            <a:r>
              <a:rPr lang="es-ES_tradnl" altLang="en-US" sz="2000" dirty="0" smtClean="0"/>
              <a:t>) con el paso de la línea.</a:t>
            </a:r>
          </a:p>
        </p:txBody>
      </p:sp>
    </p:spTree>
    <p:extLst>
      <p:ext uri="{BB962C8B-B14F-4D97-AF65-F5344CB8AC3E}">
        <p14:creationId xmlns:p14="http://schemas.microsoft.com/office/powerpoint/2010/main" val="894529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0"/>
            <a:ext cx="8991600" cy="762000"/>
          </a:xfrm>
        </p:spPr>
        <p:txBody>
          <a:bodyPr/>
          <a:lstStyle/>
          <a:p>
            <a:pPr eaLnBrk="1" hangingPunct="1"/>
            <a:r>
              <a:rPr lang="es-ES_tradnl" altLang="en-US" sz="3000" b="1" dirty="0" smtClean="0">
                <a:latin typeface="Arial" charset="0"/>
                <a:cs typeface="Arial" charset="0"/>
              </a:rPr>
              <a:t>Línea de Inestabilidad</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313" y="2524125"/>
            <a:ext cx="5322887" cy="410527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nvGrpSpPr>
          <p:cNvPr id="6148" name="Group 3"/>
          <p:cNvGrpSpPr>
            <a:grpSpLocks/>
          </p:cNvGrpSpPr>
          <p:nvPr/>
        </p:nvGrpSpPr>
        <p:grpSpPr bwMode="auto">
          <a:xfrm>
            <a:off x="4953000" y="4216400"/>
            <a:ext cx="2384425" cy="2335213"/>
            <a:chOff x="4800600" y="4216602"/>
            <a:chExt cx="2385152" cy="2335784"/>
          </a:xfrm>
        </p:grpSpPr>
        <p:sp>
          <p:nvSpPr>
            <p:cNvPr id="6180" name="Freeform 2"/>
            <p:cNvSpPr>
              <a:spLocks/>
            </p:cNvSpPr>
            <p:nvPr/>
          </p:nvSpPr>
          <p:spPr bwMode="auto">
            <a:xfrm>
              <a:off x="4894244" y="4216602"/>
              <a:ext cx="2291508" cy="1751786"/>
            </a:xfrm>
            <a:custGeom>
              <a:avLst/>
              <a:gdLst>
                <a:gd name="T0" fmla="*/ 0 w 2291508"/>
                <a:gd name="T1" fmla="*/ 66206 h 1751786"/>
                <a:gd name="T2" fmla="*/ 1090670 w 2291508"/>
                <a:gd name="T3" fmla="*/ 110273 h 1751786"/>
                <a:gd name="T4" fmla="*/ 2291508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6181" name="Freeform 8"/>
            <p:cNvSpPr>
              <a:spLocks/>
            </p:cNvSpPr>
            <p:nvPr/>
          </p:nvSpPr>
          <p:spPr bwMode="auto">
            <a:xfrm>
              <a:off x="4876800" y="4343400"/>
              <a:ext cx="2209800" cy="1751786"/>
            </a:xfrm>
            <a:custGeom>
              <a:avLst/>
              <a:gdLst>
                <a:gd name="T0" fmla="*/ 0 w 2291508"/>
                <a:gd name="T1" fmla="*/ 66206 h 1751786"/>
                <a:gd name="T2" fmla="*/ 656048 w 2291508"/>
                <a:gd name="T3" fmla="*/ 110273 h 1751786"/>
                <a:gd name="T4" fmla="*/ 1378363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6182" name="Freeform 9"/>
            <p:cNvSpPr>
              <a:spLocks/>
            </p:cNvSpPr>
            <p:nvPr/>
          </p:nvSpPr>
          <p:spPr bwMode="auto">
            <a:xfrm>
              <a:off x="4876800" y="4495800"/>
              <a:ext cx="2133600" cy="1751786"/>
            </a:xfrm>
            <a:custGeom>
              <a:avLst/>
              <a:gdLst>
                <a:gd name="T0" fmla="*/ 0 w 2291508"/>
                <a:gd name="T1" fmla="*/ 66206 h 1751786"/>
                <a:gd name="T2" fmla="*/ 401398 w 2291508"/>
                <a:gd name="T3" fmla="*/ 110273 h 1751786"/>
                <a:gd name="T4" fmla="*/ 843343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6183" name="Freeform 10"/>
            <p:cNvSpPr>
              <a:spLocks/>
            </p:cNvSpPr>
            <p:nvPr/>
          </p:nvSpPr>
          <p:spPr bwMode="auto">
            <a:xfrm>
              <a:off x="4800600" y="4648200"/>
              <a:ext cx="2133600" cy="1751786"/>
            </a:xfrm>
            <a:custGeom>
              <a:avLst/>
              <a:gdLst>
                <a:gd name="T0" fmla="*/ 0 w 2291508"/>
                <a:gd name="T1" fmla="*/ 66206 h 1751786"/>
                <a:gd name="T2" fmla="*/ 401398 w 2291508"/>
                <a:gd name="T3" fmla="*/ 110273 h 1751786"/>
                <a:gd name="T4" fmla="*/ 843343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6184" name="Freeform 11"/>
            <p:cNvSpPr>
              <a:spLocks/>
            </p:cNvSpPr>
            <p:nvPr/>
          </p:nvSpPr>
          <p:spPr bwMode="auto">
            <a:xfrm>
              <a:off x="4800600" y="4800600"/>
              <a:ext cx="2057400" cy="1751786"/>
            </a:xfrm>
            <a:custGeom>
              <a:avLst/>
              <a:gdLst>
                <a:gd name="T0" fmla="*/ 0 w 2291508"/>
                <a:gd name="T1" fmla="*/ 66206 h 1751786"/>
                <a:gd name="T2" fmla="*/ 241244 w 2291508"/>
                <a:gd name="T3" fmla="*/ 110273 h 1751786"/>
                <a:gd name="T4" fmla="*/ 506856 w 2291508"/>
                <a:gd name="T5" fmla="*/ 1751786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190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cxnSp>
        <p:nvCxnSpPr>
          <p:cNvPr id="6149" name="Straight Arrow Connector 5"/>
          <p:cNvCxnSpPr>
            <a:cxnSpLocks noChangeShapeType="1"/>
          </p:cNvCxnSpPr>
          <p:nvPr/>
        </p:nvCxnSpPr>
        <p:spPr bwMode="auto">
          <a:xfrm flipH="1" flipV="1">
            <a:off x="4672013" y="3200400"/>
            <a:ext cx="433387" cy="188913"/>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0" name="Straight Arrow Connector 17"/>
          <p:cNvCxnSpPr>
            <a:cxnSpLocks noChangeShapeType="1"/>
          </p:cNvCxnSpPr>
          <p:nvPr/>
        </p:nvCxnSpPr>
        <p:spPr bwMode="auto">
          <a:xfrm flipV="1">
            <a:off x="5638800" y="3657600"/>
            <a:ext cx="0" cy="3048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1" name="Straight Arrow Connector 19"/>
          <p:cNvCxnSpPr>
            <a:cxnSpLocks noChangeShapeType="1"/>
          </p:cNvCxnSpPr>
          <p:nvPr/>
        </p:nvCxnSpPr>
        <p:spPr bwMode="auto">
          <a:xfrm flipV="1">
            <a:off x="5859463" y="3886200"/>
            <a:ext cx="68262" cy="250825"/>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2" name="Straight Arrow Connector 23"/>
          <p:cNvCxnSpPr>
            <a:cxnSpLocks noChangeShapeType="1"/>
          </p:cNvCxnSpPr>
          <p:nvPr/>
        </p:nvCxnSpPr>
        <p:spPr bwMode="auto">
          <a:xfrm flipV="1">
            <a:off x="6118225" y="4191000"/>
            <a:ext cx="73025" cy="261938"/>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3" name="Straight Arrow Connector 26"/>
          <p:cNvCxnSpPr>
            <a:cxnSpLocks noChangeShapeType="1"/>
          </p:cNvCxnSpPr>
          <p:nvPr/>
        </p:nvCxnSpPr>
        <p:spPr bwMode="auto">
          <a:xfrm flipV="1">
            <a:off x="6248400" y="4572000"/>
            <a:ext cx="228600" cy="635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4" name="Straight Arrow Connector 27"/>
          <p:cNvCxnSpPr>
            <a:cxnSpLocks noChangeShapeType="1"/>
          </p:cNvCxnSpPr>
          <p:nvPr/>
        </p:nvCxnSpPr>
        <p:spPr bwMode="auto">
          <a:xfrm flipV="1">
            <a:off x="6400800" y="4826000"/>
            <a:ext cx="304800" cy="1270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5" name="Straight Arrow Connector 28"/>
          <p:cNvCxnSpPr>
            <a:cxnSpLocks noChangeShapeType="1"/>
          </p:cNvCxnSpPr>
          <p:nvPr/>
        </p:nvCxnSpPr>
        <p:spPr bwMode="auto">
          <a:xfrm flipV="1">
            <a:off x="6629400" y="5054600"/>
            <a:ext cx="304800" cy="1270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6" name="Straight Arrow Connector 29"/>
          <p:cNvCxnSpPr>
            <a:cxnSpLocks noChangeShapeType="1"/>
          </p:cNvCxnSpPr>
          <p:nvPr/>
        </p:nvCxnSpPr>
        <p:spPr bwMode="auto">
          <a:xfrm flipV="1">
            <a:off x="6781800" y="5359400"/>
            <a:ext cx="304800" cy="1270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7" name="Straight Arrow Connector 30"/>
          <p:cNvCxnSpPr>
            <a:cxnSpLocks noChangeShapeType="1"/>
          </p:cNvCxnSpPr>
          <p:nvPr/>
        </p:nvCxnSpPr>
        <p:spPr bwMode="auto">
          <a:xfrm flipV="1">
            <a:off x="6934200" y="5664200"/>
            <a:ext cx="304800" cy="1270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8" name="Straight Arrow Connector 31"/>
          <p:cNvCxnSpPr>
            <a:cxnSpLocks noChangeShapeType="1"/>
          </p:cNvCxnSpPr>
          <p:nvPr/>
        </p:nvCxnSpPr>
        <p:spPr bwMode="auto">
          <a:xfrm flipV="1">
            <a:off x="7086600" y="5892800"/>
            <a:ext cx="304800" cy="1270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159" name="Straight Arrow Connector 32"/>
          <p:cNvCxnSpPr>
            <a:cxnSpLocks noChangeShapeType="1"/>
          </p:cNvCxnSpPr>
          <p:nvPr/>
        </p:nvCxnSpPr>
        <p:spPr bwMode="auto">
          <a:xfrm>
            <a:off x="7239000" y="5384800"/>
            <a:ext cx="206375" cy="330200"/>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6160" name="Straight Arrow Connector 35"/>
          <p:cNvCxnSpPr>
            <a:cxnSpLocks noChangeShapeType="1"/>
          </p:cNvCxnSpPr>
          <p:nvPr/>
        </p:nvCxnSpPr>
        <p:spPr bwMode="auto">
          <a:xfrm>
            <a:off x="7010400" y="4953000"/>
            <a:ext cx="206375" cy="330200"/>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6161" name="Straight Arrow Connector 36"/>
          <p:cNvCxnSpPr>
            <a:cxnSpLocks noChangeShapeType="1"/>
            <a:stCxn id="6171" idx="5"/>
          </p:cNvCxnSpPr>
          <p:nvPr/>
        </p:nvCxnSpPr>
        <p:spPr bwMode="auto">
          <a:xfrm>
            <a:off x="6713538" y="4529138"/>
            <a:ext cx="198437" cy="296862"/>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6162" name="Straight Arrow Connector 38"/>
          <p:cNvCxnSpPr>
            <a:cxnSpLocks noChangeShapeType="1"/>
          </p:cNvCxnSpPr>
          <p:nvPr/>
        </p:nvCxnSpPr>
        <p:spPr bwMode="auto">
          <a:xfrm flipH="1">
            <a:off x="6477000" y="4143375"/>
            <a:ext cx="142875" cy="187325"/>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6163" name="Straight Arrow Connector 39"/>
          <p:cNvCxnSpPr>
            <a:cxnSpLocks noChangeShapeType="1"/>
          </p:cNvCxnSpPr>
          <p:nvPr/>
        </p:nvCxnSpPr>
        <p:spPr bwMode="auto">
          <a:xfrm flipH="1" flipV="1">
            <a:off x="5046663" y="3048000"/>
            <a:ext cx="515937" cy="228600"/>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6164" name="Straight Arrow Connector 42"/>
          <p:cNvCxnSpPr>
            <a:cxnSpLocks noChangeShapeType="1"/>
          </p:cNvCxnSpPr>
          <p:nvPr/>
        </p:nvCxnSpPr>
        <p:spPr bwMode="auto">
          <a:xfrm flipH="1" flipV="1">
            <a:off x="5638800" y="3435350"/>
            <a:ext cx="407988" cy="146050"/>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6165" name="Straight Arrow Connector 46"/>
          <p:cNvCxnSpPr>
            <a:cxnSpLocks noChangeShapeType="1"/>
          </p:cNvCxnSpPr>
          <p:nvPr/>
        </p:nvCxnSpPr>
        <p:spPr bwMode="auto">
          <a:xfrm flipH="1" flipV="1">
            <a:off x="6096000" y="3886200"/>
            <a:ext cx="347663" cy="57150"/>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4" name="Freeform 43"/>
          <p:cNvSpPr/>
          <p:nvPr/>
        </p:nvSpPr>
        <p:spPr bwMode="auto">
          <a:xfrm>
            <a:off x="4538663" y="3084513"/>
            <a:ext cx="2081212" cy="1554162"/>
          </a:xfrm>
          <a:custGeom>
            <a:avLst/>
            <a:gdLst>
              <a:gd name="connsiteX0" fmla="*/ 0 w 2313542"/>
              <a:gd name="connsiteY0" fmla="*/ 0 h 2357609"/>
              <a:gd name="connsiteX1" fmla="*/ 749147 w 2313542"/>
              <a:gd name="connsiteY1" fmla="*/ 220337 h 2357609"/>
              <a:gd name="connsiteX2" fmla="*/ 1674563 w 2313542"/>
              <a:gd name="connsiteY2" fmla="*/ 1299990 h 2357609"/>
              <a:gd name="connsiteX3" fmla="*/ 2313542 w 2313542"/>
              <a:gd name="connsiteY3" fmla="*/ 2357609 h 2357609"/>
              <a:gd name="connsiteX0" fmla="*/ 0 w 2313542"/>
              <a:gd name="connsiteY0" fmla="*/ 0 h 2357609"/>
              <a:gd name="connsiteX1" fmla="*/ 749147 w 2313542"/>
              <a:gd name="connsiteY1" fmla="*/ 220337 h 2357609"/>
              <a:gd name="connsiteX2" fmla="*/ 1674563 w 2313542"/>
              <a:gd name="connsiteY2" fmla="*/ 1299990 h 2357609"/>
              <a:gd name="connsiteX3" fmla="*/ 2313542 w 2313542"/>
              <a:gd name="connsiteY3" fmla="*/ 2357609 h 2357609"/>
              <a:gd name="connsiteX0" fmla="*/ 0 w 2313542"/>
              <a:gd name="connsiteY0" fmla="*/ 0 h 2357609"/>
              <a:gd name="connsiteX1" fmla="*/ 749147 w 2313542"/>
              <a:gd name="connsiteY1" fmla="*/ 220337 h 2357609"/>
              <a:gd name="connsiteX2" fmla="*/ 1674563 w 2313542"/>
              <a:gd name="connsiteY2" fmla="*/ 1299990 h 2357609"/>
              <a:gd name="connsiteX3" fmla="*/ 2313542 w 2313542"/>
              <a:gd name="connsiteY3" fmla="*/ 2357609 h 2357609"/>
              <a:gd name="connsiteX0" fmla="*/ 0 w 2313542"/>
              <a:gd name="connsiteY0" fmla="*/ 0 h 2357609"/>
              <a:gd name="connsiteX1" fmla="*/ 749147 w 2313542"/>
              <a:gd name="connsiteY1" fmla="*/ 220337 h 2357609"/>
              <a:gd name="connsiteX2" fmla="*/ 1674563 w 2313542"/>
              <a:gd name="connsiteY2" fmla="*/ 1299990 h 2357609"/>
              <a:gd name="connsiteX3" fmla="*/ 2313542 w 2313542"/>
              <a:gd name="connsiteY3" fmla="*/ 2357609 h 2357609"/>
              <a:gd name="connsiteX0" fmla="*/ 0 w 1674563"/>
              <a:gd name="connsiteY0" fmla="*/ 0 h 1299990"/>
              <a:gd name="connsiteX1" fmla="*/ 749147 w 1674563"/>
              <a:gd name="connsiteY1" fmla="*/ 220337 h 1299990"/>
              <a:gd name="connsiteX2" fmla="*/ 1674563 w 1674563"/>
              <a:gd name="connsiteY2" fmla="*/ 1299990 h 1299990"/>
              <a:gd name="connsiteX0" fmla="*/ 0 w 1542360"/>
              <a:gd name="connsiteY0" fmla="*/ 0 h 1134737"/>
              <a:gd name="connsiteX1" fmla="*/ 749147 w 1542360"/>
              <a:gd name="connsiteY1" fmla="*/ 220337 h 1134737"/>
              <a:gd name="connsiteX2" fmla="*/ 1542360 w 1542360"/>
              <a:gd name="connsiteY2" fmla="*/ 1134737 h 1134737"/>
              <a:gd name="connsiteX0" fmla="*/ 0 w 1542360"/>
              <a:gd name="connsiteY0" fmla="*/ 0 h 1134737"/>
              <a:gd name="connsiteX1" fmla="*/ 749147 w 1542360"/>
              <a:gd name="connsiteY1" fmla="*/ 220337 h 1134737"/>
              <a:gd name="connsiteX2" fmla="*/ 1542360 w 1542360"/>
              <a:gd name="connsiteY2" fmla="*/ 1134737 h 1134737"/>
              <a:gd name="connsiteX0" fmla="*/ 0 w 1597444"/>
              <a:gd name="connsiteY0" fmla="*/ 0 h 1134737"/>
              <a:gd name="connsiteX1" fmla="*/ 804231 w 1597444"/>
              <a:gd name="connsiteY1" fmla="*/ 220337 h 1134737"/>
              <a:gd name="connsiteX2" fmla="*/ 1597444 w 1597444"/>
              <a:gd name="connsiteY2" fmla="*/ 1134737 h 1134737"/>
              <a:gd name="connsiteX0" fmla="*/ 0 w 2082313"/>
              <a:gd name="connsiteY0" fmla="*/ 0 h 1553258"/>
              <a:gd name="connsiteX1" fmla="*/ 1289100 w 2082313"/>
              <a:gd name="connsiteY1" fmla="*/ 638858 h 1553258"/>
              <a:gd name="connsiteX2" fmla="*/ 2082313 w 2082313"/>
              <a:gd name="connsiteY2" fmla="*/ 1553258 h 1553258"/>
              <a:gd name="connsiteX0" fmla="*/ 0 w 2082313"/>
              <a:gd name="connsiteY0" fmla="*/ 0 h 1553258"/>
              <a:gd name="connsiteX1" fmla="*/ 1289100 w 2082313"/>
              <a:gd name="connsiteY1" fmla="*/ 638858 h 1553258"/>
              <a:gd name="connsiteX2" fmla="*/ 2082313 w 2082313"/>
              <a:gd name="connsiteY2" fmla="*/ 1553258 h 1553258"/>
              <a:gd name="connsiteX0" fmla="*/ 0 w 2082313"/>
              <a:gd name="connsiteY0" fmla="*/ 0 h 1553258"/>
              <a:gd name="connsiteX1" fmla="*/ 1289100 w 2082313"/>
              <a:gd name="connsiteY1" fmla="*/ 638858 h 1553258"/>
              <a:gd name="connsiteX2" fmla="*/ 2082313 w 2082313"/>
              <a:gd name="connsiteY2" fmla="*/ 1553258 h 1553258"/>
            </a:gdLst>
            <a:ahLst/>
            <a:cxnLst>
              <a:cxn ang="0">
                <a:pos x="connsiteX0" y="connsiteY0"/>
              </a:cxn>
              <a:cxn ang="0">
                <a:pos x="connsiteX1" y="connsiteY1"/>
              </a:cxn>
              <a:cxn ang="0">
                <a:pos x="connsiteX2" y="connsiteY2"/>
              </a:cxn>
            </a:cxnLst>
            <a:rect l="l" t="t" r="r" b="b"/>
            <a:pathLst>
              <a:path w="2082313" h="1553258">
                <a:moveTo>
                  <a:pt x="0" y="0"/>
                </a:moveTo>
                <a:cubicBezTo>
                  <a:pt x="745671" y="95453"/>
                  <a:pt x="1017617" y="378017"/>
                  <a:pt x="1289100" y="638858"/>
                </a:cubicBezTo>
                <a:cubicBezTo>
                  <a:pt x="1663673" y="932641"/>
                  <a:pt x="1773841" y="1193374"/>
                  <a:pt x="2082313" y="1553258"/>
                </a:cubicBezTo>
              </a:path>
            </a:pathLst>
          </a:custGeom>
          <a:noFill/>
          <a:ln w="76200" cap="flat" cmpd="sng" algn="ctr">
            <a:solidFill>
              <a:schemeClr val="bg2">
                <a:lumMod val="50000"/>
                <a:lumOff val="50000"/>
              </a:schemeClr>
            </a:solidFill>
            <a:prstDash val="solid"/>
            <a:round/>
            <a:headEnd type="none" w="med" len="med"/>
            <a:tailEnd type="none" w="med" len="med"/>
          </a:ln>
          <a:effectLst/>
        </p:spPr>
        <p:txBody>
          <a:bodyPr/>
          <a:lstStyle/>
          <a:p>
            <a:pPr>
              <a:defRPr/>
            </a:pPr>
            <a:endParaRPr lang="en-US"/>
          </a:p>
        </p:txBody>
      </p:sp>
      <p:sp>
        <p:nvSpPr>
          <p:cNvPr id="6167" name="Freeform 49"/>
          <p:cNvSpPr>
            <a:spLocks/>
          </p:cNvSpPr>
          <p:nvPr/>
        </p:nvSpPr>
        <p:spPr bwMode="auto">
          <a:xfrm>
            <a:off x="4522788" y="3086100"/>
            <a:ext cx="2103437" cy="1554163"/>
          </a:xfrm>
          <a:custGeom>
            <a:avLst/>
            <a:gdLst>
              <a:gd name="T0" fmla="*/ 0 w 2104352"/>
              <a:gd name="T1" fmla="*/ 0 h 1553258"/>
              <a:gd name="T2" fmla="*/ 1303973 w 2104352"/>
              <a:gd name="T3" fmla="*/ 643524 h 1553258"/>
              <a:gd name="T4" fmla="*/ 2092849 w 2104352"/>
              <a:gd name="T5" fmla="*/ 1564601 h 1553258"/>
              <a:gd name="T6" fmla="*/ 0 60000 65536"/>
              <a:gd name="T7" fmla="*/ 0 60000 65536"/>
              <a:gd name="T8" fmla="*/ 0 60000 65536"/>
            </a:gdLst>
            <a:ahLst/>
            <a:cxnLst>
              <a:cxn ang="T6">
                <a:pos x="T0" y="T1"/>
              </a:cxn>
              <a:cxn ang="T7">
                <a:pos x="T2" y="T3"/>
              </a:cxn>
              <a:cxn ang="T8">
                <a:pos x="T4" y="T5"/>
              </a:cxn>
            </a:cxnLst>
            <a:rect l="0" t="0" r="r" b="b"/>
            <a:pathLst>
              <a:path w="2104352" h="1553258">
                <a:moveTo>
                  <a:pt x="0" y="0"/>
                </a:moveTo>
                <a:cubicBezTo>
                  <a:pt x="955047" y="128493"/>
                  <a:pt x="962271" y="411176"/>
                  <a:pt x="1311139" y="638858"/>
                </a:cubicBezTo>
                <a:cubicBezTo>
                  <a:pt x="1685712" y="932641"/>
                  <a:pt x="1795880" y="1193374"/>
                  <a:pt x="2104352" y="1553258"/>
                </a:cubicBezTo>
              </a:path>
            </a:pathLst>
          </a:custGeom>
          <a:noFill/>
          <a:ln w="28575" cap="flat" cmpd="sng" algn="ctr">
            <a:solidFill>
              <a:srgbClr val="FF0000"/>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6168" name="Freeform 50"/>
          <p:cNvSpPr>
            <a:spLocks/>
          </p:cNvSpPr>
          <p:nvPr/>
        </p:nvSpPr>
        <p:spPr bwMode="auto">
          <a:xfrm>
            <a:off x="5029200" y="4191000"/>
            <a:ext cx="2290763" cy="1751013"/>
          </a:xfrm>
          <a:custGeom>
            <a:avLst/>
            <a:gdLst>
              <a:gd name="T0" fmla="*/ 0 w 2291508"/>
              <a:gd name="T1" fmla="*/ 65829 h 1751786"/>
              <a:gd name="T2" fmla="*/ 1086070 w 2291508"/>
              <a:gd name="T3" fmla="*/ 109641 h 1751786"/>
              <a:gd name="T4" fmla="*/ 2281841 w 2291508"/>
              <a:gd name="T5" fmla="*/ 1741763 h 1751786"/>
              <a:gd name="T6" fmla="*/ 0 60000 65536"/>
              <a:gd name="T7" fmla="*/ 0 60000 65536"/>
              <a:gd name="T8" fmla="*/ 0 60000 65536"/>
            </a:gdLst>
            <a:ahLst/>
            <a:cxnLst>
              <a:cxn ang="T6">
                <a:pos x="T0" y="T1"/>
              </a:cxn>
              <a:cxn ang="T7">
                <a:pos x="T2" y="T3"/>
              </a:cxn>
              <a:cxn ang="T8">
                <a:pos x="T4" y="T5"/>
              </a:cxn>
            </a:cxnLst>
            <a:rect l="0" t="0" r="r" b="b"/>
            <a:pathLst>
              <a:path w="2291508" h="1751786">
                <a:moveTo>
                  <a:pt x="0" y="66206"/>
                </a:moveTo>
                <a:cubicBezTo>
                  <a:pt x="352540" y="25811"/>
                  <a:pt x="627961" y="-80686"/>
                  <a:pt x="1090670" y="110273"/>
                </a:cubicBezTo>
                <a:cubicBezTo>
                  <a:pt x="1898573" y="635411"/>
                  <a:pt x="2067499" y="1193598"/>
                  <a:pt x="2291508" y="1751786"/>
                </a:cubicBezTo>
              </a:path>
            </a:pathLst>
          </a:custGeom>
          <a:noFill/>
          <a:ln w="762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6169" name="Isosceles Triangle 44"/>
          <p:cNvSpPr>
            <a:spLocks noChangeArrowheads="1"/>
          </p:cNvSpPr>
          <p:nvPr/>
        </p:nvSpPr>
        <p:spPr bwMode="auto">
          <a:xfrm rot="-622935">
            <a:off x="5257800" y="391795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6170" name="Isosceles Triangle 52"/>
          <p:cNvSpPr>
            <a:spLocks noChangeArrowheads="1"/>
          </p:cNvSpPr>
          <p:nvPr/>
        </p:nvSpPr>
        <p:spPr bwMode="auto">
          <a:xfrm rot="1527870">
            <a:off x="5894388" y="399415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6171" name="Isosceles Triangle 53"/>
          <p:cNvSpPr>
            <a:spLocks noChangeArrowheads="1"/>
          </p:cNvSpPr>
          <p:nvPr/>
        </p:nvSpPr>
        <p:spPr bwMode="auto">
          <a:xfrm rot="2452726">
            <a:off x="6503988" y="433070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6172" name="Isosceles Triangle 54"/>
          <p:cNvSpPr>
            <a:spLocks noChangeArrowheads="1"/>
          </p:cNvSpPr>
          <p:nvPr/>
        </p:nvSpPr>
        <p:spPr bwMode="auto">
          <a:xfrm rot="3653471">
            <a:off x="6958013" y="489585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6173" name="Isosceles Triangle 55"/>
          <p:cNvSpPr>
            <a:spLocks noChangeArrowheads="1"/>
          </p:cNvSpPr>
          <p:nvPr/>
        </p:nvSpPr>
        <p:spPr bwMode="auto">
          <a:xfrm rot="4210440">
            <a:off x="7199313" y="5372100"/>
            <a:ext cx="304800" cy="298450"/>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58" name="Rectangle 3"/>
          <p:cNvSpPr txBox="1">
            <a:spLocks noChangeArrowheads="1"/>
          </p:cNvSpPr>
          <p:nvPr/>
        </p:nvSpPr>
        <p:spPr bwMode="auto">
          <a:xfrm>
            <a:off x="4692650" y="6094413"/>
            <a:ext cx="1219200" cy="387350"/>
          </a:xfrm>
          <a:prstGeom prst="rect">
            <a:avLst/>
          </a:prstGeom>
          <a:noFill/>
          <a:ln>
            <a:solidFill>
              <a:srgbClr val="00B0F0"/>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defRPr/>
            </a:pPr>
            <a:r>
              <a:rPr lang="es-ES_tradnl" sz="2000" kern="0" dirty="0" smtClean="0">
                <a:solidFill>
                  <a:srgbClr val="00B0F0"/>
                </a:solidFill>
              </a:rPr>
              <a:t>Isotermas</a:t>
            </a:r>
          </a:p>
        </p:txBody>
      </p:sp>
      <p:cxnSp>
        <p:nvCxnSpPr>
          <p:cNvPr id="6175" name="Straight Arrow Connector 47"/>
          <p:cNvCxnSpPr>
            <a:cxnSpLocks noChangeShapeType="1"/>
            <a:stCxn id="58" idx="0"/>
          </p:cNvCxnSpPr>
          <p:nvPr/>
        </p:nvCxnSpPr>
        <p:spPr bwMode="auto">
          <a:xfrm flipV="1">
            <a:off x="5302250" y="5092700"/>
            <a:ext cx="831850" cy="1001713"/>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6176" name="Straight Arrow Connector 65"/>
          <p:cNvCxnSpPr>
            <a:cxnSpLocks noChangeShapeType="1"/>
          </p:cNvCxnSpPr>
          <p:nvPr/>
        </p:nvCxnSpPr>
        <p:spPr bwMode="auto">
          <a:xfrm flipV="1">
            <a:off x="3352800" y="2971800"/>
            <a:ext cx="1169988" cy="228600"/>
          </a:xfrm>
          <a:prstGeom prst="straightConnector1">
            <a:avLst/>
          </a:prstGeom>
          <a:noFill/>
          <a:ln w="9525" algn="ctr">
            <a:solidFill>
              <a:srgbClr val="00B050"/>
            </a:solidFill>
            <a:round/>
            <a:headEnd/>
            <a:tailEnd/>
          </a:ln>
          <a:extLst>
            <a:ext uri="{909E8E84-426E-40DD-AFC4-6F175D3DCCD1}">
              <a14:hiddenFill xmlns:a14="http://schemas.microsoft.com/office/drawing/2010/main">
                <a:noFill/>
              </a14:hiddenFill>
            </a:ext>
          </a:extLst>
        </p:spPr>
      </p:cxnSp>
      <p:cxnSp>
        <p:nvCxnSpPr>
          <p:cNvPr id="6177" name="Straight Arrow Connector 39"/>
          <p:cNvCxnSpPr>
            <a:cxnSpLocks noChangeShapeType="1"/>
          </p:cNvCxnSpPr>
          <p:nvPr/>
        </p:nvCxnSpPr>
        <p:spPr bwMode="auto">
          <a:xfrm flipH="1">
            <a:off x="4419600" y="2971800"/>
            <a:ext cx="457200" cy="0"/>
          </a:xfrm>
          <a:prstGeom prst="straightConnector1">
            <a:avLst/>
          </a:prstGeom>
          <a:noFill/>
          <a:ln w="2857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6178" name="Straight Arrow Connector 17"/>
          <p:cNvCxnSpPr>
            <a:cxnSpLocks noChangeShapeType="1"/>
          </p:cNvCxnSpPr>
          <p:nvPr/>
        </p:nvCxnSpPr>
        <p:spPr bwMode="auto">
          <a:xfrm flipH="1" flipV="1">
            <a:off x="5257800" y="3352800"/>
            <a:ext cx="76200" cy="4572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6179" name="Rectangle 7"/>
          <p:cNvSpPr>
            <a:spLocks noGrp="1" noChangeArrowheads="1"/>
          </p:cNvSpPr>
          <p:nvPr>
            <p:ph sz="half" idx="1"/>
          </p:nvPr>
        </p:nvSpPr>
        <p:spPr>
          <a:xfrm>
            <a:off x="304800" y="2455863"/>
            <a:ext cx="2819400" cy="3733800"/>
          </a:xfrm>
        </p:spPr>
        <p:txBody>
          <a:bodyPr/>
          <a:lstStyle/>
          <a:p>
            <a:pPr eaLnBrk="1" hangingPunct="1"/>
            <a:r>
              <a:rPr lang="es-ES_tradnl" altLang="en-US" smtClean="0"/>
              <a:t>La línea es prefrontal.</a:t>
            </a:r>
          </a:p>
          <a:p>
            <a:pPr eaLnBrk="1" hangingPunct="1"/>
            <a:r>
              <a:rPr lang="es-ES_tradnl" altLang="en-US" smtClean="0"/>
              <a:t>Tormentosa</a:t>
            </a:r>
          </a:p>
          <a:p>
            <a:pPr eaLnBrk="1" hangingPunct="1"/>
            <a:r>
              <a:rPr lang="es-ES_tradnl" altLang="en-US" smtClean="0"/>
              <a:t>Tiempo Severo</a:t>
            </a:r>
          </a:p>
        </p:txBody>
      </p:sp>
    </p:spTree>
    <p:extLst>
      <p:ext uri="{BB962C8B-B14F-4D97-AF65-F5344CB8AC3E}">
        <p14:creationId xmlns:p14="http://schemas.microsoft.com/office/powerpoint/2010/main" val="40541082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0552"/>
            <a:ext cx="9144000" cy="523220"/>
          </a:xfrm>
          <a:prstGeom prst="rect">
            <a:avLst/>
          </a:prstGeom>
          <a:noFill/>
        </p:spPr>
        <p:txBody>
          <a:bodyPr wrap="square" rtlCol="0">
            <a:spAutoFit/>
          </a:bodyPr>
          <a:lstStyle/>
          <a:p>
            <a:r>
              <a:rPr lang="es-ES_tradnl" altLang="en-US" sz="2800" b="1" dirty="0" smtClean="0">
                <a:solidFill>
                  <a:schemeClr val="tx2"/>
                </a:solidFill>
                <a:latin typeface="Arial" charset="0"/>
                <a:cs typeface="Arial" charset="0"/>
              </a:rPr>
              <a:t>Línea de Inestabilidad en Argentina-Paraguay</a:t>
            </a:r>
            <a:endParaRPr lang="es-PE" sz="2800" dirty="0">
              <a:solidFill>
                <a:schemeClr val="tx2"/>
              </a:solidFill>
              <a:latin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378" y="911959"/>
            <a:ext cx="7732982" cy="5799737"/>
          </a:xfrm>
          <a:prstGeom prst="rect">
            <a:avLst/>
          </a:prstGeom>
        </p:spPr>
      </p:pic>
    </p:spTree>
    <p:extLst>
      <p:ext uri="{BB962C8B-B14F-4D97-AF65-F5344CB8AC3E}">
        <p14:creationId xmlns:p14="http://schemas.microsoft.com/office/powerpoint/2010/main" val="35283631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110" r="20778"/>
          <a:stretch/>
        </p:blipFill>
        <p:spPr>
          <a:xfrm>
            <a:off x="73914" y="923544"/>
            <a:ext cx="4605705" cy="456666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955" r="12648" b="23200"/>
          <a:stretch/>
        </p:blipFill>
        <p:spPr>
          <a:xfrm>
            <a:off x="4764024" y="923544"/>
            <a:ext cx="4306824" cy="443484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737" t="97439" r="9463" b="-870"/>
          <a:stretch/>
        </p:blipFill>
        <p:spPr>
          <a:xfrm>
            <a:off x="4764024" y="5330952"/>
            <a:ext cx="4306824" cy="198120"/>
          </a:xfrm>
          <a:prstGeom prst="rect">
            <a:avLst/>
          </a:prstGeom>
        </p:spPr>
      </p:pic>
      <p:grpSp>
        <p:nvGrpSpPr>
          <p:cNvPr id="8" name="Group 7"/>
          <p:cNvGrpSpPr/>
          <p:nvPr/>
        </p:nvGrpSpPr>
        <p:grpSpPr>
          <a:xfrm>
            <a:off x="0" y="5430012"/>
            <a:ext cx="7277862" cy="1340004"/>
            <a:chOff x="0" y="5430012"/>
            <a:chExt cx="7277862" cy="1340004"/>
          </a:xfrm>
        </p:grpSpPr>
        <p:sp>
          <p:nvSpPr>
            <p:cNvPr id="6" name="TextBox 5"/>
            <p:cNvSpPr txBox="1"/>
            <p:nvPr/>
          </p:nvSpPr>
          <p:spPr>
            <a:xfrm>
              <a:off x="0" y="5446577"/>
              <a:ext cx="2513838" cy="1323439"/>
            </a:xfrm>
            <a:prstGeom prst="rect">
              <a:avLst/>
            </a:prstGeom>
            <a:noFill/>
          </p:spPr>
          <p:txBody>
            <a:bodyPr wrap="square" rtlCol="0">
              <a:spAutoFit/>
            </a:bodyPr>
            <a:lstStyle/>
            <a:p>
              <a:r>
                <a:rPr lang="en-US" sz="2000" dirty="0" smtClean="0">
                  <a:latin typeface="Cambria" panose="02040503050406030204" pitchFamily="18" charset="0"/>
                </a:rPr>
                <a:t>GFS</a:t>
              </a:r>
            </a:p>
            <a:p>
              <a:pPr marL="342900" indent="-342900" algn="l">
                <a:buFont typeface="Arial" panose="020B0604020202020204" pitchFamily="34" charset="0"/>
                <a:buChar char="•"/>
              </a:pPr>
              <a:r>
                <a:rPr lang="es-ES_tradnl" sz="2000" dirty="0" smtClean="0">
                  <a:latin typeface="Cambria" panose="02040503050406030204" pitchFamily="18" charset="0"/>
                </a:rPr>
                <a:t>Vientos 850 hPa</a:t>
              </a:r>
            </a:p>
            <a:p>
              <a:pPr marL="342900" indent="-342900" algn="l">
                <a:buFont typeface="Arial" panose="020B0604020202020204" pitchFamily="34" charset="0"/>
                <a:buChar char="•"/>
              </a:pPr>
              <a:r>
                <a:rPr lang="es-ES_tradnl" sz="2000" dirty="0" smtClean="0">
                  <a:latin typeface="Cambria" panose="02040503050406030204" pitchFamily="18" charset="0"/>
                </a:rPr>
                <a:t>Rocíos Capa Limite[°C]</a:t>
              </a:r>
              <a:endParaRPr lang="es-ES_tradnl" sz="2000" dirty="0">
                <a:latin typeface="Cambria" panose="02040503050406030204" pitchFamily="18" charset="0"/>
              </a:endParaRPr>
            </a:p>
          </p:txBody>
        </p:sp>
        <p:sp>
          <p:nvSpPr>
            <p:cNvPr id="7" name="TextBox 6"/>
            <p:cNvSpPr txBox="1"/>
            <p:nvPr/>
          </p:nvSpPr>
          <p:spPr>
            <a:xfrm>
              <a:off x="4764024" y="5430012"/>
              <a:ext cx="2513838" cy="400110"/>
            </a:xfrm>
            <a:prstGeom prst="rect">
              <a:avLst/>
            </a:prstGeom>
            <a:noFill/>
          </p:spPr>
          <p:txBody>
            <a:bodyPr wrap="square" rtlCol="0">
              <a:spAutoFit/>
            </a:bodyPr>
            <a:lstStyle/>
            <a:p>
              <a:r>
                <a:rPr lang="en-US" sz="2000" dirty="0" smtClean="0">
                  <a:latin typeface="Cambria" panose="02040503050406030204" pitchFamily="18" charset="0"/>
                </a:rPr>
                <a:t>IR4</a:t>
              </a:r>
            </a:p>
          </p:txBody>
        </p:sp>
      </p:grpSp>
      <p:sp>
        <p:nvSpPr>
          <p:cNvPr id="9" name="TextBox 8"/>
          <p:cNvSpPr txBox="1"/>
          <p:nvPr/>
        </p:nvSpPr>
        <p:spPr>
          <a:xfrm>
            <a:off x="0" y="130552"/>
            <a:ext cx="9144000" cy="523220"/>
          </a:xfrm>
          <a:prstGeom prst="rect">
            <a:avLst/>
          </a:prstGeom>
          <a:noFill/>
        </p:spPr>
        <p:txBody>
          <a:bodyPr wrap="square" rtlCol="0">
            <a:spAutoFit/>
          </a:bodyPr>
          <a:lstStyle/>
          <a:p>
            <a:r>
              <a:rPr lang="es-ES_tradnl" altLang="en-US" sz="2800" b="1" dirty="0" smtClean="0">
                <a:solidFill>
                  <a:schemeClr val="tx2"/>
                </a:solidFill>
                <a:latin typeface="Arial" charset="0"/>
                <a:cs typeface="Arial" charset="0"/>
              </a:rPr>
              <a:t>Línea de Inestabilidad en Argentina-Paraguay</a:t>
            </a:r>
            <a:endParaRPr lang="es-PE" sz="2800" dirty="0">
              <a:solidFill>
                <a:schemeClr val="tx2"/>
              </a:solidFill>
              <a:latin typeface="Cambria" panose="02040503050406030204" pitchFamily="18" charset="0"/>
            </a:endParaRPr>
          </a:p>
        </p:txBody>
      </p:sp>
      <p:sp>
        <p:nvSpPr>
          <p:cNvPr id="5" name="Freeform 4"/>
          <p:cNvSpPr/>
          <p:nvPr/>
        </p:nvSpPr>
        <p:spPr bwMode="auto">
          <a:xfrm>
            <a:off x="1033670" y="3286539"/>
            <a:ext cx="2888973" cy="2014331"/>
          </a:xfrm>
          <a:custGeom>
            <a:avLst/>
            <a:gdLst>
              <a:gd name="connsiteX0" fmla="*/ 0 w 2888973"/>
              <a:gd name="connsiteY0" fmla="*/ 0 h 2014331"/>
              <a:gd name="connsiteX1" fmla="*/ 437321 w 2888973"/>
              <a:gd name="connsiteY1" fmla="*/ 238539 h 2014331"/>
              <a:gd name="connsiteX2" fmla="*/ 861391 w 2888973"/>
              <a:gd name="connsiteY2" fmla="*/ 622852 h 2014331"/>
              <a:gd name="connsiteX3" fmla="*/ 1404730 w 2888973"/>
              <a:gd name="connsiteY3" fmla="*/ 901148 h 2014331"/>
              <a:gd name="connsiteX4" fmla="*/ 1749287 w 2888973"/>
              <a:gd name="connsiteY4" fmla="*/ 1113183 h 2014331"/>
              <a:gd name="connsiteX5" fmla="*/ 2146852 w 2888973"/>
              <a:gd name="connsiteY5" fmla="*/ 1298713 h 2014331"/>
              <a:gd name="connsiteX6" fmla="*/ 2438400 w 2888973"/>
              <a:gd name="connsiteY6" fmla="*/ 1524000 h 2014331"/>
              <a:gd name="connsiteX7" fmla="*/ 2743200 w 2888973"/>
              <a:gd name="connsiteY7" fmla="*/ 1881809 h 2014331"/>
              <a:gd name="connsiteX8" fmla="*/ 2835965 w 2888973"/>
              <a:gd name="connsiteY8" fmla="*/ 1961322 h 2014331"/>
              <a:gd name="connsiteX9" fmla="*/ 2888973 w 2888973"/>
              <a:gd name="connsiteY9" fmla="*/ 2014331 h 201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8973" h="2014331">
                <a:moveTo>
                  <a:pt x="0" y="0"/>
                </a:moveTo>
                <a:cubicBezTo>
                  <a:pt x="146878" y="67365"/>
                  <a:pt x="293756" y="134730"/>
                  <a:pt x="437321" y="238539"/>
                </a:cubicBezTo>
                <a:cubicBezTo>
                  <a:pt x="580886" y="342348"/>
                  <a:pt x="700156" y="512417"/>
                  <a:pt x="861391" y="622852"/>
                </a:cubicBezTo>
                <a:cubicBezTo>
                  <a:pt x="1022626" y="733287"/>
                  <a:pt x="1256747" y="819426"/>
                  <a:pt x="1404730" y="901148"/>
                </a:cubicBezTo>
                <a:cubicBezTo>
                  <a:pt x="1552713" y="982870"/>
                  <a:pt x="1625600" y="1046922"/>
                  <a:pt x="1749287" y="1113183"/>
                </a:cubicBezTo>
                <a:cubicBezTo>
                  <a:pt x="1872974" y="1179444"/>
                  <a:pt x="2032000" y="1230244"/>
                  <a:pt x="2146852" y="1298713"/>
                </a:cubicBezTo>
                <a:cubicBezTo>
                  <a:pt x="2261704" y="1367182"/>
                  <a:pt x="2339009" y="1426817"/>
                  <a:pt x="2438400" y="1524000"/>
                </a:cubicBezTo>
                <a:cubicBezTo>
                  <a:pt x="2537791" y="1621183"/>
                  <a:pt x="2676939" y="1808922"/>
                  <a:pt x="2743200" y="1881809"/>
                </a:cubicBezTo>
                <a:cubicBezTo>
                  <a:pt x="2809461" y="1954696"/>
                  <a:pt x="2811670" y="1939235"/>
                  <a:pt x="2835965" y="1961322"/>
                </a:cubicBezTo>
                <a:cubicBezTo>
                  <a:pt x="2860260" y="1983409"/>
                  <a:pt x="2874616" y="1998870"/>
                  <a:pt x="2888973" y="2014331"/>
                </a:cubicBezTo>
              </a:path>
            </a:pathLst>
          </a:custGeom>
          <a:noFill/>
          <a:ln w="31750" cap="flat" cmpd="sng" algn="ctr">
            <a:solidFill>
              <a:schemeClr val="accent5">
                <a:lumMod val="50000"/>
              </a:schemeClr>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553873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099" r="20026"/>
          <a:stretch/>
        </p:blipFill>
        <p:spPr>
          <a:xfrm>
            <a:off x="0" y="1097280"/>
            <a:ext cx="4719808" cy="4447794"/>
          </a:xfrm>
          <a:prstGeom prst="rect">
            <a:avLst/>
          </a:prstGeom>
        </p:spPr>
      </p:pic>
      <p:grpSp>
        <p:nvGrpSpPr>
          <p:cNvPr id="5" name="Group 4"/>
          <p:cNvGrpSpPr/>
          <p:nvPr/>
        </p:nvGrpSpPr>
        <p:grpSpPr>
          <a:xfrm>
            <a:off x="4791456" y="1097280"/>
            <a:ext cx="4142232" cy="4447794"/>
            <a:chOff x="4791456" y="1243584"/>
            <a:chExt cx="4142232" cy="4596468"/>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r="16400" b="23000"/>
            <a:stretch/>
          </p:blipFill>
          <p:spPr>
            <a:xfrm>
              <a:off x="4791456" y="1243584"/>
              <a:ext cx="4142232" cy="444401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885" t="97648" r="22515" b="-765"/>
            <a:stretch/>
          </p:blipFill>
          <p:spPr>
            <a:xfrm>
              <a:off x="4791456" y="5660192"/>
              <a:ext cx="4142232" cy="179860"/>
            </a:xfrm>
            <a:prstGeom prst="rect">
              <a:avLst/>
            </a:prstGeom>
          </p:spPr>
        </p:pic>
      </p:grpSp>
      <p:sp>
        <p:nvSpPr>
          <p:cNvPr id="9" name="TextBox 8"/>
          <p:cNvSpPr txBox="1"/>
          <p:nvPr/>
        </p:nvSpPr>
        <p:spPr>
          <a:xfrm>
            <a:off x="4764024" y="5430012"/>
            <a:ext cx="2513838" cy="400110"/>
          </a:xfrm>
          <a:prstGeom prst="rect">
            <a:avLst/>
          </a:prstGeom>
          <a:noFill/>
        </p:spPr>
        <p:txBody>
          <a:bodyPr wrap="square" rtlCol="0">
            <a:spAutoFit/>
          </a:bodyPr>
          <a:lstStyle/>
          <a:p>
            <a:r>
              <a:rPr lang="en-US" sz="2000" dirty="0" smtClean="0">
                <a:latin typeface="Cambria" panose="02040503050406030204" pitchFamily="18" charset="0"/>
              </a:rPr>
              <a:t>IR4</a:t>
            </a:r>
          </a:p>
        </p:txBody>
      </p:sp>
      <p:sp>
        <p:nvSpPr>
          <p:cNvPr id="10" name="TextBox 9"/>
          <p:cNvSpPr txBox="1"/>
          <p:nvPr/>
        </p:nvSpPr>
        <p:spPr>
          <a:xfrm>
            <a:off x="0" y="5446577"/>
            <a:ext cx="2513838" cy="1323439"/>
          </a:xfrm>
          <a:prstGeom prst="rect">
            <a:avLst/>
          </a:prstGeom>
          <a:noFill/>
        </p:spPr>
        <p:txBody>
          <a:bodyPr wrap="square" rtlCol="0">
            <a:spAutoFit/>
          </a:bodyPr>
          <a:lstStyle/>
          <a:p>
            <a:r>
              <a:rPr lang="en-US" sz="2000" dirty="0" smtClean="0">
                <a:latin typeface="Cambria" panose="02040503050406030204" pitchFamily="18" charset="0"/>
              </a:rPr>
              <a:t>GFS</a:t>
            </a:r>
          </a:p>
          <a:p>
            <a:pPr marL="342900" indent="-342900" algn="l">
              <a:buFont typeface="Arial" panose="020B0604020202020204" pitchFamily="34" charset="0"/>
              <a:buChar char="•"/>
            </a:pPr>
            <a:r>
              <a:rPr lang="es-ES_tradnl" sz="2000" dirty="0" smtClean="0">
                <a:latin typeface="Cambria" panose="02040503050406030204" pitchFamily="18" charset="0"/>
              </a:rPr>
              <a:t>Vientos 850 hPa</a:t>
            </a:r>
          </a:p>
          <a:p>
            <a:pPr marL="342900" indent="-342900" algn="l">
              <a:buFont typeface="Arial" panose="020B0604020202020204" pitchFamily="34" charset="0"/>
              <a:buChar char="•"/>
            </a:pPr>
            <a:r>
              <a:rPr lang="es-ES_tradnl" sz="2000" dirty="0" smtClean="0">
                <a:latin typeface="Cambria" panose="02040503050406030204" pitchFamily="18" charset="0"/>
              </a:rPr>
              <a:t>Rocíos Capa Limite[°C]</a:t>
            </a:r>
            <a:endParaRPr lang="es-ES_tradnl" sz="2000" dirty="0">
              <a:latin typeface="Cambria" panose="02040503050406030204" pitchFamily="18" charset="0"/>
            </a:endParaRPr>
          </a:p>
        </p:txBody>
      </p:sp>
      <p:sp>
        <p:nvSpPr>
          <p:cNvPr id="11" name="TextBox 10"/>
          <p:cNvSpPr txBox="1"/>
          <p:nvPr/>
        </p:nvSpPr>
        <p:spPr>
          <a:xfrm>
            <a:off x="0" y="130552"/>
            <a:ext cx="9144000" cy="523220"/>
          </a:xfrm>
          <a:prstGeom prst="rect">
            <a:avLst/>
          </a:prstGeom>
          <a:noFill/>
        </p:spPr>
        <p:txBody>
          <a:bodyPr wrap="square" rtlCol="0">
            <a:spAutoFit/>
          </a:bodyPr>
          <a:lstStyle/>
          <a:p>
            <a:r>
              <a:rPr lang="es-ES_tradnl" altLang="en-US" sz="2800" b="1" dirty="0" smtClean="0">
                <a:solidFill>
                  <a:schemeClr val="tx2"/>
                </a:solidFill>
                <a:latin typeface="Arial" charset="0"/>
                <a:cs typeface="Arial" charset="0"/>
              </a:rPr>
              <a:t>Línea de Inestabilidad en Argentina-Paraguay</a:t>
            </a:r>
            <a:endParaRPr lang="es-PE" sz="2800" dirty="0">
              <a:solidFill>
                <a:schemeClr val="tx2"/>
              </a:solidFill>
              <a:latin typeface="Cambria" panose="02040503050406030204" pitchFamily="18" charset="0"/>
            </a:endParaRPr>
          </a:p>
        </p:txBody>
      </p:sp>
      <p:sp>
        <p:nvSpPr>
          <p:cNvPr id="6" name="Freeform 5"/>
          <p:cNvSpPr/>
          <p:nvPr/>
        </p:nvSpPr>
        <p:spPr bwMode="auto">
          <a:xfrm>
            <a:off x="1232452" y="1537252"/>
            <a:ext cx="901923" cy="1116926"/>
          </a:xfrm>
          <a:custGeom>
            <a:avLst/>
            <a:gdLst>
              <a:gd name="connsiteX0" fmla="*/ 0 w 901923"/>
              <a:gd name="connsiteY0" fmla="*/ 0 h 1116926"/>
              <a:gd name="connsiteX1" fmla="*/ 410818 w 901923"/>
              <a:gd name="connsiteY1" fmla="*/ 371061 h 1116926"/>
              <a:gd name="connsiteX2" fmla="*/ 636105 w 901923"/>
              <a:gd name="connsiteY2" fmla="*/ 649357 h 1116926"/>
              <a:gd name="connsiteX3" fmla="*/ 742122 w 901923"/>
              <a:gd name="connsiteY3" fmla="*/ 821635 h 1116926"/>
              <a:gd name="connsiteX4" fmla="*/ 887896 w 901923"/>
              <a:gd name="connsiteY4" fmla="*/ 1086678 h 1116926"/>
              <a:gd name="connsiteX5" fmla="*/ 887896 w 901923"/>
              <a:gd name="connsiteY5" fmla="*/ 1099931 h 111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923" h="1116926">
                <a:moveTo>
                  <a:pt x="0" y="0"/>
                </a:moveTo>
                <a:cubicBezTo>
                  <a:pt x="152400" y="131417"/>
                  <a:pt x="304801" y="262835"/>
                  <a:pt x="410818" y="371061"/>
                </a:cubicBezTo>
                <a:cubicBezTo>
                  <a:pt x="516835" y="479287"/>
                  <a:pt x="580888" y="574261"/>
                  <a:pt x="636105" y="649357"/>
                </a:cubicBezTo>
                <a:cubicBezTo>
                  <a:pt x="691322" y="724453"/>
                  <a:pt x="700157" y="748748"/>
                  <a:pt x="742122" y="821635"/>
                </a:cubicBezTo>
                <a:cubicBezTo>
                  <a:pt x="784087" y="894522"/>
                  <a:pt x="863600" y="1040295"/>
                  <a:pt x="887896" y="1086678"/>
                </a:cubicBezTo>
                <a:cubicBezTo>
                  <a:pt x="912192" y="1133061"/>
                  <a:pt x="900044" y="1116496"/>
                  <a:pt x="887896" y="1099931"/>
                </a:cubicBezTo>
              </a:path>
            </a:pathLst>
          </a:custGeom>
          <a:noFill/>
          <a:ln w="31750" cap="flat" cmpd="sng" algn="ctr">
            <a:solidFill>
              <a:schemeClr val="accent5">
                <a:lumMod val="50000"/>
              </a:schemeClr>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7" name="Freeform 6"/>
          <p:cNvSpPr/>
          <p:nvPr/>
        </p:nvSpPr>
        <p:spPr bwMode="auto">
          <a:xfrm>
            <a:off x="1596441" y="2367898"/>
            <a:ext cx="2871591" cy="1912554"/>
          </a:xfrm>
          <a:custGeom>
            <a:avLst/>
            <a:gdLst>
              <a:gd name="connsiteX0" fmla="*/ 20324 w 2871591"/>
              <a:gd name="connsiteY0" fmla="*/ 4241 h 1912554"/>
              <a:gd name="connsiteX1" fmla="*/ 46829 w 2871591"/>
              <a:gd name="connsiteY1" fmla="*/ 83754 h 1912554"/>
              <a:gd name="connsiteX2" fmla="*/ 431142 w 2871591"/>
              <a:gd name="connsiteY2" fmla="*/ 574085 h 1912554"/>
              <a:gd name="connsiteX3" fmla="*/ 788950 w 2871591"/>
              <a:gd name="connsiteY3" fmla="*/ 865632 h 1912554"/>
              <a:gd name="connsiteX4" fmla="*/ 1133507 w 2871591"/>
              <a:gd name="connsiteY4" fmla="*/ 1104172 h 1912554"/>
              <a:gd name="connsiteX5" fmla="*/ 1385298 w 2871591"/>
              <a:gd name="connsiteY5" fmla="*/ 1289702 h 1912554"/>
              <a:gd name="connsiteX6" fmla="*/ 2047907 w 2871591"/>
              <a:gd name="connsiteY6" fmla="*/ 1674015 h 1912554"/>
              <a:gd name="connsiteX7" fmla="*/ 2538237 w 2871591"/>
              <a:gd name="connsiteY7" fmla="*/ 1819789 h 1912554"/>
              <a:gd name="connsiteX8" fmla="*/ 2697263 w 2871591"/>
              <a:gd name="connsiteY8" fmla="*/ 1833041 h 1912554"/>
              <a:gd name="connsiteX9" fmla="*/ 2856289 w 2871591"/>
              <a:gd name="connsiteY9" fmla="*/ 1899302 h 1912554"/>
              <a:gd name="connsiteX10" fmla="*/ 2856289 w 2871591"/>
              <a:gd name="connsiteY10" fmla="*/ 1912554 h 19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1591" h="1912554">
                <a:moveTo>
                  <a:pt x="20324" y="4241"/>
                </a:moveTo>
                <a:cubicBezTo>
                  <a:pt x="-659" y="-3490"/>
                  <a:pt x="-21641" y="-11220"/>
                  <a:pt x="46829" y="83754"/>
                </a:cubicBezTo>
                <a:cubicBezTo>
                  <a:pt x="115299" y="178728"/>
                  <a:pt x="307455" y="443772"/>
                  <a:pt x="431142" y="574085"/>
                </a:cubicBezTo>
                <a:cubicBezTo>
                  <a:pt x="554829" y="704398"/>
                  <a:pt x="671889" y="777284"/>
                  <a:pt x="788950" y="865632"/>
                </a:cubicBezTo>
                <a:cubicBezTo>
                  <a:pt x="906011" y="953980"/>
                  <a:pt x="1034116" y="1033494"/>
                  <a:pt x="1133507" y="1104172"/>
                </a:cubicBezTo>
                <a:cubicBezTo>
                  <a:pt x="1232898" y="1174850"/>
                  <a:pt x="1232898" y="1194728"/>
                  <a:pt x="1385298" y="1289702"/>
                </a:cubicBezTo>
                <a:cubicBezTo>
                  <a:pt x="1537698" y="1384676"/>
                  <a:pt x="1855751" y="1585667"/>
                  <a:pt x="2047907" y="1674015"/>
                </a:cubicBezTo>
                <a:cubicBezTo>
                  <a:pt x="2240063" y="1762363"/>
                  <a:pt x="2430011" y="1793285"/>
                  <a:pt x="2538237" y="1819789"/>
                </a:cubicBezTo>
                <a:cubicBezTo>
                  <a:pt x="2646463" y="1846293"/>
                  <a:pt x="2644254" y="1819789"/>
                  <a:pt x="2697263" y="1833041"/>
                </a:cubicBezTo>
                <a:cubicBezTo>
                  <a:pt x="2750272" y="1846293"/>
                  <a:pt x="2829785" y="1886050"/>
                  <a:pt x="2856289" y="1899302"/>
                </a:cubicBezTo>
                <a:cubicBezTo>
                  <a:pt x="2882793" y="1912554"/>
                  <a:pt x="2869541" y="1912554"/>
                  <a:pt x="2856289" y="1912554"/>
                </a:cubicBezTo>
              </a:path>
            </a:pathLst>
          </a:custGeom>
          <a:noFill/>
          <a:ln w="31750" cap="flat" cmpd="sng" algn="ctr">
            <a:solidFill>
              <a:schemeClr val="accent5">
                <a:lumMod val="50000"/>
              </a:schemeClr>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3200400" y="5830122"/>
            <a:ext cx="5257800" cy="830997"/>
          </a:xfrm>
          <a:prstGeom prst="rect">
            <a:avLst/>
          </a:prstGeom>
          <a:noFill/>
          <a:ln>
            <a:solidFill>
              <a:schemeClr val="tx1"/>
            </a:solidFill>
          </a:ln>
        </p:spPr>
        <p:txBody>
          <a:bodyPr wrap="square" rtlCol="0">
            <a:spAutoFit/>
          </a:bodyPr>
          <a:lstStyle/>
          <a:p>
            <a:pPr algn="l"/>
            <a:r>
              <a:rPr lang="es-ES_tradnl" dirty="0" smtClean="0"/>
              <a:t>Note que en 12 </a:t>
            </a:r>
            <a:r>
              <a:rPr lang="es-ES_tradnl" dirty="0" err="1" smtClean="0"/>
              <a:t>hrs</a:t>
            </a:r>
            <a:r>
              <a:rPr lang="es-ES_tradnl" dirty="0" smtClean="0"/>
              <a:t>, la vaguada avanza unos 250 km, con velocidad de 18-20kt.</a:t>
            </a:r>
            <a:endParaRPr lang="es-ES_tradnl" dirty="0"/>
          </a:p>
        </p:txBody>
      </p:sp>
    </p:spTree>
    <p:extLst>
      <p:ext uri="{BB962C8B-B14F-4D97-AF65-F5344CB8AC3E}">
        <p14:creationId xmlns:p14="http://schemas.microsoft.com/office/powerpoint/2010/main" val="1929681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2286000"/>
            <a:ext cx="9067800" cy="1143000"/>
          </a:xfrm>
        </p:spPr>
        <p:txBody>
          <a:bodyPr/>
          <a:lstStyle/>
          <a:p>
            <a:pPr eaLnBrk="1" hangingPunct="1"/>
            <a:r>
              <a:rPr lang="es-ES_tradnl" altLang="en-US" dirty="0" smtClean="0"/>
              <a:t>6. Estructura Vertical de un Frente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4586288"/>
          </a:xfrm>
          <a:prstGeom prst="rect">
            <a:avLst/>
          </a:prstGeom>
        </p:spPr>
      </p:pic>
      <p:sp>
        <p:nvSpPr>
          <p:cNvPr id="104451" name="Rectangle 2"/>
          <p:cNvSpPr>
            <a:spLocks noGrp="1" noChangeArrowheads="1"/>
          </p:cNvSpPr>
          <p:nvPr>
            <p:ph type="title"/>
          </p:nvPr>
        </p:nvSpPr>
        <p:spPr>
          <a:xfrm>
            <a:off x="152400" y="0"/>
            <a:ext cx="8991600" cy="762000"/>
          </a:xfrm>
        </p:spPr>
        <p:txBody>
          <a:bodyPr/>
          <a:lstStyle/>
          <a:p>
            <a:pPr algn="l" eaLnBrk="1" hangingPunct="1"/>
            <a:r>
              <a:rPr lang="es-ES_tradnl" altLang="en-US" sz="2800" b="1" dirty="0" smtClean="0">
                <a:latin typeface="Arial" charset="0"/>
                <a:cs typeface="Arial" charset="0"/>
              </a:rPr>
              <a:t>Frente a las 24 </a:t>
            </a:r>
            <a:r>
              <a:rPr lang="es-ES_tradnl" altLang="en-US" sz="2800" b="1" dirty="0" err="1" smtClean="0">
                <a:latin typeface="Arial" charset="0"/>
                <a:cs typeface="Arial" charset="0"/>
              </a:rPr>
              <a:t>hrs</a:t>
            </a:r>
            <a:r>
              <a:rPr lang="es-ES_tradnl" altLang="en-US" sz="2800" b="1" dirty="0" smtClean="0">
                <a:latin typeface="Arial" charset="0"/>
                <a:cs typeface="Arial" charset="0"/>
              </a:rPr>
              <a:t> (Profundo gradiente baroclínico)</a:t>
            </a:r>
            <a:br>
              <a:rPr lang="es-ES_tradnl" altLang="en-US" sz="2800" b="1" dirty="0" smtClean="0">
                <a:latin typeface="Arial" charset="0"/>
                <a:cs typeface="Arial" charset="0"/>
              </a:rPr>
            </a:br>
            <a:r>
              <a:rPr lang="es-ES_tradnl" altLang="en-US" sz="2000" b="1" dirty="0" smtClean="0">
                <a:latin typeface="Arial" charset="0"/>
                <a:cs typeface="Arial" charset="0"/>
              </a:rPr>
              <a:t>Temperatura Potencial y Temperatura Equivalente Potencial</a:t>
            </a:r>
            <a:r>
              <a:rPr lang="es-ES_tradnl" altLang="en-US" sz="2800" b="1" dirty="0" smtClean="0">
                <a:latin typeface="Arial" charset="0"/>
                <a:cs typeface="Arial" charset="0"/>
              </a:rPr>
              <a:t>.</a:t>
            </a:r>
          </a:p>
        </p:txBody>
      </p:sp>
      <p:cxnSp>
        <p:nvCxnSpPr>
          <p:cNvPr id="4" name="Straight Arrow Connector 3"/>
          <p:cNvCxnSpPr>
            <a:cxnSpLocks noChangeShapeType="1"/>
          </p:cNvCxnSpPr>
          <p:nvPr/>
        </p:nvCxnSpPr>
        <p:spPr bwMode="auto">
          <a:xfrm>
            <a:off x="6858000" y="4090677"/>
            <a:ext cx="0" cy="12192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 name="TextBox 4"/>
          <p:cNvSpPr txBox="1">
            <a:spLocks noChangeArrowheads="1"/>
          </p:cNvSpPr>
          <p:nvPr/>
        </p:nvSpPr>
        <p:spPr bwMode="auto">
          <a:xfrm>
            <a:off x="6324600" y="3646211"/>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dirty="0"/>
              <a:t>Frente</a:t>
            </a:r>
          </a:p>
        </p:txBody>
      </p:sp>
      <p:sp>
        <p:nvSpPr>
          <p:cNvPr id="6" name="Freeform 5"/>
          <p:cNvSpPr/>
          <p:nvPr/>
        </p:nvSpPr>
        <p:spPr bwMode="auto">
          <a:xfrm>
            <a:off x="3101009" y="2915478"/>
            <a:ext cx="3816626" cy="2398644"/>
          </a:xfrm>
          <a:custGeom>
            <a:avLst/>
            <a:gdLst>
              <a:gd name="connsiteX0" fmla="*/ 3816626 w 3816626"/>
              <a:gd name="connsiteY0" fmla="*/ 2398644 h 2398644"/>
              <a:gd name="connsiteX1" fmla="*/ 3352800 w 3816626"/>
              <a:gd name="connsiteY1" fmla="*/ 2120348 h 2398644"/>
              <a:gd name="connsiteX2" fmla="*/ 3074504 w 3816626"/>
              <a:gd name="connsiteY2" fmla="*/ 1828800 h 2398644"/>
              <a:gd name="connsiteX3" fmla="*/ 2703443 w 3816626"/>
              <a:gd name="connsiteY3" fmla="*/ 1603513 h 2398644"/>
              <a:gd name="connsiteX4" fmla="*/ 2266121 w 3816626"/>
              <a:gd name="connsiteY4" fmla="*/ 1391479 h 2398644"/>
              <a:gd name="connsiteX5" fmla="*/ 1934817 w 3816626"/>
              <a:gd name="connsiteY5" fmla="*/ 1166192 h 2398644"/>
              <a:gd name="connsiteX6" fmla="*/ 1709530 w 3816626"/>
              <a:gd name="connsiteY6" fmla="*/ 742122 h 2398644"/>
              <a:gd name="connsiteX7" fmla="*/ 1444487 w 3816626"/>
              <a:gd name="connsiteY7" fmla="*/ 424070 h 2398644"/>
              <a:gd name="connsiteX8" fmla="*/ 1272208 w 3816626"/>
              <a:gd name="connsiteY8" fmla="*/ 304800 h 2398644"/>
              <a:gd name="connsiteX9" fmla="*/ 755374 w 3816626"/>
              <a:gd name="connsiteY9" fmla="*/ 119270 h 2398644"/>
              <a:gd name="connsiteX10" fmla="*/ 530087 w 3816626"/>
              <a:gd name="connsiteY10" fmla="*/ 92765 h 2398644"/>
              <a:gd name="connsiteX11" fmla="*/ 145774 w 3816626"/>
              <a:gd name="connsiteY11" fmla="*/ 53009 h 2398644"/>
              <a:gd name="connsiteX12" fmla="*/ 0 w 3816626"/>
              <a:gd name="connsiteY12" fmla="*/ 0 h 2398644"/>
              <a:gd name="connsiteX13" fmla="*/ 0 w 3816626"/>
              <a:gd name="connsiteY13" fmla="*/ 0 h 239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6626" h="2398644">
                <a:moveTo>
                  <a:pt x="3816626" y="2398644"/>
                </a:moveTo>
                <a:cubicBezTo>
                  <a:pt x="3646556" y="2306983"/>
                  <a:pt x="3476487" y="2215322"/>
                  <a:pt x="3352800" y="2120348"/>
                </a:cubicBezTo>
                <a:cubicBezTo>
                  <a:pt x="3229113" y="2025374"/>
                  <a:pt x="3182730" y="1914939"/>
                  <a:pt x="3074504" y="1828800"/>
                </a:cubicBezTo>
                <a:cubicBezTo>
                  <a:pt x="2966278" y="1742661"/>
                  <a:pt x="2838173" y="1676400"/>
                  <a:pt x="2703443" y="1603513"/>
                </a:cubicBezTo>
                <a:cubicBezTo>
                  <a:pt x="2568713" y="1530626"/>
                  <a:pt x="2394225" y="1464366"/>
                  <a:pt x="2266121" y="1391479"/>
                </a:cubicBezTo>
                <a:cubicBezTo>
                  <a:pt x="2138017" y="1318592"/>
                  <a:pt x="2027582" y="1274418"/>
                  <a:pt x="1934817" y="1166192"/>
                </a:cubicBezTo>
                <a:cubicBezTo>
                  <a:pt x="1842052" y="1057966"/>
                  <a:pt x="1791252" y="865809"/>
                  <a:pt x="1709530" y="742122"/>
                </a:cubicBezTo>
                <a:cubicBezTo>
                  <a:pt x="1627808" y="618435"/>
                  <a:pt x="1517374" y="496957"/>
                  <a:pt x="1444487" y="424070"/>
                </a:cubicBezTo>
                <a:cubicBezTo>
                  <a:pt x="1371600" y="351183"/>
                  <a:pt x="1387060" y="355600"/>
                  <a:pt x="1272208" y="304800"/>
                </a:cubicBezTo>
                <a:cubicBezTo>
                  <a:pt x="1157356" y="254000"/>
                  <a:pt x="879061" y="154609"/>
                  <a:pt x="755374" y="119270"/>
                </a:cubicBezTo>
                <a:cubicBezTo>
                  <a:pt x="631687" y="83931"/>
                  <a:pt x="530087" y="92765"/>
                  <a:pt x="530087" y="92765"/>
                </a:cubicBezTo>
                <a:cubicBezTo>
                  <a:pt x="428487" y="81722"/>
                  <a:pt x="234122" y="68470"/>
                  <a:pt x="145774" y="53009"/>
                </a:cubicBezTo>
                <a:cubicBezTo>
                  <a:pt x="57426" y="37548"/>
                  <a:pt x="0" y="0"/>
                  <a:pt x="0" y="0"/>
                </a:cubicBezTo>
                <a:lnTo>
                  <a:pt x="0" y="0"/>
                </a:lnTo>
              </a:path>
            </a:pathLst>
          </a:cu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cxnSp>
        <p:nvCxnSpPr>
          <p:cNvPr id="8" name="Straight Arrow Connector 7"/>
          <p:cNvCxnSpPr/>
          <p:nvPr/>
        </p:nvCxnSpPr>
        <p:spPr bwMode="auto">
          <a:xfrm>
            <a:off x="4800600" y="3877192"/>
            <a:ext cx="0" cy="1432685"/>
          </a:xfrm>
          <a:prstGeom prst="straightConnector1">
            <a:avLst/>
          </a:prstGeom>
          <a:solidFill>
            <a:schemeClr val="accent1"/>
          </a:solidFill>
          <a:ln w="28575" cap="flat" cmpd="sng" algn="ctr">
            <a:solidFill>
              <a:srgbClr val="FF0000"/>
            </a:solidFill>
            <a:prstDash val="solid"/>
            <a:round/>
            <a:headEnd type="arrow"/>
            <a:tailEnd type="arrow"/>
          </a:ln>
          <a:effectLst/>
        </p:spPr>
      </p:cxnSp>
      <p:cxnSp>
        <p:nvCxnSpPr>
          <p:cNvPr id="12" name="Straight Arrow Connector 11"/>
          <p:cNvCxnSpPr/>
          <p:nvPr/>
        </p:nvCxnSpPr>
        <p:spPr bwMode="auto">
          <a:xfrm>
            <a:off x="6019800" y="4700277"/>
            <a:ext cx="0" cy="618608"/>
          </a:xfrm>
          <a:prstGeom prst="straightConnector1">
            <a:avLst/>
          </a:prstGeom>
          <a:solidFill>
            <a:schemeClr val="accent1"/>
          </a:solidFill>
          <a:ln w="28575" cap="flat" cmpd="sng" algn="ctr">
            <a:solidFill>
              <a:schemeClr val="accent5">
                <a:lumMod val="50000"/>
              </a:schemeClr>
            </a:solidFill>
            <a:prstDash val="solid"/>
            <a:round/>
            <a:headEnd type="arrow"/>
            <a:tailEnd type="arrow"/>
          </a:ln>
          <a:effectLst/>
        </p:spPr>
      </p:cxnSp>
      <p:sp>
        <p:nvSpPr>
          <p:cNvPr id="11" name="TextBox 10"/>
          <p:cNvSpPr txBox="1"/>
          <p:nvPr/>
        </p:nvSpPr>
        <p:spPr>
          <a:xfrm>
            <a:off x="2514600" y="5867400"/>
            <a:ext cx="5029200" cy="830997"/>
          </a:xfrm>
          <a:prstGeom prst="rect">
            <a:avLst/>
          </a:prstGeom>
          <a:noFill/>
          <a:ln>
            <a:solidFill>
              <a:schemeClr val="tx1"/>
            </a:solidFill>
          </a:ln>
        </p:spPr>
        <p:txBody>
          <a:bodyPr wrap="square" rtlCol="0">
            <a:spAutoFit/>
          </a:bodyPr>
          <a:lstStyle/>
          <a:p>
            <a:r>
              <a:rPr lang="es-ES_tradnl" dirty="0" smtClean="0"/>
              <a:t>Frente se define en el espesor de </a:t>
            </a:r>
            <a:r>
              <a:rPr lang="es-ES_tradnl" b="1" dirty="0" smtClean="0">
                <a:solidFill>
                  <a:schemeClr val="accent5">
                    <a:lumMod val="50000"/>
                  </a:schemeClr>
                </a:solidFill>
              </a:rPr>
              <a:t>1000-850</a:t>
            </a:r>
            <a:r>
              <a:rPr lang="es-ES_tradnl" dirty="0" smtClean="0"/>
              <a:t> y en </a:t>
            </a:r>
            <a:r>
              <a:rPr lang="es-ES_tradnl" dirty="0" smtClean="0">
                <a:solidFill>
                  <a:srgbClr val="FF0000"/>
                </a:solidFill>
              </a:rPr>
              <a:t>1000-500</a:t>
            </a:r>
            <a:r>
              <a:rPr lang="es-ES_tradnl" dirty="0" smtClean="0"/>
              <a:t> hPa</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4586288"/>
          </a:xfrm>
          <a:prstGeom prst="rect">
            <a:avLst/>
          </a:prstGeom>
        </p:spPr>
      </p:pic>
      <p:sp>
        <p:nvSpPr>
          <p:cNvPr id="4" name="Rectangle 2"/>
          <p:cNvSpPr txBox="1">
            <a:spLocks noChangeArrowheads="1"/>
          </p:cNvSpPr>
          <p:nvPr/>
        </p:nvSpPr>
        <p:spPr bwMode="auto">
          <a:xfrm>
            <a:off x="152400" y="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2800" b="1" kern="0" dirty="0" smtClean="0">
                <a:latin typeface="Arial" pitchFamily="34" charset="0"/>
                <a:cs typeface="Arial" pitchFamily="34" charset="0"/>
              </a:rPr>
              <a:t>Frente a las 36 </a:t>
            </a:r>
            <a:r>
              <a:rPr lang="es-ES_tradnl" sz="2800" b="1" kern="0" dirty="0" err="1" smtClean="0">
                <a:latin typeface="Arial" pitchFamily="34" charset="0"/>
                <a:cs typeface="Arial" pitchFamily="34" charset="0"/>
              </a:rPr>
              <a:t>hrs</a:t>
            </a:r>
            <a:r>
              <a:rPr lang="es-ES_tradnl" sz="2800" b="1" kern="0" dirty="0" smtClean="0">
                <a:latin typeface="Arial" pitchFamily="34" charset="0"/>
                <a:cs typeface="Arial" pitchFamily="34" charset="0"/>
              </a:rPr>
              <a:t> </a:t>
            </a:r>
            <a:r>
              <a:rPr lang="es-ES_tradnl" sz="2800" b="1" dirty="0">
                <a:latin typeface="Arial" pitchFamily="34" charset="0"/>
                <a:cs typeface="Arial" pitchFamily="34" charset="0"/>
              </a:rPr>
              <a:t>(Profundo gradiente baroclínico</a:t>
            </a:r>
            <a:r>
              <a:rPr lang="es-ES_tradnl" sz="2800" b="1" dirty="0" smtClean="0">
                <a:latin typeface="Arial" pitchFamily="34" charset="0"/>
                <a:cs typeface="Arial" pitchFamily="34" charset="0"/>
              </a:rPr>
              <a:t>)</a:t>
            </a:r>
          </a:p>
          <a:p>
            <a:pPr algn="l">
              <a:defRPr/>
            </a:pPr>
            <a:r>
              <a:rPr lang="es-ES_tradnl" altLang="en-US" sz="2000" b="1" dirty="0">
                <a:latin typeface="Arial" charset="0"/>
                <a:cs typeface="Arial" charset="0"/>
              </a:rPr>
              <a:t>Temperatura Potencial y Temperatura Equivalente Potencial.</a:t>
            </a:r>
            <a:endParaRPr lang="es-ES_tradnl" sz="2000" b="1" kern="0" dirty="0">
              <a:latin typeface="Arial" pitchFamily="34" charset="0"/>
              <a:cs typeface="Arial" pitchFamily="34" charset="0"/>
            </a:endParaRPr>
          </a:p>
        </p:txBody>
      </p:sp>
      <p:sp>
        <p:nvSpPr>
          <p:cNvPr id="5" name="TextBox 4"/>
          <p:cNvSpPr txBox="1">
            <a:spLocks noChangeArrowheads="1"/>
          </p:cNvSpPr>
          <p:nvPr/>
        </p:nvSpPr>
        <p:spPr bwMode="auto">
          <a:xfrm>
            <a:off x="6400800" y="3692594"/>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dirty="0"/>
              <a:t>Frente</a:t>
            </a:r>
          </a:p>
        </p:txBody>
      </p:sp>
      <p:cxnSp>
        <p:nvCxnSpPr>
          <p:cNvPr id="6" name="Straight Arrow Connector 5"/>
          <p:cNvCxnSpPr>
            <a:cxnSpLocks noChangeShapeType="1"/>
          </p:cNvCxnSpPr>
          <p:nvPr/>
        </p:nvCxnSpPr>
        <p:spPr bwMode="auto">
          <a:xfrm>
            <a:off x="6934200" y="4154557"/>
            <a:ext cx="0" cy="12192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 name="Freeform 2"/>
          <p:cNvSpPr/>
          <p:nvPr/>
        </p:nvSpPr>
        <p:spPr bwMode="auto">
          <a:xfrm>
            <a:off x="3670852" y="2875722"/>
            <a:ext cx="3432313" cy="2478156"/>
          </a:xfrm>
          <a:custGeom>
            <a:avLst/>
            <a:gdLst>
              <a:gd name="connsiteX0" fmla="*/ 3432313 w 3432313"/>
              <a:gd name="connsiteY0" fmla="*/ 2478156 h 2478156"/>
              <a:gd name="connsiteX1" fmla="*/ 3286539 w 3432313"/>
              <a:gd name="connsiteY1" fmla="*/ 2385391 h 2478156"/>
              <a:gd name="connsiteX2" fmla="*/ 2888974 w 3432313"/>
              <a:gd name="connsiteY2" fmla="*/ 1987826 h 2478156"/>
              <a:gd name="connsiteX3" fmla="*/ 2478157 w 3432313"/>
              <a:gd name="connsiteY3" fmla="*/ 1563756 h 2478156"/>
              <a:gd name="connsiteX4" fmla="*/ 1961322 w 3432313"/>
              <a:gd name="connsiteY4" fmla="*/ 1232452 h 2478156"/>
              <a:gd name="connsiteX5" fmla="*/ 1537252 w 3432313"/>
              <a:gd name="connsiteY5" fmla="*/ 675861 h 2478156"/>
              <a:gd name="connsiteX6" fmla="*/ 1272209 w 3432313"/>
              <a:gd name="connsiteY6" fmla="*/ 397565 h 2478156"/>
              <a:gd name="connsiteX7" fmla="*/ 914400 w 3432313"/>
              <a:gd name="connsiteY7" fmla="*/ 212035 h 2478156"/>
              <a:gd name="connsiteX8" fmla="*/ 583096 w 3432313"/>
              <a:gd name="connsiteY8" fmla="*/ 92765 h 2478156"/>
              <a:gd name="connsiteX9" fmla="*/ 371061 w 3432313"/>
              <a:gd name="connsiteY9" fmla="*/ 53008 h 2478156"/>
              <a:gd name="connsiteX10" fmla="*/ 0 w 3432313"/>
              <a:gd name="connsiteY10" fmla="*/ 0 h 2478156"/>
              <a:gd name="connsiteX11" fmla="*/ 0 w 3432313"/>
              <a:gd name="connsiteY11" fmla="*/ 0 h 247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32313" h="2478156">
                <a:moveTo>
                  <a:pt x="3432313" y="2478156"/>
                </a:moveTo>
                <a:cubicBezTo>
                  <a:pt x="3404704" y="2472634"/>
                  <a:pt x="3377095" y="2467113"/>
                  <a:pt x="3286539" y="2385391"/>
                </a:cubicBezTo>
                <a:cubicBezTo>
                  <a:pt x="3195982" y="2303669"/>
                  <a:pt x="3023704" y="2124765"/>
                  <a:pt x="2888974" y="1987826"/>
                </a:cubicBezTo>
                <a:cubicBezTo>
                  <a:pt x="2754244" y="1850887"/>
                  <a:pt x="2632766" y="1689652"/>
                  <a:pt x="2478157" y="1563756"/>
                </a:cubicBezTo>
                <a:cubicBezTo>
                  <a:pt x="2323548" y="1437860"/>
                  <a:pt x="2118139" y="1380434"/>
                  <a:pt x="1961322" y="1232452"/>
                </a:cubicBezTo>
                <a:cubicBezTo>
                  <a:pt x="1804504" y="1084469"/>
                  <a:pt x="1652104" y="815009"/>
                  <a:pt x="1537252" y="675861"/>
                </a:cubicBezTo>
                <a:cubicBezTo>
                  <a:pt x="1422400" y="536713"/>
                  <a:pt x="1376017" y="474869"/>
                  <a:pt x="1272209" y="397565"/>
                </a:cubicBezTo>
                <a:cubicBezTo>
                  <a:pt x="1168401" y="320261"/>
                  <a:pt x="1029252" y="262835"/>
                  <a:pt x="914400" y="212035"/>
                </a:cubicBezTo>
                <a:cubicBezTo>
                  <a:pt x="799548" y="161235"/>
                  <a:pt x="673652" y="119269"/>
                  <a:pt x="583096" y="92765"/>
                </a:cubicBezTo>
                <a:cubicBezTo>
                  <a:pt x="492539" y="66260"/>
                  <a:pt x="468244" y="68469"/>
                  <a:pt x="371061" y="53008"/>
                </a:cubicBezTo>
                <a:cubicBezTo>
                  <a:pt x="273878" y="37547"/>
                  <a:pt x="0" y="0"/>
                  <a:pt x="0" y="0"/>
                </a:cubicBezTo>
                <a:lnTo>
                  <a:pt x="0" y="0"/>
                </a:lnTo>
              </a:path>
            </a:pathLst>
          </a:cu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cxnSp>
        <p:nvCxnSpPr>
          <p:cNvPr id="8" name="Straight Arrow Connector 7"/>
          <p:cNvCxnSpPr/>
          <p:nvPr/>
        </p:nvCxnSpPr>
        <p:spPr bwMode="auto">
          <a:xfrm>
            <a:off x="5334000" y="3877192"/>
            <a:ext cx="0" cy="1432685"/>
          </a:xfrm>
          <a:prstGeom prst="straightConnector1">
            <a:avLst/>
          </a:prstGeom>
          <a:solidFill>
            <a:schemeClr val="accent1"/>
          </a:solidFill>
          <a:ln w="28575" cap="flat" cmpd="sng" algn="ctr">
            <a:solidFill>
              <a:srgbClr val="FF0000"/>
            </a:solidFill>
            <a:prstDash val="solid"/>
            <a:round/>
            <a:headEnd type="arrow"/>
            <a:tailEnd type="arrow"/>
          </a:ln>
          <a:effectLst/>
        </p:spPr>
      </p:cxnSp>
      <p:cxnSp>
        <p:nvCxnSpPr>
          <p:cNvPr id="9" name="Straight Arrow Connector 8"/>
          <p:cNvCxnSpPr/>
          <p:nvPr/>
        </p:nvCxnSpPr>
        <p:spPr bwMode="auto">
          <a:xfrm>
            <a:off x="6324600" y="4700277"/>
            <a:ext cx="0" cy="618608"/>
          </a:xfrm>
          <a:prstGeom prst="straightConnector1">
            <a:avLst/>
          </a:prstGeom>
          <a:solidFill>
            <a:schemeClr val="accent1"/>
          </a:solidFill>
          <a:ln w="28575" cap="flat" cmpd="sng" algn="ctr">
            <a:solidFill>
              <a:schemeClr val="accent5">
                <a:lumMod val="50000"/>
              </a:schemeClr>
            </a:solidFill>
            <a:prstDash val="solid"/>
            <a:round/>
            <a:headEnd type="arrow"/>
            <a:tailEnd type="arrow"/>
          </a:ln>
          <a:effectLst/>
        </p:spPr>
      </p:cxnSp>
      <p:sp>
        <p:nvSpPr>
          <p:cNvPr id="10" name="TextBox 9"/>
          <p:cNvSpPr txBox="1"/>
          <p:nvPr/>
        </p:nvSpPr>
        <p:spPr>
          <a:xfrm>
            <a:off x="2514600" y="5867400"/>
            <a:ext cx="5029200" cy="830997"/>
          </a:xfrm>
          <a:prstGeom prst="rect">
            <a:avLst/>
          </a:prstGeom>
          <a:noFill/>
          <a:ln>
            <a:solidFill>
              <a:schemeClr val="tx1"/>
            </a:solidFill>
          </a:ln>
        </p:spPr>
        <p:txBody>
          <a:bodyPr wrap="square" rtlCol="0">
            <a:spAutoFit/>
          </a:bodyPr>
          <a:lstStyle/>
          <a:p>
            <a:r>
              <a:rPr lang="es-ES_tradnl" dirty="0" smtClean="0"/>
              <a:t>Frente se define en el espesor de </a:t>
            </a:r>
            <a:r>
              <a:rPr lang="es-ES_tradnl" b="1" dirty="0" smtClean="0">
                <a:solidFill>
                  <a:schemeClr val="accent5">
                    <a:lumMod val="50000"/>
                  </a:schemeClr>
                </a:solidFill>
              </a:rPr>
              <a:t>1000-850</a:t>
            </a:r>
            <a:r>
              <a:rPr lang="es-ES_tradnl" dirty="0" smtClean="0"/>
              <a:t> y en </a:t>
            </a:r>
            <a:r>
              <a:rPr lang="es-ES_tradnl" dirty="0" smtClean="0">
                <a:solidFill>
                  <a:srgbClr val="FF0000"/>
                </a:solidFill>
              </a:rPr>
              <a:t>1000-500</a:t>
            </a:r>
            <a:r>
              <a:rPr lang="es-ES_tradnl" dirty="0" smtClean="0"/>
              <a:t> hPa</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52400" y="76200"/>
            <a:ext cx="8839200" cy="6553200"/>
          </a:xfrm>
          <a:prstGeom prst="rect">
            <a:avLst/>
          </a:prstGeom>
          <a:solidFill>
            <a:schemeClr val="tx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38" name="Title 1"/>
          <p:cNvSpPr txBox="1">
            <a:spLocks/>
          </p:cNvSpPr>
          <p:nvPr/>
        </p:nvSpPr>
        <p:spPr bwMode="auto">
          <a:xfrm>
            <a:off x="152400" y="76200"/>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solidFill>
                  <a:schemeClr val="bg2"/>
                </a:solidFill>
                <a:latin typeface="Arial" pitchFamily="34" charset="0"/>
                <a:cs typeface="Arial" pitchFamily="34" charset="0"/>
              </a:rPr>
              <a:t>Oclusión</a:t>
            </a:r>
          </a:p>
        </p:txBody>
      </p:sp>
      <p:sp>
        <p:nvSpPr>
          <p:cNvPr id="11268" name="Title 1"/>
          <p:cNvSpPr txBox="1">
            <a:spLocks/>
          </p:cNvSpPr>
          <p:nvPr/>
        </p:nvSpPr>
        <p:spPr bwMode="auto">
          <a:xfrm>
            <a:off x="457200" y="7620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r>
              <a:rPr lang="es-ES_tradnl" altLang="en-US" sz="2200">
                <a:solidFill>
                  <a:schemeClr val="bg2"/>
                </a:solidFill>
              </a:rPr>
              <a:t>Frente que se forma donde el frente frío alcanza al cálido. El punto donde se intersectan los tres frentes se llama punto triple.</a:t>
            </a:r>
          </a:p>
          <a:p>
            <a:pPr eaLnBrk="1" hangingPunct="1">
              <a:spcBef>
                <a:spcPct val="0"/>
              </a:spcBef>
            </a:pPr>
            <a:endParaRPr lang="es-ES_tradnl" altLang="en-US" sz="1000">
              <a:solidFill>
                <a:schemeClr val="bg2"/>
              </a:solidFill>
            </a:endParaRPr>
          </a:p>
          <a:p>
            <a:pPr eaLnBrk="1" hangingPunct="1">
              <a:spcBef>
                <a:spcPct val="0"/>
              </a:spcBef>
            </a:pPr>
            <a:r>
              <a:rPr lang="es-ES_tradnl" altLang="en-US" sz="2200">
                <a:solidFill>
                  <a:schemeClr val="bg2"/>
                </a:solidFill>
              </a:rPr>
              <a:t>La oclusión ocurre en la fase madura de una onda frontal.</a:t>
            </a:r>
          </a:p>
        </p:txBody>
      </p:sp>
      <p:sp>
        <p:nvSpPr>
          <p:cNvPr id="11269" name="Freeform 3"/>
          <p:cNvSpPr>
            <a:spLocks/>
          </p:cNvSpPr>
          <p:nvPr/>
        </p:nvSpPr>
        <p:spPr bwMode="auto">
          <a:xfrm>
            <a:off x="1101725" y="3441700"/>
            <a:ext cx="7204075" cy="806450"/>
          </a:xfrm>
          <a:custGeom>
            <a:avLst/>
            <a:gdLst>
              <a:gd name="T0" fmla="*/ 0 w 6345716"/>
              <a:gd name="T1" fmla="*/ 554196 h 760163"/>
              <a:gd name="T2" fmla="*/ 2147543 w 6345716"/>
              <a:gd name="T3" fmla="*/ 1209160 h 760163"/>
              <a:gd name="T4" fmla="*/ 31432139 w 6345716"/>
              <a:gd name="T5" fmla="*/ 1158777 h 760163"/>
              <a:gd name="T6" fmla="*/ 33644750 w 6345716"/>
              <a:gd name="T7" fmla="*/ 1738164 h 760163"/>
              <a:gd name="T8" fmla="*/ 37484289 w 6345716"/>
              <a:gd name="T9" fmla="*/ 503816 h 760163"/>
              <a:gd name="T10" fmla="*/ 24794297 w 6345716"/>
              <a:gd name="T11" fmla="*/ 0 h 760163"/>
              <a:gd name="T12" fmla="*/ 28503680 w 6345716"/>
              <a:gd name="T13" fmla="*/ 503816 h 760163"/>
              <a:gd name="T14" fmla="*/ 65086 w 6345716"/>
              <a:gd name="T15" fmla="*/ 554196 h 7601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45716" h="760163">
                <a:moveTo>
                  <a:pt x="0" y="242371"/>
                </a:moveTo>
                <a:lnTo>
                  <a:pt x="363558" y="528810"/>
                </a:lnTo>
                <a:lnTo>
                  <a:pt x="5321148" y="506775"/>
                </a:lnTo>
                <a:lnTo>
                  <a:pt x="5695721" y="760163"/>
                </a:lnTo>
                <a:lnTo>
                  <a:pt x="6345716" y="220337"/>
                </a:lnTo>
                <a:lnTo>
                  <a:pt x="4197427" y="0"/>
                </a:lnTo>
                <a:lnTo>
                  <a:pt x="4825389" y="220337"/>
                </a:lnTo>
                <a:lnTo>
                  <a:pt x="11018" y="242371"/>
                </a:lnTo>
              </a:path>
            </a:pathLst>
          </a:custGeom>
          <a:solidFill>
            <a:srgbClr val="FFC000"/>
          </a:solidFill>
          <a:ln w="9525" cap="flat" cmpd="sng" algn="ctr">
            <a:solidFill>
              <a:schemeClr val="bg2"/>
            </a:solidFill>
            <a:prstDash val="solid"/>
            <a:round/>
            <a:headEnd type="none" w="med" len="med"/>
            <a:tailEnd type="none" w="med" len="med"/>
          </a:ln>
        </p:spPr>
        <p:txBody>
          <a:bodyPr/>
          <a:lstStyle/>
          <a:p>
            <a:endParaRPr lang="es-ES_tradnl"/>
          </a:p>
        </p:txBody>
      </p:sp>
      <p:sp>
        <p:nvSpPr>
          <p:cNvPr id="55" name="Title 1"/>
          <p:cNvSpPr txBox="1">
            <a:spLocks/>
          </p:cNvSpPr>
          <p:nvPr/>
        </p:nvSpPr>
        <p:spPr bwMode="auto">
          <a:xfrm>
            <a:off x="3314700" y="3200400"/>
            <a:ext cx="2628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400" b="1" kern="0" dirty="0" smtClean="0">
                <a:solidFill>
                  <a:schemeClr val="bg2"/>
                </a:solidFill>
                <a:latin typeface="Arial" pitchFamily="34" charset="0"/>
                <a:cs typeface="Arial" pitchFamily="34" charset="0"/>
              </a:rPr>
              <a:t>Jet de altura</a:t>
            </a:r>
          </a:p>
        </p:txBody>
      </p:sp>
      <p:sp>
        <p:nvSpPr>
          <p:cNvPr id="11271" name="Title 1"/>
          <p:cNvSpPr txBox="1">
            <a:spLocks/>
          </p:cNvSpPr>
          <p:nvPr/>
        </p:nvSpPr>
        <p:spPr bwMode="auto">
          <a:xfrm>
            <a:off x="457200" y="21336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r>
              <a:rPr lang="es-ES_tradnl" altLang="en-US" sz="2200">
                <a:solidFill>
                  <a:schemeClr val="bg2"/>
                </a:solidFill>
              </a:rPr>
              <a:t>El punto triple </a:t>
            </a:r>
            <a:r>
              <a:rPr lang="es-ES_tradnl" altLang="en-US" sz="2200" b="1" u="sng">
                <a:solidFill>
                  <a:srgbClr val="FF0000"/>
                </a:solidFill>
              </a:rPr>
              <a:t>siempre</a:t>
            </a:r>
            <a:r>
              <a:rPr lang="es-ES_tradnl" altLang="en-US" sz="2200">
                <a:solidFill>
                  <a:schemeClr val="bg2"/>
                </a:solidFill>
              </a:rPr>
              <a:t> está delante de la oclusión, y suele estar debajo de un chorro de altura.</a:t>
            </a:r>
          </a:p>
        </p:txBody>
      </p:sp>
      <p:sp>
        <p:nvSpPr>
          <p:cNvPr id="57" name="Title 1"/>
          <p:cNvSpPr txBox="1">
            <a:spLocks/>
          </p:cNvSpPr>
          <p:nvPr/>
        </p:nvSpPr>
        <p:spPr bwMode="auto">
          <a:xfrm>
            <a:off x="6362700" y="5562600"/>
            <a:ext cx="2628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400" b="1" kern="0" dirty="0" smtClean="0">
                <a:solidFill>
                  <a:schemeClr val="bg2"/>
                </a:solidFill>
                <a:latin typeface="Arial" pitchFamily="34" charset="0"/>
                <a:cs typeface="Arial" pitchFamily="34" charset="0"/>
              </a:rPr>
              <a:t>Punto Triple</a:t>
            </a:r>
          </a:p>
        </p:txBody>
      </p:sp>
      <p:cxnSp>
        <p:nvCxnSpPr>
          <p:cNvPr id="11273" name="Straight Connector 8"/>
          <p:cNvCxnSpPr>
            <a:cxnSpLocks noChangeShapeType="1"/>
          </p:cNvCxnSpPr>
          <p:nvPr/>
        </p:nvCxnSpPr>
        <p:spPr bwMode="auto">
          <a:xfrm flipV="1">
            <a:off x="6310313" y="3962400"/>
            <a:ext cx="0" cy="1660525"/>
          </a:xfrm>
          <a:prstGeom prst="line">
            <a:avLst/>
          </a:prstGeom>
          <a:noFill/>
          <a:ln w="19050" algn="ctr">
            <a:solidFill>
              <a:schemeClr val="bg2"/>
            </a:solidFill>
            <a:prstDash val="dash"/>
            <a:round/>
            <a:headEnd/>
            <a:tailEnd/>
          </a:ln>
          <a:extLst>
            <a:ext uri="{909E8E84-426E-40DD-AFC4-6F175D3DCCD1}">
              <a14:hiddenFill xmlns:a14="http://schemas.microsoft.com/office/drawing/2010/main">
                <a:noFill/>
              </a14:hiddenFill>
            </a:ext>
          </a:extLst>
        </p:spPr>
      </p:cxnSp>
      <p:grpSp>
        <p:nvGrpSpPr>
          <p:cNvPr id="11274" name="Group 4"/>
          <p:cNvGrpSpPr>
            <a:grpSpLocks/>
          </p:cNvGrpSpPr>
          <p:nvPr/>
        </p:nvGrpSpPr>
        <p:grpSpPr bwMode="auto">
          <a:xfrm>
            <a:off x="6310313" y="4933950"/>
            <a:ext cx="1292225" cy="688975"/>
            <a:chOff x="6310313" y="4781550"/>
            <a:chExt cx="1292225" cy="688975"/>
          </a:xfrm>
        </p:grpSpPr>
        <p:sp>
          <p:nvSpPr>
            <p:cNvPr id="11290" name="Freeform 2"/>
            <p:cNvSpPr>
              <a:spLocks/>
            </p:cNvSpPr>
            <p:nvPr/>
          </p:nvSpPr>
          <p:spPr bwMode="auto">
            <a:xfrm>
              <a:off x="6310313" y="4781550"/>
              <a:ext cx="1233487" cy="688975"/>
            </a:xfrm>
            <a:custGeom>
              <a:avLst/>
              <a:gdLst>
                <a:gd name="T0" fmla="*/ 0 w 1233889"/>
                <a:gd name="T1" fmla="*/ 2007 h 1079653"/>
                <a:gd name="T2" fmla="*/ 1228673 w 1233889"/>
                <a:gd name="T3" fmla="*/ 0 h 1079653"/>
                <a:gd name="T4" fmla="*/ 0 60000 65536"/>
                <a:gd name="T5" fmla="*/ 0 60000 65536"/>
              </a:gdLst>
              <a:ahLst/>
              <a:cxnLst>
                <a:cxn ang="T4">
                  <a:pos x="T0" y="T1"/>
                </a:cxn>
                <a:cxn ang="T5">
                  <a:pos x="T2" y="T3"/>
                </a:cxn>
              </a:cxnLst>
              <a:rect l="0" t="0" r="r" b="b"/>
              <a:pathLst>
                <a:path w="1233889" h="1079653">
                  <a:moveTo>
                    <a:pt x="0" y="1079653"/>
                  </a:moveTo>
                  <a:cubicBezTo>
                    <a:pt x="580222" y="1046602"/>
                    <a:pt x="907055" y="627962"/>
                    <a:pt x="1233889" y="0"/>
                  </a:cubicBezTo>
                </a:path>
              </a:pathLst>
            </a:custGeom>
            <a:noFill/>
            <a:ln w="571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1291" name="Freeform 11"/>
            <p:cNvSpPr>
              <a:spLocks/>
            </p:cNvSpPr>
            <p:nvPr/>
          </p:nvSpPr>
          <p:spPr bwMode="auto">
            <a:xfrm>
              <a:off x="6697663" y="5341938"/>
              <a:ext cx="225425" cy="128587"/>
            </a:xfrm>
            <a:custGeom>
              <a:avLst/>
              <a:gdLst>
                <a:gd name="T0" fmla="*/ 0 w 223838"/>
                <a:gd name="T1" fmla="*/ 271255 h 116681"/>
                <a:gd name="T2" fmla="*/ 206215 w 223838"/>
                <a:gd name="T3" fmla="*/ 0 h 116681"/>
                <a:gd name="T4" fmla="*/ 240148 w 223838"/>
                <a:gd name="T5" fmla="*/ 121596 h 116681"/>
                <a:gd name="T6" fmla="*/ 245368 w 223838"/>
                <a:gd name="T7" fmla="*/ 280607 h 116681"/>
                <a:gd name="T8" fmla="*/ 229707 w 223838"/>
                <a:gd name="T9" fmla="*/ 392847 h 116681"/>
                <a:gd name="T10" fmla="*/ 193162 w 223838"/>
                <a:gd name="T11" fmla="*/ 430267 h 116681"/>
                <a:gd name="T12" fmla="*/ 138348 w 223838"/>
                <a:gd name="T13" fmla="*/ 458327 h 116681"/>
                <a:gd name="T14" fmla="*/ 83532 w 223838"/>
                <a:gd name="T15" fmla="*/ 458327 h 116681"/>
                <a:gd name="T16" fmla="*/ 39156 w 223838"/>
                <a:gd name="T17" fmla="*/ 411560 h 116681"/>
                <a:gd name="T18" fmla="*/ 0 w 223838"/>
                <a:gd name="T19" fmla="*/ 271255 h 1166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838" h="116681">
                  <a:moveTo>
                    <a:pt x="0" y="69056"/>
                  </a:moveTo>
                  <a:lnTo>
                    <a:pt x="188119" y="0"/>
                  </a:lnTo>
                  <a:lnTo>
                    <a:pt x="219075" y="30956"/>
                  </a:lnTo>
                  <a:lnTo>
                    <a:pt x="223838" y="71437"/>
                  </a:lnTo>
                  <a:lnTo>
                    <a:pt x="209550" y="100012"/>
                  </a:lnTo>
                  <a:lnTo>
                    <a:pt x="176213" y="109537"/>
                  </a:lnTo>
                  <a:lnTo>
                    <a:pt x="126207" y="116681"/>
                  </a:lnTo>
                  <a:lnTo>
                    <a:pt x="76200" y="116681"/>
                  </a:lnTo>
                  <a:lnTo>
                    <a:pt x="35719" y="104775"/>
                  </a:lnTo>
                  <a:lnTo>
                    <a:pt x="0" y="69056"/>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92" name="Freeform 62"/>
            <p:cNvSpPr>
              <a:spLocks/>
            </p:cNvSpPr>
            <p:nvPr/>
          </p:nvSpPr>
          <p:spPr bwMode="auto">
            <a:xfrm rot="-835213">
              <a:off x="7078663" y="5130800"/>
              <a:ext cx="223837" cy="128588"/>
            </a:xfrm>
            <a:custGeom>
              <a:avLst/>
              <a:gdLst>
                <a:gd name="T0" fmla="*/ 0 w 223838"/>
                <a:gd name="T1" fmla="*/ 271279 h 116681"/>
                <a:gd name="T2" fmla="*/ 188106 w 223838"/>
                <a:gd name="T3" fmla="*/ 0 h 116681"/>
                <a:gd name="T4" fmla="*/ 219062 w 223838"/>
                <a:gd name="T5" fmla="*/ 121609 h 116681"/>
                <a:gd name="T6" fmla="*/ 223825 w 223838"/>
                <a:gd name="T7" fmla="*/ 280634 h 116681"/>
                <a:gd name="T8" fmla="*/ 209537 w 223838"/>
                <a:gd name="T9" fmla="*/ 392889 h 116681"/>
                <a:gd name="T10" fmla="*/ 176200 w 223838"/>
                <a:gd name="T11" fmla="*/ 430308 h 116681"/>
                <a:gd name="T12" fmla="*/ 126194 w 223838"/>
                <a:gd name="T13" fmla="*/ 458373 h 116681"/>
                <a:gd name="T14" fmla="*/ 76200 w 223838"/>
                <a:gd name="T15" fmla="*/ 458373 h 116681"/>
                <a:gd name="T16" fmla="*/ 35719 w 223838"/>
                <a:gd name="T17" fmla="*/ 411600 h 116681"/>
                <a:gd name="T18" fmla="*/ 0 w 223838"/>
                <a:gd name="T19" fmla="*/ 271279 h 1166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838" h="116681">
                  <a:moveTo>
                    <a:pt x="0" y="69056"/>
                  </a:moveTo>
                  <a:lnTo>
                    <a:pt x="188119" y="0"/>
                  </a:lnTo>
                  <a:lnTo>
                    <a:pt x="219075" y="30956"/>
                  </a:lnTo>
                  <a:lnTo>
                    <a:pt x="223838" y="71437"/>
                  </a:lnTo>
                  <a:lnTo>
                    <a:pt x="209550" y="100012"/>
                  </a:lnTo>
                  <a:lnTo>
                    <a:pt x="176213" y="109537"/>
                  </a:lnTo>
                  <a:lnTo>
                    <a:pt x="126207" y="116681"/>
                  </a:lnTo>
                  <a:lnTo>
                    <a:pt x="76200" y="116681"/>
                  </a:lnTo>
                  <a:lnTo>
                    <a:pt x="35719" y="104775"/>
                  </a:lnTo>
                  <a:lnTo>
                    <a:pt x="0" y="69056"/>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93" name="Freeform 63"/>
            <p:cNvSpPr>
              <a:spLocks/>
            </p:cNvSpPr>
            <p:nvPr/>
          </p:nvSpPr>
          <p:spPr bwMode="auto">
            <a:xfrm rot="-1481215">
              <a:off x="7378700" y="4841875"/>
              <a:ext cx="223838" cy="128588"/>
            </a:xfrm>
            <a:custGeom>
              <a:avLst/>
              <a:gdLst>
                <a:gd name="T0" fmla="*/ 0 w 223838"/>
                <a:gd name="T1" fmla="*/ 271279 h 116681"/>
                <a:gd name="T2" fmla="*/ 188119 w 223838"/>
                <a:gd name="T3" fmla="*/ 0 h 116681"/>
                <a:gd name="T4" fmla="*/ 219075 w 223838"/>
                <a:gd name="T5" fmla="*/ 121609 h 116681"/>
                <a:gd name="T6" fmla="*/ 223838 w 223838"/>
                <a:gd name="T7" fmla="*/ 280634 h 116681"/>
                <a:gd name="T8" fmla="*/ 209550 w 223838"/>
                <a:gd name="T9" fmla="*/ 392889 h 116681"/>
                <a:gd name="T10" fmla="*/ 176213 w 223838"/>
                <a:gd name="T11" fmla="*/ 430308 h 116681"/>
                <a:gd name="T12" fmla="*/ 126207 w 223838"/>
                <a:gd name="T13" fmla="*/ 458373 h 116681"/>
                <a:gd name="T14" fmla="*/ 76200 w 223838"/>
                <a:gd name="T15" fmla="*/ 458373 h 116681"/>
                <a:gd name="T16" fmla="*/ 35719 w 223838"/>
                <a:gd name="T17" fmla="*/ 411600 h 116681"/>
                <a:gd name="T18" fmla="*/ 0 w 223838"/>
                <a:gd name="T19" fmla="*/ 271279 h 1166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838" h="116681">
                  <a:moveTo>
                    <a:pt x="0" y="69056"/>
                  </a:moveTo>
                  <a:lnTo>
                    <a:pt x="188119" y="0"/>
                  </a:lnTo>
                  <a:lnTo>
                    <a:pt x="219075" y="30956"/>
                  </a:lnTo>
                  <a:lnTo>
                    <a:pt x="223838" y="71437"/>
                  </a:lnTo>
                  <a:lnTo>
                    <a:pt x="209550" y="100012"/>
                  </a:lnTo>
                  <a:lnTo>
                    <a:pt x="176213" y="109537"/>
                  </a:lnTo>
                  <a:lnTo>
                    <a:pt x="126207" y="116681"/>
                  </a:lnTo>
                  <a:lnTo>
                    <a:pt x="76200" y="116681"/>
                  </a:lnTo>
                  <a:lnTo>
                    <a:pt x="35719" y="104775"/>
                  </a:lnTo>
                  <a:lnTo>
                    <a:pt x="0" y="69056"/>
                  </a:lnTo>
                  <a:close/>
                </a:path>
              </a:pathLst>
            </a:custGeom>
            <a:solidFill>
              <a:srgbClr val="FF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grpSp>
      <p:sp>
        <p:nvSpPr>
          <p:cNvPr id="13" name="Rectangle 12"/>
          <p:cNvSpPr/>
          <p:nvPr/>
        </p:nvSpPr>
        <p:spPr>
          <a:xfrm>
            <a:off x="1812925" y="223838"/>
            <a:ext cx="2597150" cy="461962"/>
          </a:xfrm>
          <a:prstGeom prst="rect">
            <a:avLst/>
          </a:prstGeom>
        </p:spPr>
        <p:txBody>
          <a:bodyPr wrap="none">
            <a:spAutoFit/>
          </a:bodyPr>
          <a:lstStyle/>
          <a:p>
            <a:pPr>
              <a:defRPr/>
            </a:pPr>
            <a:r>
              <a:rPr lang="es-ES_tradnl" kern="0" dirty="0">
                <a:solidFill>
                  <a:schemeClr val="bg2"/>
                </a:solidFill>
                <a:latin typeface="Arial" pitchFamily="34" charset="0"/>
                <a:cs typeface="Arial" pitchFamily="34" charset="0"/>
              </a:rPr>
              <a:t>(o frente </a:t>
            </a:r>
            <a:r>
              <a:rPr lang="es-ES_tradnl" kern="0" dirty="0" smtClean="0">
                <a:solidFill>
                  <a:schemeClr val="bg2"/>
                </a:solidFill>
                <a:latin typeface="Arial" pitchFamily="34" charset="0"/>
                <a:cs typeface="Arial" pitchFamily="34" charset="0"/>
              </a:rPr>
              <a:t>ocluido) </a:t>
            </a:r>
            <a:endParaRPr lang="en-US" dirty="0">
              <a:latin typeface="Arial" pitchFamily="34" charset="0"/>
              <a:cs typeface="Arial" pitchFamily="34" charset="0"/>
            </a:endParaRPr>
          </a:p>
        </p:txBody>
      </p:sp>
      <p:sp>
        <p:nvSpPr>
          <p:cNvPr id="11276" name="Oval 9"/>
          <p:cNvSpPr>
            <a:spLocks noChangeArrowheads="1"/>
          </p:cNvSpPr>
          <p:nvPr/>
        </p:nvSpPr>
        <p:spPr bwMode="auto">
          <a:xfrm>
            <a:off x="6096000" y="5562600"/>
            <a:ext cx="457200" cy="228600"/>
          </a:xfrm>
          <a:prstGeom prst="ellipse">
            <a:avLst/>
          </a:prstGeom>
          <a:solidFill>
            <a:schemeClr val="bg2"/>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11277" name="Freeform 15"/>
          <p:cNvSpPr>
            <a:spLocks/>
          </p:cNvSpPr>
          <p:nvPr/>
        </p:nvSpPr>
        <p:spPr bwMode="auto">
          <a:xfrm>
            <a:off x="4227513" y="5549900"/>
            <a:ext cx="2106612" cy="830263"/>
          </a:xfrm>
          <a:custGeom>
            <a:avLst/>
            <a:gdLst>
              <a:gd name="T0" fmla="*/ 2099676 w 2107191"/>
              <a:gd name="T1" fmla="*/ 256491 h 829486"/>
              <a:gd name="T2" fmla="*/ 848232 w 2107191"/>
              <a:gd name="T3" fmla="*/ 825232 h 829486"/>
              <a:gd name="T4" fmla="*/ 145668 w 2107191"/>
              <a:gd name="T5" fmla="*/ 0 h 829486"/>
              <a:gd name="T6" fmla="*/ 0 60000 65536"/>
              <a:gd name="T7" fmla="*/ 0 60000 65536"/>
              <a:gd name="T8" fmla="*/ 0 60000 65536"/>
            </a:gdLst>
            <a:ahLst/>
            <a:cxnLst>
              <a:cxn ang="T6">
                <a:pos x="T0" y="T1"/>
              </a:cxn>
              <a:cxn ang="T7">
                <a:pos x="T2" y="T3"/>
              </a:cxn>
              <a:cxn ang="T8">
                <a:pos x="T4" y="T5"/>
              </a:cxn>
            </a:cxnLst>
            <a:rect l="0" t="0" r="r" b="b"/>
            <a:pathLst>
              <a:path w="2107191" h="829486">
                <a:moveTo>
                  <a:pt x="2107191" y="253388"/>
                </a:moveTo>
                <a:cubicBezTo>
                  <a:pt x="2107191" y="363557"/>
                  <a:pt x="2085157" y="925416"/>
                  <a:pt x="851268" y="815248"/>
                </a:cubicBezTo>
                <a:cubicBezTo>
                  <a:pt x="307769" y="741803"/>
                  <a:pt x="-279797" y="525137"/>
                  <a:pt x="146188" y="0"/>
                </a:cubicBezTo>
              </a:path>
            </a:pathLst>
          </a:custGeom>
          <a:noFill/>
          <a:ln w="76200" cap="flat" cmpd="sng" algn="ctr">
            <a:solidFill>
              <a:srgbClr val="7030A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grpSp>
        <p:nvGrpSpPr>
          <p:cNvPr id="11278" name="Group 3"/>
          <p:cNvGrpSpPr>
            <a:grpSpLocks/>
          </p:cNvGrpSpPr>
          <p:nvPr/>
        </p:nvGrpSpPr>
        <p:grpSpPr bwMode="auto">
          <a:xfrm>
            <a:off x="1003300" y="4637088"/>
            <a:ext cx="5283200" cy="968375"/>
            <a:chOff x="1003300" y="4484493"/>
            <a:chExt cx="5283200" cy="968570"/>
          </a:xfrm>
        </p:grpSpPr>
        <p:sp>
          <p:nvSpPr>
            <p:cNvPr id="11279" name="Freeform 13"/>
            <p:cNvSpPr>
              <a:spLocks/>
            </p:cNvSpPr>
            <p:nvPr/>
          </p:nvSpPr>
          <p:spPr bwMode="auto">
            <a:xfrm>
              <a:off x="1003300" y="4579938"/>
              <a:ext cx="5276850" cy="873125"/>
            </a:xfrm>
            <a:custGeom>
              <a:avLst/>
              <a:gdLst>
                <a:gd name="T0" fmla="*/ 0 w 5277080"/>
                <a:gd name="T1" fmla="*/ 419696 h 873455"/>
                <a:gd name="T2" fmla="*/ 2587493 w 5277080"/>
                <a:gd name="T3" fmla="*/ 3108 h 873455"/>
                <a:gd name="T4" fmla="*/ 5274090 w 5277080"/>
                <a:gd name="T5" fmla="*/ 869173 h 873455"/>
                <a:gd name="T6" fmla="*/ 0 60000 65536"/>
                <a:gd name="T7" fmla="*/ 0 60000 65536"/>
                <a:gd name="T8" fmla="*/ 0 60000 65536"/>
              </a:gdLst>
              <a:ahLst/>
              <a:cxnLst>
                <a:cxn ang="T6">
                  <a:pos x="T0" y="T1"/>
                </a:cxn>
                <a:cxn ang="T7">
                  <a:pos x="T2" y="T3"/>
                </a:cxn>
                <a:cxn ang="T8">
                  <a:pos x="T4" y="T5"/>
                </a:cxn>
              </a:cxnLst>
              <a:rect l="0" t="0" r="r" b="b"/>
              <a:pathLst>
                <a:path w="5277080" h="873455">
                  <a:moveTo>
                    <a:pt x="0" y="421763"/>
                  </a:moveTo>
                  <a:cubicBezTo>
                    <a:pt x="899711" y="179392"/>
                    <a:pt x="1775550" y="-28094"/>
                    <a:pt x="2588962" y="3121"/>
                  </a:cubicBezTo>
                  <a:cubicBezTo>
                    <a:pt x="3402374" y="34336"/>
                    <a:pt x="4847422" y="227132"/>
                    <a:pt x="5277080" y="873455"/>
                  </a:cubicBezTo>
                </a:path>
              </a:pathLst>
            </a:custGeom>
            <a:noFill/>
            <a:ln w="571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1280" name="Freeform 2"/>
            <p:cNvSpPr>
              <a:spLocks/>
            </p:cNvSpPr>
            <p:nvPr/>
          </p:nvSpPr>
          <p:spPr bwMode="auto">
            <a:xfrm>
              <a:off x="6017419" y="5174456"/>
              <a:ext cx="269081" cy="123825"/>
            </a:xfrm>
            <a:custGeom>
              <a:avLst/>
              <a:gdLst>
                <a:gd name="T0" fmla="*/ 147637 w 269081"/>
                <a:gd name="T1" fmla="*/ 123825 h 123825"/>
                <a:gd name="T2" fmla="*/ 269081 w 269081"/>
                <a:gd name="T3" fmla="*/ 11907 h 123825"/>
                <a:gd name="T4" fmla="*/ 0 w 269081"/>
                <a:gd name="T5" fmla="*/ 0 h 123825"/>
                <a:gd name="T6" fmla="*/ 147637 w 269081"/>
                <a:gd name="T7" fmla="*/ 123825 h 1238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081" h="123825">
                  <a:moveTo>
                    <a:pt x="147637" y="123825"/>
                  </a:moveTo>
                  <a:lnTo>
                    <a:pt x="269081" y="11907"/>
                  </a:lnTo>
                  <a:lnTo>
                    <a:pt x="0" y="0"/>
                  </a:lnTo>
                  <a:lnTo>
                    <a:pt x="147637" y="123825"/>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81" name="Freeform 18"/>
            <p:cNvSpPr>
              <a:spLocks/>
            </p:cNvSpPr>
            <p:nvPr/>
          </p:nvSpPr>
          <p:spPr bwMode="auto">
            <a:xfrm>
              <a:off x="5600700" y="4919662"/>
              <a:ext cx="295275" cy="121444"/>
            </a:xfrm>
            <a:custGeom>
              <a:avLst/>
              <a:gdLst>
                <a:gd name="T0" fmla="*/ 207168 w 295275"/>
                <a:gd name="T1" fmla="*/ 121444 h 121444"/>
                <a:gd name="T2" fmla="*/ 295275 w 295275"/>
                <a:gd name="T3" fmla="*/ 0 h 121444"/>
                <a:gd name="T4" fmla="*/ 0 w 295275"/>
                <a:gd name="T5" fmla="*/ 33338 h 121444"/>
                <a:gd name="T6" fmla="*/ 207168 w 295275"/>
                <a:gd name="T7" fmla="*/ 121444 h 1214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5275" h="121444">
                  <a:moveTo>
                    <a:pt x="207168" y="121444"/>
                  </a:moveTo>
                  <a:lnTo>
                    <a:pt x="295275" y="0"/>
                  </a:lnTo>
                  <a:lnTo>
                    <a:pt x="0" y="33338"/>
                  </a:lnTo>
                  <a:lnTo>
                    <a:pt x="207168" y="121444"/>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82" name="Freeform 19"/>
            <p:cNvSpPr>
              <a:spLocks/>
            </p:cNvSpPr>
            <p:nvPr/>
          </p:nvSpPr>
          <p:spPr bwMode="auto">
            <a:xfrm>
              <a:off x="5181600" y="4751000"/>
              <a:ext cx="264319" cy="121443"/>
            </a:xfrm>
            <a:custGeom>
              <a:avLst/>
              <a:gdLst>
                <a:gd name="T0" fmla="*/ 216693 w 264319"/>
                <a:gd name="T1" fmla="*/ 121443 h 121443"/>
                <a:gd name="T2" fmla="*/ 264319 w 264319"/>
                <a:gd name="T3" fmla="*/ 0 h 121443"/>
                <a:gd name="T4" fmla="*/ 0 w 264319"/>
                <a:gd name="T5" fmla="*/ 54769 h 121443"/>
                <a:gd name="T6" fmla="*/ 216693 w 264319"/>
                <a:gd name="T7" fmla="*/ 121443 h 1214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319" h="121443">
                  <a:moveTo>
                    <a:pt x="216693" y="121443"/>
                  </a:moveTo>
                  <a:lnTo>
                    <a:pt x="264319" y="0"/>
                  </a:lnTo>
                  <a:lnTo>
                    <a:pt x="0" y="54769"/>
                  </a:lnTo>
                  <a:lnTo>
                    <a:pt x="216693" y="121443"/>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83" name="Freeform 20"/>
            <p:cNvSpPr>
              <a:spLocks/>
            </p:cNvSpPr>
            <p:nvPr/>
          </p:nvSpPr>
          <p:spPr bwMode="auto">
            <a:xfrm rot="-454436">
              <a:off x="4675354" y="4633607"/>
              <a:ext cx="261808" cy="102560"/>
            </a:xfrm>
            <a:custGeom>
              <a:avLst/>
              <a:gdLst>
                <a:gd name="T0" fmla="*/ 216693 w 261808"/>
                <a:gd name="T1" fmla="*/ 102560 h 102560"/>
                <a:gd name="T2" fmla="*/ 261808 w 261808"/>
                <a:gd name="T3" fmla="*/ 0 h 102560"/>
                <a:gd name="T4" fmla="*/ 0 w 261808"/>
                <a:gd name="T5" fmla="*/ 35886 h 102560"/>
                <a:gd name="T6" fmla="*/ 216693 w 261808"/>
                <a:gd name="T7" fmla="*/ 102560 h 1025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1808" h="102560">
                  <a:moveTo>
                    <a:pt x="216693" y="102560"/>
                  </a:moveTo>
                  <a:lnTo>
                    <a:pt x="261808" y="0"/>
                  </a:lnTo>
                  <a:lnTo>
                    <a:pt x="0" y="35886"/>
                  </a:lnTo>
                  <a:lnTo>
                    <a:pt x="216693" y="10256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84" name="Freeform 21"/>
            <p:cNvSpPr>
              <a:spLocks/>
            </p:cNvSpPr>
            <p:nvPr/>
          </p:nvSpPr>
          <p:spPr bwMode="auto">
            <a:xfrm rot="-845827">
              <a:off x="4125432" y="4551988"/>
              <a:ext cx="261808" cy="102560"/>
            </a:xfrm>
            <a:custGeom>
              <a:avLst/>
              <a:gdLst>
                <a:gd name="T0" fmla="*/ 216693 w 261808"/>
                <a:gd name="T1" fmla="*/ 102560 h 102560"/>
                <a:gd name="T2" fmla="*/ 261808 w 261808"/>
                <a:gd name="T3" fmla="*/ 0 h 102560"/>
                <a:gd name="T4" fmla="*/ 0 w 261808"/>
                <a:gd name="T5" fmla="*/ 35886 h 102560"/>
                <a:gd name="T6" fmla="*/ 216693 w 261808"/>
                <a:gd name="T7" fmla="*/ 102560 h 1025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1808" h="102560">
                  <a:moveTo>
                    <a:pt x="216693" y="102560"/>
                  </a:moveTo>
                  <a:lnTo>
                    <a:pt x="261808" y="0"/>
                  </a:lnTo>
                  <a:lnTo>
                    <a:pt x="0" y="35886"/>
                  </a:lnTo>
                  <a:lnTo>
                    <a:pt x="216693" y="10256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85" name="Freeform 22"/>
            <p:cNvSpPr>
              <a:spLocks/>
            </p:cNvSpPr>
            <p:nvPr/>
          </p:nvSpPr>
          <p:spPr bwMode="auto">
            <a:xfrm rot="-1096593">
              <a:off x="3589359" y="4505106"/>
              <a:ext cx="224883" cy="112249"/>
            </a:xfrm>
            <a:custGeom>
              <a:avLst/>
              <a:gdLst>
                <a:gd name="T0" fmla="*/ 216693 w 224883"/>
                <a:gd name="T1" fmla="*/ 112249 h 112249"/>
                <a:gd name="T2" fmla="*/ 224883 w 224883"/>
                <a:gd name="T3" fmla="*/ 0 h 112249"/>
                <a:gd name="T4" fmla="*/ 0 w 224883"/>
                <a:gd name="T5" fmla="*/ 45575 h 112249"/>
                <a:gd name="T6" fmla="*/ 216693 w 224883"/>
                <a:gd name="T7" fmla="*/ 112249 h 1122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4883" h="112249">
                  <a:moveTo>
                    <a:pt x="216693" y="112249"/>
                  </a:moveTo>
                  <a:lnTo>
                    <a:pt x="224883" y="0"/>
                  </a:lnTo>
                  <a:lnTo>
                    <a:pt x="0" y="45575"/>
                  </a:lnTo>
                  <a:lnTo>
                    <a:pt x="216693" y="112249"/>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86" name="Freeform 23"/>
            <p:cNvSpPr>
              <a:spLocks/>
            </p:cNvSpPr>
            <p:nvPr/>
          </p:nvSpPr>
          <p:spPr bwMode="auto">
            <a:xfrm rot="-1096593">
              <a:off x="3083044" y="4484493"/>
              <a:ext cx="217439" cy="125647"/>
            </a:xfrm>
            <a:custGeom>
              <a:avLst/>
              <a:gdLst>
                <a:gd name="T0" fmla="*/ 217439 w 217439"/>
                <a:gd name="T1" fmla="*/ 125647 h 125647"/>
                <a:gd name="T2" fmla="*/ 169870 w 217439"/>
                <a:gd name="T3" fmla="*/ 0 h 125647"/>
                <a:gd name="T4" fmla="*/ 0 w 217439"/>
                <a:gd name="T5" fmla="*/ 61234 h 125647"/>
                <a:gd name="T6" fmla="*/ 217439 w 217439"/>
                <a:gd name="T7" fmla="*/ 125647 h 1256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7439" h="125647">
                  <a:moveTo>
                    <a:pt x="217439" y="125647"/>
                  </a:moveTo>
                  <a:lnTo>
                    <a:pt x="169870" y="0"/>
                  </a:lnTo>
                  <a:lnTo>
                    <a:pt x="0" y="61234"/>
                  </a:lnTo>
                  <a:lnTo>
                    <a:pt x="217439" y="125647"/>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87" name="Freeform 24"/>
            <p:cNvSpPr>
              <a:spLocks/>
            </p:cNvSpPr>
            <p:nvPr/>
          </p:nvSpPr>
          <p:spPr bwMode="auto">
            <a:xfrm rot="-1699941">
              <a:off x="2529710" y="4530718"/>
              <a:ext cx="216946" cy="146871"/>
            </a:xfrm>
            <a:custGeom>
              <a:avLst/>
              <a:gdLst>
                <a:gd name="T0" fmla="*/ 216946 w 216946"/>
                <a:gd name="T1" fmla="*/ 146871 h 146871"/>
                <a:gd name="T2" fmla="*/ 150562 w 216946"/>
                <a:gd name="T3" fmla="*/ 0 h 146871"/>
                <a:gd name="T4" fmla="*/ 0 w 216946"/>
                <a:gd name="T5" fmla="*/ 66491 h 146871"/>
                <a:gd name="T6" fmla="*/ 216946 w 216946"/>
                <a:gd name="T7" fmla="*/ 146871 h 1468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946" h="146871">
                  <a:moveTo>
                    <a:pt x="216946" y="146871"/>
                  </a:moveTo>
                  <a:lnTo>
                    <a:pt x="150562" y="0"/>
                  </a:lnTo>
                  <a:lnTo>
                    <a:pt x="0" y="66491"/>
                  </a:lnTo>
                  <a:lnTo>
                    <a:pt x="216946" y="146871"/>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88" name="Freeform 26"/>
            <p:cNvSpPr>
              <a:spLocks/>
            </p:cNvSpPr>
            <p:nvPr/>
          </p:nvSpPr>
          <p:spPr bwMode="auto">
            <a:xfrm rot="-1951841">
              <a:off x="1988132" y="4618040"/>
              <a:ext cx="216946" cy="146871"/>
            </a:xfrm>
            <a:custGeom>
              <a:avLst/>
              <a:gdLst>
                <a:gd name="T0" fmla="*/ 216946 w 216946"/>
                <a:gd name="T1" fmla="*/ 146871 h 146871"/>
                <a:gd name="T2" fmla="*/ 150562 w 216946"/>
                <a:gd name="T3" fmla="*/ 0 h 146871"/>
                <a:gd name="T4" fmla="*/ 0 w 216946"/>
                <a:gd name="T5" fmla="*/ 66491 h 146871"/>
                <a:gd name="T6" fmla="*/ 216946 w 216946"/>
                <a:gd name="T7" fmla="*/ 146871 h 1468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946" h="146871">
                  <a:moveTo>
                    <a:pt x="216946" y="146871"/>
                  </a:moveTo>
                  <a:lnTo>
                    <a:pt x="150562" y="0"/>
                  </a:lnTo>
                  <a:lnTo>
                    <a:pt x="0" y="66491"/>
                  </a:lnTo>
                  <a:lnTo>
                    <a:pt x="216946" y="146871"/>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sp>
          <p:nvSpPr>
            <p:cNvPr id="11289" name="Freeform 27"/>
            <p:cNvSpPr>
              <a:spLocks/>
            </p:cNvSpPr>
            <p:nvPr/>
          </p:nvSpPr>
          <p:spPr bwMode="auto">
            <a:xfrm rot="-2117158">
              <a:off x="1394092" y="4773569"/>
              <a:ext cx="216946" cy="146871"/>
            </a:xfrm>
            <a:custGeom>
              <a:avLst/>
              <a:gdLst>
                <a:gd name="T0" fmla="*/ 216946 w 216946"/>
                <a:gd name="T1" fmla="*/ 146871 h 146871"/>
                <a:gd name="T2" fmla="*/ 150562 w 216946"/>
                <a:gd name="T3" fmla="*/ 0 h 146871"/>
                <a:gd name="T4" fmla="*/ 0 w 216946"/>
                <a:gd name="T5" fmla="*/ 66491 h 146871"/>
                <a:gd name="T6" fmla="*/ 216946 w 216946"/>
                <a:gd name="T7" fmla="*/ 146871 h 1468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946" h="146871">
                  <a:moveTo>
                    <a:pt x="216946" y="146871"/>
                  </a:moveTo>
                  <a:lnTo>
                    <a:pt x="150562" y="0"/>
                  </a:lnTo>
                  <a:lnTo>
                    <a:pt x="0" y="66491"/>
                  </a:lnTo>
                  <a:lnTo>
                    <a:pt x="216946" y="146871"/>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ES_tradnl"/>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4586288"/>
          </a:xfrm>
          <a:prstGeom prst="rect">
            <a:avLst/>
          </a:prstGeom>
        </p:spPr>
      </p:pic>
      <p:sp>
        <p:nvSpPr>
          <p:cNvPr id="4" name="Rectangle 2"/>
          <p:cNvSpPr txBox="1">
            <a:spLocks noChangeArrowheads="1"/>
          </p:cNvSpPr>
          <p:nvPr/>
        </p:nvSpPr>
        <p:spPr bwMode="auto">
          <a:xfrm>
            <a:off x="152400" y="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s-ES_tradnl" sz="2800" b="1" kern="0" dirty="0" smtClean="0">
                <a:latin typeface="Arial" pitchFamily="34" charset="0"/>
                <a:cs typeface="Arial" pitchFamily="34" charset="0"/>
              </a:rPr>
              <a:t>Frente a las 48 </a:t>
            </a:r>
            <a:r>
              <a:rPr lang="es-ES_tradnl" sz="2800" b="1" kern="0" dirty="0" err="1" smtClean="0">
                <a:latin typeface="Arial" pitchFamily="34" charset="0"/>
                <a:cs typeface="Arial" pitchFamily="34" charset="0"/>
              </a:rPr>
              <a:t>hrs</a:t>
            </a:r>
            <a:r>
              <a:rPr lang="es-ES_tradnl" sz="2800" b="1" kern="0" dirty="0" smtClean="0">
                <a:latin typeface="Arial" pitchFamily="34" charset="0"/>
                <a:cs typeface="Arial" pitchFamily="34" charset="0"/>
              </a:rPr>
              <a:t> </a:t>
            </a:r>
            <a:r>
              <a:rPr lang="es-ES_tradnl" sz="2800" b="1" dirty="0">
                <a:latin typeface="Arial" pitchFamily="34" charset="0"/>
                <a:cs typeface="Arial" pitchFamily="34" charset="0"/>
              </a:rPr>
              <a:t>(Profundo gradiente baroclínico</a:t>
            </a:r>
            <a:r>
              <a:rPr lang="es-ES_tradnl" sz="2800" b="1" dirty="0" smtClean="0">
                <a:latin typeface="Arial" pitchFamily="34" charset="0"/>
                <a:cs typeface="Arial" pitchFamily="34" charset="0"/>
              </a:rPr>
              <a:t>)</a:t>
            </a:r>
          </a:p>
          <a:p>
            <a:pPr algn="l">
              <a:defRPr/>
            </a:pPr>
            <a:r>
              <a:rPr lang="es-ES_tradnl" altLang="en-US" sz="2000" b="1" dirty="0">
                <a:latin typeface="Arial" charset="0"/>
                <a:cs typeface="Arial" charset="0"/>
              </a:rPr>
              <a:t>Temperatura Potencial y Temperatura Equivalente Potencial.</a:t>
            </a:r>
            <a:endParaRPr lang="es-ES_tradnl" sz="2000" b="1" kern="0" dirty="0">
              <a:latin typeface="Arial" pitchFamily="34" charset="0"/>
              <a:cs typeface="Arial" pitchFamily="34" charset="0"/>
            </a:endParaRPr>
          </a:p>
        </p:txBody>
      </p:sp>
      <p:sp>
        <p:nvSpPr>
          <p:cNvPr id="5" name="TextBox 4"/>
          <p:cNvSpPr txBox="1">
            <a:spLocks noChangeArrowheads="1"/>
          </p:cNvSpPr>
          <p:nvPr/>
        </p:nvSpPr>
        <p:spPr bwMode="auto">
          <a:xfrm>
            <a:off x="7315200" y="3692593"/>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dirty="0"/>
              <a:t>Frente</a:t>
            </a:r>
          </a:p>
        </p:txBody>
      </p:sp>
      <p:cxnSp>
        <p:nvCxnSpPr>
          <p:cNvPr id="6" name="Straight Arrow Connector 5"/>
          <p:cNvCxnSpPr>
            <a:cxnSpLocks noChangeShapeType="1"/>
          </p:cNvCxnSpPr>
          <p:nvPr/>
        </p:nvCxnSpPr>
        <p:spPr bwMode="auto">
          <a:xfrm>
            <a:off x="7848600" y="4154557"/>
            <a:ext cx="0" cy="12192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 name="Freeform 6"/>
          <p:cNvSpPr/>
          <p:nvPr/>
        </p:nvSpPr>
        <p:spPr bwMode="auto">
          <a:xfrm>
            <a:off x="4616680" y="3192499"/>
            <a:ext cx="3356232" cy="2137018"/>
          </a:xfrm>
          <a:custGeom>
            <a:avLst/>
            <a:gdLst>
              <a:gd name="connsiteX0" fmla="*/ 3347877 w 3356232"/>
              <a:gd name="connsiteY0" fmla="*/ 2108371 h 2137018"/>
              <a:gd name="connsiteX1" fmla="*/ 3281616 w 3356232"/>
              <a:gd name="connsiteY1" fmla="*/ 2068614 h 2137018"/>
              <a:gd name="connsiteX2" fmla="*/ 2804537 w 3356232"/>
              <a:gd name="connsiteY2" fmla="*/ 1512023 h 2137018"/>
              <a:gd name="connsiteX3" fmla="*/ 2274450 w 3356232"/>
              <a:gd name="connsiteY3" fmla="*/ 1260231 h 2137018"/>
              <a:gd name="connsiteX4" fmla="*/ 1810624 w 3356232"/>
              <a:gd name="connsiteY4" fmla="*/ 968684 h 2137018"/>
              <a:gd name="connsiteX5" fmla="*/ 1585337 w 3356232"/>
              <a:gd name="connsiteY5" fmla="*/ 703640 h 2137018"/>
              <a:gd name="connsiteX6" fmla="*/ 1360050 w 3356232"/>
              <a:gd name="connsiteY6" fmla="*/ 451849 h 2137018"/>
              <a:gd name="connsiteX7" fmla="*/ 1121511 w 3356232"/>
              <a:gd name="connsiteY7" fmla="*/ 266318 h 2137018"/>
              <a:gd name="connsiteX8" fmla="*/ 949233 w 3356232"/>
              <a:gd name="connsiteY8" fmla="*/ 186805 h 2137018"/>
              <a:gd name="connsiteX9" fmla="*/ 670937 w 3356232"/>
              <a:gd name="connsiteY9" fmla="*/ 80788 h 2137018"/>
              <a:gd name="connsiteX10" fmla="*/ 458903 w 3356232"/>
              <a:gd name="connsiteY10" fmla="*/ 14527 h 2137018"/>
              <a:gd name="connsiteX11" fmla="*/ 193859 w 3356232"/>
              <a:gd name="connsiteY11" fmla="*/ 14527 h 2137018"/>
              <a:gd name="connsiteX12" fmla="*/ 21581 w 3356232"/>
              <a:gd name="connsiteY12" fmla="*/ 1275 h 2137018"/>
              <a:gd name="connsiteX13" fmla="*/ 8329 w 3356232"/>
              <a:gd name="connsiteY13" fmla="*/ 1275 h 213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232" h="2137018">
                <a:moveTo>
                  <a:pt x="3347877" y="2108371"/>
                </a:moveTo>
                <a:cubicBezTo>
                  <a:pt x="3360025" y="2138188"/>
                  <a:pt x="3372173" y="2168005"/>
                  <a:pt x="3281616" y="2068614"/>
                </a:cubicBezTo>
                <a:cubicBezTo>
                  <a:pt x="3191059" y="1969223"/>
                  <a:pt x="2972398" y="1646753"/>
                  <a:pt x="2804537" y="1512023"/>
                </a:cubicBezTo>
                <a:cubicBezTo>
                  <a:pt x="2636676" y="1377292"/>
                  <a:pt x="2440102" y="1350787"/>
                  <a:pt x="2274450" y="1260231"/>
                </a:cubicBezTo>
                <a:cubicBezTo>
                  <a:pt x="2108798" y="1169674"/>
                  <a:pt x="1925476" y="1061449"/>
                  <a:pt x="1810624" y="968684"/>
                </a:cubicBezTo>
                <a:cubicBezTo>
                  <a:pt x="1695772" y="875919"/>
                  <a:pt x="1660433" y="789779"/>
                  <a:pt x="1585337" y="703640"/>
                </a:cubicBezTo>
                <a:cubicBezTo>
                  <a:pt x="1510241" y="617501"/>
                  <a:pt x="1437354" y="524736"/>
                  <a:pt x="1360050" y="451849"/>
                </a:cubicBezTo>
                <a:cubicBezTo>
                  <a:pt x="1282746" y="378962"/>
                  <a:pt x="1189980" y="310492"/>
                  <a:pt x="1121511" y="266318"/>
                </a:cubicBezTo>
                <a:cubicBezTo>
                  <a:pt x="1053041" y="222144"/>
                  <a:pt x="1024329" y="217727"/>
                  <a:pt x="949233" y="186805"/>
                </a:cubicBezTo>
                <a:cubicBezTo>
                  <a:pt x="874137" y="155883"/>
                  <a:pt x="752659" y="109501"/>
                  <a:pt x="670937" y="80788"/>
                </a:cubicBezTo>
                <a:cubicBezTo>
                  <a:pt x="589215" y="52075"/>
                  <a:pt x="538416" y="25570"/>
                  <a:pt x="458903" y="14527"/>
                </a:cubicBezTo>
                <a:cubicBezTo>
                  <a:pt x="379390" y="3484"/>
                  <a:pt x="266746" y="16736"/>
                  <a:pt x="193859" y="14527"/>
                </a:cubicBezTo>
                <a:cubicBezTo>
                  <a:pt x="120972" y="12318"/>
                  <a:pt x="52503" y="3484"/>
                  <a:pt x="21581" y="1275"/>
                </a:cubicBezTo>
                <a:cubicBezTo>
                  <a:pt x="-9341" y="-934"/>
                  <a:pt x="-506" y="170"/>
                  <a:pt x="8329" y="1275"/>
                </a:cubicBezTo>
              </a:path>
            </a:pathLst>
          </a:cu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cxnSp>
        <p:nvCxnSpPr>
          <p:cNvPr id="8" name="Straight Arrow Connector 7"/>
          <p:cNvCxnSpPr/>
          <p:nvPr/>
        </p:nvCxnSpPr>
        <p:spPr bwMode="auto">
          <a:xfrm>
            <a:off x="6096000" y="3877192"/>
            <a:ext cx="0" cy="1432685"/>
          </a:xfrm>
          <a:prstGeom prst="straightConnector1">
            <a:avLst/>
          </a:prstGeom>
          <a:solidFill>
            <a:schemeClr val="accent1"/>
          </a:solidFill>
          <a:ln w="28575" cap="flat" cmpd="sng" algn="ctr">
            <a:solidFill>
              <a:srgbClr val="FF0000"/>
            </a:solidFill>
            <a:prstDash val="solid"/>
            <a:round/>
            <a:headEnd type="arrow"/>
            <a:tailEnd type="arrow"/>
          </a:ln>
          <a:effectLst/>
        </p:spPr>
      </p:cxnSp>
      <p:cxnSp>
        <p:nvCxnSpPr>
          <p:cNvPr id="9" name="Straight Arrow Connector 8"/>
          <p:cNvCxnSpPr/>
          <p:nvPr/>
        </p:nvCxnSpPr>
        <p:spPr bwMode="auto">
          <a:xfrm>
            <a:off x="7315200" y="4700277"/>
            <a:ext cx="0" cy="618608"/>
          </a:xfrm>
          <a:prstGeom prst="straightConnector1">
            <a:avLst/>
          </a:prstGeom>
          <a:solidFill>
            <a:schemeClr val="accent1"/>
          </a:solidFill>
          <a:ln w="28575" cap="flat" cmpd="sng" algn="ctr">
            <a:solidFill>
              <a:schemeClr val="accent5">
                <a:lumMod val="50000"/>
              </a:schemeClr>
            </a:solidFill>
            <a:prstDash val="solid"/>
            <a:round/>
            <a:headEnd type="arrow"/>
            <a:tailEnd type="arrow"/>
          </a:ln>
          <a:effectLst/>
        </p:spPr>
      </p:cxnSp>
      <p:sp>
        <p:nvSpPr>
          <p:cNvPr id="10" name="TextBox 9"/>
          <p:cNvSpPr txBox="1"/>
          <p:nvPr/>
        </p:nvSpPr>
        <p:spPr>
          <a:xfrm>
            <a:off x="2514600" y="5867400"/>
            <a:ext cx="5029200" cy="830997"/>
          </a:xfrm>
          <a:prstGeom prst="rect">
            <a:avLst/>
          </a:prstGeom>
          <a:noFill/>
          <a:ln>
            <a:solidFill>
              <a:schemeClr val="tx1"/>
            </a:solidFill>
          </a:ln>
        </p:spPr>
        <p:txBody>
          <a:bodyPr wrap="square" rtlCol="0">
            <a:spAutoFit/>
          </a:bodyPr>
          <a:lstStyle/>
          <a:p>
            <a:r>
              <a:rPr lang="es-ES_tradnl" dirty="0" smtClean="0"/>
              <a:t>Frente se define en el espesor de </a:t>
            </a:r>
            <a:r>
              <a:rPr lang="es-ES_tradnl" b="1" dirty="0" smtClean="0">
                <a:solidFill>
                  <a:schemeClr val="accent5">
                    <a:lumMod val="50000"/>
                  </a:schemeClr>
                </a:solidFill>
              </a:rPr>
              <a:t>1000-850</a:t>
            </a:r>
            <a:r>
              <a:rPr lang="es-ES_tradnl" dirty="0" smtClean="0"/>
              <a:t> y en </a:t>
            </a:r>
            <a:r>
              <a:rPr lang="es-ES_tradnl" dirty="0" smtClean="0">
                <a:solidFill>
                  <a:srgbClr val="FF0000"/>
                </a:solidFill>
              </a:rPr>
              <a:t>1000-500</a:t>
            </a:r>
            <a:r>
              <a:rPr lang="es-ES_tradnl" dirty="0" smtClean="0"/>
              <a:t> hPa</a:t>
            </a:r>
            <a:endParaRPr lang="es-ES_tradnl" dirty="0"/>
          </a:p>
        </p:txBody>
      </p:sp>
    </p:spTree>
    <p:extLst>
      <p:ext uri="{BB962C8B-B14F-4D97-AF65-F5344CB8AC3E}">
        <p14:creationId xmlns:p14="http://schemas.microsoft.com/office/powerpoint/2010/main" val="121841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4586288"/>
          </a:xfrm>
          <a:prstGeom prst="rect">
            <a:avLst/>
          </a:prstGeom>
        </p:spPr>
      </p:pic>
      <p:sp>
        <p:nvSpPr>
          <p:cNvPr id="106499" name="Rectangle 2"/>
          <p:cNvSpPr>
            <a:spLocks noGrp="1" noChangeArrowheads="1"/>
          </p:cNvSpPr>
          <p:nvPr>
            <p:ph type="title"/>
          </p:nvPr>
        </p:nvSpPr>
        <p:spPr>
          <a:xfrm>
            <a:off x="152400" y="0"/>
            <a:ext cx="8991600" cy="762000"/>
          </a:xfrm>
        </p:spPr>
        <p:txBody>
          <a:bodyPr/>
          <a:lstStyle/>
          <a:p>
            <a:pPr algn="l" eaLnBrk="1" hangingPunct="1"/>
            <a:r>
              <a:rPr lang="es-ES_tradnl" altLang="en-US" sz="2800" b="1" dirty="0" smtClean="0">
                <a:latin typeface="Arial" charset="0"/>
                <a:cs typeface="Arial" charset="0"/>
              </a:rPr>
              <a:t>Frente a las 60 </a:t>
            </a:r>
            <a:r>
              <a:rPr lang="es-ES_tradnl" altLang="en-US" sz="2800" b="1" dirty="0" err="1" smtClean="0">
                <a:latin typeface="Arial" charset="0"/>
                <a:cs typeface="Arial" charset="0"/>
              </a:rPr>
              <a:t>hrs</a:t>
            </a:r>
            <a:r>
              <a:rPr lang="es-ES_tradnl" altLang="en-US" sz="2800" b="1" dirty="0" smtClean="0">
                <a:latin typeface="Arial" charset="0"/>
                <a:cs typeface="Arial" charset="0"/>
              </a:rPr>
              <a:t> (llano el gradiente baroclínico)</a:t>
            </a:r>
          </a:p>
        </p:txBody>
      </p:sp>
      <p:cxnSp>
        <p:nvCxnSpPr>
          <p:cNvPr id="4" name="Straight Arrow Connector 3"/>
          <p:cNvCxnSpPr>
            <a:cxnSpLocks noChangeShapeType="1"/>
          </p:cNvCxnSpPr>
          <p:nvPr/>
        </p:nvCxnSpPr>
        <p:spPr bwMode="auto">
          <a:xfrm>
            <a:off x="8610600" y="4128052"/>
            <a:ext cx="0" cy="12192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 name="TextBox 4"/>
          <p:cNvSpPr txBox="1">
            <a:spLocks noChangeArrowheads="1"/>
          </p:cNvSpPr>
          <p:nvPr/>
        </p:nvSpPr>
        <p:spPr bwMode="auto">
          <a:xfrm>
            <a:off x="8001000" y="3666089"/>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dirty="0"/>
              <a:t>Frente</a:t>
            </a:r>
          </a:p>
        </p:txBody>
      </p:sp>
      <p:cxnSp>
        <p:nvCxnSpPr>
          <p:cNvPr id="8" name="Straight Arrow Connector 7"/>
          <p:cNvCxnSpPr>
            <a:cxnSpLocks noChangeShapeType="1"/>
          </p:cNvCxnSpPr>
          <p:nvPr/>
        </p:nvCxnSpPr>
        <p:spPr bwMode="auto">
          <a:xfrm>
            <a:off x="1600200" y="3810000"/>
            <a:ext cx="0" cy="12192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1066800" y="33528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dirty="0"/>
              <a:t>Frente</a:t>
            </a:r>
          </a:p>
        </p:txBody>
      </p:sp>
      <p:sp>
        <p:nvSpPr>
          <p:cNvPr id="6" name="Freeform 5"/>
          <p:cNvSpPr/>
          <p:nvPr/>
        </p:nvSpPr>
        <p:spPr bwMode="auto">
          <a:xfrm>
            <a:off x="2835965" y="3644348"/>
            <a:ext cx="5880413" cy="1712875"/>
          </a:xfrm>
          <a:custGeom>
            <a:avLst/>
            <a:gdLst>
              <a:gd name="connsiteX0" fmla="*/ 5870713 w 5880413"/>
              <a:gd name="connsiteY0" fmla="*/ 1696278 h 1712875"/>
              <a:gd name="connsiteX1" fmla="*/ 5830957 w 5880413"/>
              <a:gd name="connsiteY1" fmla="*/ 1656522 h 1712875"/>
              <a:gd name="connsiteX2" fmla="*/ 5486400 w 5880413"/>
              <a:gd name="connsiteY2" fmla="*/ 1232452 h 1712875"/>
              <a:gd name="connsiteX3" fmla="*/ 5181600 w 5880413"/>
              <a:gd name="connsiteY3" fmla="*/ 993913 h 1712875"/>
              <a:gd name="connsiteX4" fmla="*/ 4664765 w 5880413"/>
              <a:gd name="connsiteY4" fmla="*/ 821635 h 1712875"/>
              <a:gd name="connsiteX5" fmla="*/ 4002157 w 5880413"/>
              <a:gd name="connsiteY5" fmla="*/ 622852 h 1712875"/>
              <a:gd name="connsiteX6" fmla="*/ 3631096 w 5880413"/>
              <a:gd name="connsiteY6" fmla="*/ 516835 h 1712875"/>
              <a:gd name="connsiteX7" fmla="*/ 3220278 w 5880413"/>
              <a:gd name="connsiteY7" fmla="*/ 410817 h 1712875"/>
              <a:gd name="connsiteX8" fmla="*/ 2796209 w 5880413"/>
              <a:gd name="connsiteY8" fmla="*/ 371061 h 1712875"/>
              <a:gd name="connsiteX9" fmla="*/ 2345635 w 5880413"/>
              <a:gd name="connsiteY9" fmla="*/ 344556 h 1712875"/>
              <a:gd name="connsiteX10" fmla="*/ 1815548 w 5880413"/>
              <a:gd name="connsiteY10" fmla="*/ 344556 h 1712875"/>
              <a:gd name="connsiteX11" fmla="*/ 1378226 w 5880413"/>
              <a:gd name="connsiteY11" fmla="*/ 278295 h 1712875"/>
              <a:gd name="connsiteX12" fmla="*/ 954157 w 5880413"/>
              <a:gd name="connsiteY12" fmla="*/ 238539 h 1712875"/>
              <a:gd name="connsiteX13" fmla="*/ 583096 w 5880413"/>
              <a:gd name="connsiteY13" fmla="*/ 159026 h 1712875"/>
              <a:gd name="connsiteX14" fmla="*/ 331305 w 5880413"/>
              <a:gd name="connsiteY14" fmla="*/ 92765 h 1712875"/>
              <a:gd name="connsiteX15" fmla="*/ 159026 w 5880413"/>
              <a:gd name="connsiteY15" fmla="*/ 66261 h 1712875"/>
              <a:gd name="connsiteX16" fmla="*/ 0 w 5880413"/>
              <a:gd name="connsiteY16" fmla="*/ 0 h 17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80413" h="1712875">
                <a:moveTo>
                  <a:pt x="5870713" y="1696278"/>
                </a:moveTo>
                <a:cubicBezTo>
                  <a:pt x="5882861" y="1715052"/>
                  <a:pt x="5895009" y="1733826"/>
                  <a:pt x="5830957" y="1656522"/>
                </a:cubicBezTo>
                <a:cubicBezTo>
                  <a:pt x="5766905" y="1579218"/>
                  <a:pt x="5594626" y="1342887"/>
                  <a:pt x="5486400" y="1232452"/>
                </a:cubicBezTo>
                <a:cubicBezTo>
                  <a:pt x="5378174" y="1122017"/>
                  <a:pt x="5318539" y="1062382"/>
                  <a:pt x="5181600" y="993913"/>
                </a:cubicBezTo>
                <a:cubicBezTo>
                  <a:pt x="5044661" y="925444"/>
                  <a:pt x="4861339" y="883478"/>
                  <a:pt x="4664765" y="821635"/>
                </a:cubicBezTo>
                <a:cubicBezTo>
                  <a:pt x="4468191" y="759792"/>
                  <a:pt x="4002157" y="622852"/>
                  <a:pt x="4002157" y="622852"/>
                </a:cubicBezTo>
                <a:lnTo>
                  <a:pt x="3631096" y="516835"/>
                </a:lnTo>
                <a:cubicBezTo>
                  <a:pt x="3500783" y="481496"/>
                  <a:pt x="3359426" y="435113"/>
                  <a:pt x="3220278" y="410817"/>
                </a:cubicBezTo>
                <a:cubicBezTo>
                  <a:pt x="3081130" y="386521"/>
                  <a:pt x="2941983" y="382104"/>
                  <a:pt x="2796209" y="371061"/>
                </a:cubicBezTo>
                <a:cubicBezTo>
                  <a:pt x="2650435" y="360018"/>
                  <a:pt x="2509078" y="348973"/>
                  <a:pt x="2345635" y="344556"/>
                </a:cubicBezTo>
                <a:cubicBezTo>
                  <a:pt x="2182192" y="340139"/>
                  <a:pt x="1976783" y="355599"/>
                  <a:pt x="1815548" y="344556"/>
                </a:cubicBezTo>
                <a:cubicBezTo>
                  <a:pt x="1654313" y="333513"/>
                  <a:pt x="1521791" y="295964"/>
                  <a:pt x="1378226" y="278295"/>
                </a:cubicBezTo>
                <a:cubicBezTo>
                  <a:pt x="1234661" y="260626"/>
                  <a:pt x="1086679" y="258417"/>
                  <a:pt x="954157" y="238539"/>
                </a:cubicBezTo>
                <a:cubicBezTo>
                  <a:pt x="821635" y="218661"/>
                  <a:pt x="686905" y="183322"/>
                  <a:pt x="583096" y="159026"/>
                </a:cubicBezTo>
                <a:cubicBezTo>
                  <a:pt x="479287" y="134730"/>
                  <a:pt x="401983" y="108226"/>
                  <a:pt x="331305" y="92765"/>
                </a:cubicBezTo>
                <a:cubicBezTo>
                  <a:pt x="260627" y="77304"/>
                  <a:pt x="214243" y="81722"/>
                  <a:pt x="159026" y="66261"/>
                </a:cubicBezTo>
                <a:cubicBezTo>
                  <a:pt x="103809" y="50800"/>
                  <a:pt x="51904" y="25400"/>
                  <a:pt x="0" y="0"/>
                </a:cubicBezTo>
              </a:path>
            </a:pathLst>
          </a:cu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7" name="Freeform 6"/>
          <p:cNvSpPr/>
          <p:nvPr/>
        </p:nvSpPr>
        <p:spPr bwMode="auto">
          <a:xfrm>
            <a:off x="490330" y="3286539"/>
            <a:ext cx="1152940" cy="1921565"/>
          </a:xfrm>
          <a:custGeom>
            <a:avLst/>
            <a:gdLst>
              <a:gd name="connsiteX0" fmla="*/ 1152940 w 1152940"/>
              <a:gd name="connsiteY0" fmla="*/ 1921565 h 1921565"/>
              <a:gd name="connsiteX1" fmla="*/ 1060174 w 1152940"/>
              <a:gd name="connsiteY1" fmla="*/ 954157 h 1921565"/>
              <a:gd name="connsiteX2" fmla="*/ 901148 w 1152940"/>
              <a:gd name="connsiteY2" fmla="*/ 689113 h 1921565"/>
              <a:gd name="connsiteX3" fmla="*/ 463827 w 1152940"/>
              <a:gd name="connsiteY3" fmla="*/ 251791 h 1921565"/>
              <a:gd name="connsiteX4" fmla="*/ 238540 w 1152940"/>
              <a:gd name="connsiteY4" fmla="*/ 106018 h 1921565"/>
              <a:gd name="connsiteX5" fmla="*/ 0 w 1152940"/>
              <a:gd name="connsiteY5" fmla="*/ 0 h 1921565"/>
              <a:gd name="connsiteX6" fmla="*/ 0 w 1152940"/>
              <a:gd name="connsiteY6" fmla="*/ 0 h 1921565"/>
              <a:gd name="connsiteX7" fmla="*/ 0 w 1152940"/>
              <a:gd name="connsiteY7" fmla="*/ 0 h 192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940" h="1921565">
                <a:moveTo>
                  <a:pt x="1152940" y="1921565"/>
                </a:moveTo>
                <a:cubicBezTo>
                  <a:pt x="1127539" y="1540565"/>
                  <a:pt x="1102139" y="1159566"/>
                  <a:pt x="1060174" y="954157"/>
                </a:cubicBezTo>
                <a:cubicBezTo>
                  <a:pt x="1018209" y="748748"/>
                  <a:pt x="1000539" y="806174"/>
                  <a:pt x="901148" y="689113"/>
                </a:cubicBezTo>
                <a:cubicBezTo>
                  <a:pt x="801757" y="572052"/>
                  <a:pt x="574262" y="348973"/>
                  <a:pt x="463827" y="251791"/>
                </a:cubicBezTo>
                <a:cubicBezTo>
                  <a:pt x="353392" y="154609"/>
                  <a:pt x="315844" y="147983"/>
                  <a:pt x="238540" y="106018"/>
                </a:cubicBezTo>
                <a:cubicBezTo>
                  <a:pt x="161236" y="64053"/>
                  <a:pt x="0" y="0"/>
                  <a:pt x="0" y="0"/>
                </a:cubicBezTo>
                <a:lnTo>
                  <a:pt x="0" y="0"/>
                </a:lnTo>
                <a:lnTo>
                  <a:pt x="0" y="0"/>
                </a:lnTo>
              </a:path>
            </a:pathLst>
          </a:cu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cxnSp>
        <p:nvCxnSpPr>
          <p:cNvPr id="12" name="Straight Arrow Connector 11"/>
          <p:cNvCxnSpPr/>
          <p:nvPr/>
        </p:nvCxnSpPr>
        <p:spPr bwMode="auto">
          <a:xfrm>
            <a:off x="1295400" y="3877192"/>
            <a:ext cx="0" cy="1432685"/>
          </a:xfrm>
          <a:prstGeom prst="straightConnector1">
            <a:avLst/>
          </a:prstGeom>
          <a:solidFill>
            <a:schemeClr val="accent1"/>
          </a:solidFill>
          <a:ln w="28575" cap="flat" cmpd="sng" algn="ctr">
            <a:solidFill>
              <a:srgbClr val="FF0000"/>
            </a:solidFill>
            <a:prstDash val="solid"/>
            <a:round/>
            <a:headEnd type="arrow"/>
            <a:tailEnd type="arrow"/>
          </a:ln>
          <a:effectLst/>
        </p:spPr>
      </p:cxnSp>
      <p:cxnSp>
        <p:nvCxnSpPr>
          <p:cNvPr id="13" name="Straight Arrow Connector 12"/>
          <p:cNvCxnSpPr/>
          <p:nvPr/>
        </p:nvCxnSpPr>
        <p:spPr bwMode="auto">
          <a:xfrm>
            <a:off x="8001000" y="4700277"/>
            <a:ext cx="0" cy="618608"/>
          </a:xfrm>
          <a:prstGeom prst="straightConnector1">
            <a:avLst/>
          </a:prstGeom>
          <a:solidFill>
            <a:schemeClr val="accent1"/>
          </a:solidFill>
          <a:ln w="28575" cap="flat" cmpd="sng" algn="ctr">
            <a:solidFill>
              <a:schemeClr val="accent5">
                <a:lumMod val="50000"/>
              </a:schemeClr>
            </a:solidFill>
            <a:prstDash val="solid"/>
            <a:round/>
            <a:headEnd type="arrow"/>
            <a:tailEnd type="arrow"/>
          </a:ln>
          <a:effectLst/>
        </p:spPr>
      </p:cxnSp>
      <p:sp>
        <p:nvSpPr>
          <p:cNvPr id="14" name="TextBox 13"/>
          <p:cNvSpPr txBox="1"/>
          <p:nvPr/>
        </p:nvSpPr>
        <p:spPr>
          <a:xfrm>
            <a:off x="1905000" y="5867400"/>
            <a:ext cx="5181600" cy="830997"/>
          </a:xfrm>
          <a:prstGeom prst="rect">
            <a:avLst/>
          </a:prstGeom>
          <a:noFill/>
          <a:ln>
            <a:solidFill>
              <a:schemeClr val="tx1"/>
            </a:solidFill>
          </a:ln>
        </p:spPr>
        <p:txBody>
          <a:bodyPr wrap="square" rtlCol="0">
            <a:spAutoFit/>
          </a:bodyPr>
          <a:lstStyle/>
          <a:p>
            <a:r>
              <a:rPr lang="es-ES_tradnl" dirty="0" smtClean="0"/>
              <a:t>Frente se define en el espesor de </a:t>
            </a:r>
            <a:r>
              <a:rPr lang="es-ES_tradnl" b="1" dirty="0" smtClean="0">
                <a:solidFill>
                  <a:schemeClr val="accent5">
                    <a:lumMod val="50000"/>
                  </a:schemeClr>
                </a:solidFill>
              </a:rPr>
              <a:t>1000-850</a:t>
            </a:r>
            <a:r>
              <a:rPr lang="es-ES_tradnl" dirty="0" smtClean="0"/>
              <a:t>, pero no muy bien en </a:t>
            </a:r>
            <a:r>
              <a:rPr lang="es-ES_tradnl" dirty="0" smtClean="0">
                <a:solidFill>
                  <a:srgbClr val="FF0000"/>
                </a:solidFill>
              </a:rPr>
              <a:t>1000-500</a:t>
            </a:r>
            <a:r>
              <a:rPr lang="es-ES_tradnl" dirty="0" smtClean="0"/>
              <a:t> hPa</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4586288"/>
          </a:xfrm>
          <a:prstGeom prst="rect">
            <a:avLst/>
          </a:prstGeom>
        </p:spPr>
      </p:pic>
      <p:sp>
        <p:nvSpPr>
          <p:cNvPr id="107523" name="Rectangle 2"/>
          <p:cNvSpPr>
            <a:spLocks noGrp="1" noChangeArrowheads="1"/>
          </p:cNvSpPr>
          <p:nvPr>
            <p:ph type="title"/>
          </p:nvPr>
        </p:nvSpPr>
        <p:spPr>
          <a:xfrm>
            <a:off x="152400" y="0"/>
            <a:ext cx="8382000" cy="762000"/>
          </a:xfrm>
        </p:spPr>
        <p:txBody>
          <a:bodyPr/>
          <a:lstStyle/>
          <a:p>
            <a:pPr algn="l" eaLnBrk="1" hangingPunct="1"/>
            <a:r>
              <a:rPr lang="es-ES_tradnl" altLang="en-US" sz="2800" b="1" dirty="0" smtClean="0">
                <a:latin typeface="Arial" charset="0"/>
                <a:cs typeface="Arial" charset="0"/>
              </a:rPr>
              <a:t>Frente en disipación a las 84 </a:t>
            </a:r>
            <a:r>
              <a:rPr lang="es-ES_tradnl" altLang="en-US" sz="2800" b="1" dirty="0" err="1" smtClean="0">
                <a:latin typeface="Arial" charset="0"/>
                <a:cs typeface="Arial" charset="0"/>
              </a:rPr>
              <a:t>hrs</a:t>
            </a:r>
            <a:r>
              <a:rPr lang="es-ES_tradnl" altLang="en-US" sz="2800" b="1" dirty="0" smtClean="0">
                <a:latin typeface="Arial" charset="0"/>
                <a:cs typeface="Arial" charset="0"/>
              </a:rPr>
              <a:t> (llano el gradiente baroclínico)</a:t>
            </a:r>
          </a:p>
        </p:txBody>
      </p:sp>
      <p:sp>
        <p:nvSpPr>
          <p:cNvPr id="4" name="TextBox 3"/>
          <p:cNvSpPr txBox="1">
            <a:spLocks noChangeArrowheads="1"/>
          </p:cNvSpPr>
          <p:nvPr/>
        </p:nvSpPr>
        <p:spPr bwMode="auto">
          <a:xfrm>
            <a:off x="7848600" y="3724276"/>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dirty="0"/>
              <a:t>Frente</a:t>
            </a:r>
          </a:p>
        </p:txBody>
      </p:sp>
      <p:cxnSp>
        <p:nvCxnSpPr>
          <p:cNvPr id="5" name="Straight Arrow Connector 4"/>
          <p:cNvCxnSpPr>
            <a:cxnSpLocks noChangeShapeType="1"/>
          </p:cNvCxnSpPr>
          <p:nvPr/>
        </p:nvCxnSpPr>
        <p:spPr bwMode="auto">
          <a:xfrm>
            <a:off x="8478078" y="4134678"/>
            <a:ext cx="533400" cy="12192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3352800" y="3657600"/>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dirty="0"/>
              <a:t>Frente</a:t>
            </a:r>
          </a:p>
        </p:txBody>
      </p:sp>
      <p:cxnSp>
        <p:nvCxnSpPr>
          <p:cNvPr id="8" name="Straight Arrow Connector 7"/>
          <p:cNvCxnSpPr>
            <a:cxnSpLocks noChangeShapeType="1"/>
            <a:stCxn id="7" idx="2"/>
          </p:cNvCxnSpPr>
          <p:nvPr/>
        </p:nvCxnSpPr>
        <p:spPr bwMode="auto">
          <a:xfrm flipH="1">
            <a:off x="3276600" y="4119562"/>
            <a:ext cx="609600" cy="129063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 name="Freeform 2"/>
          <p:cNvSpPr/>
          <p:nvPr/>
        </p:nvSpPr>
        <p:spPr bwMode="auto">
          <a:xfrm>
            <a:off x="5221357" y="4558560"/>
            <a:ext cx="3790121" cy="795318"/>
          </a:xfrm>
          <a:custGeom>
            <a:avLst/>
            <a:gdLst>
              <a:gd name="connsiteX0" fmla="*/ 3790121 w 3790121"/>
              <a:gd name="connsiteY0" fmla="*/ 795318 h 795318"/>
              <a:gd name="connsiteX1" fmla="*/ 3684104 w 3790121"/>
              <a:gd name="connsiteY1" fmla="*/ 464014 h 795318"/>
              <a:gd name="connsiteX2" fmla="*/ 3339547 w 3790121"/>
              <a:gd name="connsiteY2" fmla="*/ 212223 h 795318"/>
              <a:gd name="connsiteX3" fmla="*/ 2544417 w 3790121"/>
              <a:gd name="connsiteY3" fmla="*/ 66449 h 795318"/>
              <a:gd name="connsiteX4" fmla="*/ 1749286 w 3790121"/>
              <a:gd name="connsiteY4" fmla="*/ 26692 h 795318"/>
              <a:gd name="connsiteX5" fmla="*/ 1258956 w 3790121"/>
              <a:gd name="connsiteY5" fmla="*/ 188 h 795318"/>
              <a:gd name="connsiteX6" fmla="*/ 596347 w 3790121"/>
              <a:gd name="connsiteY6" fmla="*/ 39944 h 795318"/>
              <a:gd name="connsiteX7" fmla="*/ 0 w 3790121"/>
              <a:gd name="connsiteY7" fmla="*/ 13440 h 7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0121" h="795318">
                <a:moveTo>
                  <a:pt x="3790121" y="795318"/>
                </a:moveTo>
                <a:cubicBezTo>
                  <a:pt x="3774660" y="678257"/>
                  <a:pt x="3759200" y="561196"/>
                  <a:pt x="3684104" y="464014"/>
                </a:cubicBezTo>
                <a:cubicBezTo>
                  <a:pt x="3609008" y="366832"/>
                  <a:pt x="3529495" y="278484"/>
                  <a:pt x="3339547" y="212223"/>
                </a:cubicBezTo>
                <a:cubicBezTo>
                  <a:pt x="3149599" y="145962"/>
                  <a:pt x="2809460" y="97371"/>
                  <a:pt x="2544417" y="66449"/>
                </a:cubicBezTo>
                <a:cubicBezTo>
                  <a:pt x="2279374" y="35527"/>
                  <a:pt x="1749286" y="26692"/>
                  <a:pt x="1749286" y="26692"/>
                </a:cubicBezTo>
                <a:cubicBezTo>
                  <a:pt x="1535043" y="15649"/>
                  <a:pt x="1451112" y="-2021"/>
                  <a:pt x="1258956" y="188"/>
                </a:cubicBezTo>
                <a:cubicBezTo>
                  <a:pt x="1066800" y="2397"/>
                  <a:pt x="806173" y="37735"/>
                  <a:pt x="596347" y="39944"/>
                </a:cubicBezTo>
                <a:cubicBezTo>
                  <a:pt x="386521" y="42153"/>
                  <a:pt x="193260" y="27796"/>
                  <a:pt x="0" y="13440"/>
                </a:cubicBezTo>
              </a:path>
            </a:pathLst>
          </a:cu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6" name="Freeform 5"/>
          <p:cNvSpPr/>
          <p:nvPr/>
        </p:nvSpPr>
        <p:spPr bwMode="auto">
          <a:xfrm>
            <a:off x="901148" y="3007673"/>
            <a:ext cx="2426337" cy="2293197"/>
          </a:xfrm>
          <a:custGeom>
            <a:avLst/>
            <a:gdLst>
              <a:gd name="connsiteX0" fmla="*/ 2425148 w 2426337"/>
              <a:gd name="connsiteY0" fmla="*/ 2293197 h 2293197"/>
              <a:gd name="connsiteX1" fmla="*/ 2332382 w 2426337"/>
              <a:gd name="connsiteY1" fmla="*/ 1484814 h 2293197"/>
              <a:gd name="connsiteX2" fmla="*/ 1828800 w 2426337"/>
              <a:gd name="connsiteY2" fmla="*/ 795701 h 2293197"/>
              <a:gd name="connsiteX3" fmla="*/ 1298713 w 2426337"/>
              <a:gd name="connsiteY3" fmla="*/ 358379 h 2293197"/>
              <a:gd name="connsiteX4" fmla="*/ 702365 w 2426337"/>
              <a:gd name="connsiteY4" fmla="*/ 93336 h 2293197"/>
              <a:gd name="connsiteX5" fmla="*/ 251791 w 2426337"/>
              <a:gd name="connsiteY5" fmla="*/ 13823 h 2293197"/>
              <a:gd name="connsiteX6" fmla="*/ 0 w 2426337"/>
              <a:gd name="connsiteY6" fmla="*/ 570 h 229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6337" h="2293197">
                <a:moveTo>
                  <a:pt x="2425148" y="2293197"/>
                </a:moveTo>
                <a:cubicBezTo>
                  <a:pt x="2428460" y="2013797"/>
                  <a:pt x="2431773" y="1734397"/>
                  <a:pt x="2332382" y="1484814"/>
                </a:cubicBezTo>
                <a:cubicBezTo>
                  <a:pt x="2232991" y="1235231"/>
                  <a:pt x="2001078" y="983440"/>
                  <a:pt x="1828800" y="795701"/>
                </a:cubicBezTo>
                <a:cubicBezTo>
                  <a:pt x="1656522" y="607962"/>
                  <a:pt x="1486452" y="475440"/>
                  <a:pt x="1298713" y="358379"/>
                </a:cubicBezTo>
                <a:cubicBezTo>
                  <a:pt x="1110974" y="241318"/>
                  <a:pt x="876852" y="150762"/>
                  <a:pt x="702365" y="93336"/>
                </a:cubicBezTo>
                <a:cubicBezTo>
                  <a:pt x="527878" y="35910"/>
                  <a:pt x="368852" y="29284"/>
                  <a:pt x="251791" y="13823"/>
                </a:cubicBezTo>
                <a:cubicBezTo>
                  <a:pt x="134730" y="-1638"/>
                  <a:pt x="67365" y="-534"/>
                  <a:pt x="0" y="570"/>
                </a:cubicBezTo>
              </a:path>
            </a:pathLst>
          </a:cu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cxnSp>
        <p:nvCxnSpPr>
          <p:cNvPr id="11" name="Straight Arrow Connector 10"/>
          <p:cNvCxnSpPr/>
          <p:nvPr/>
        </p:nvCxnSpPr>
        <p:spPr bwMode="auto">
          <a:xfrm>
            <a:off x="2743200" y="3877192"/>
            <a:ext cx="0" cy="1432685"/>
          </a:xfrm>
          <a:prstGeom prst="straightConnector1">
            <a:avLst/>
          </a:prstGeom>
          <a:solidFill>
            <a:schemeClr val="accent1"/>
          </a:solidFill>
          <a:ln w="28575" cap="flat" cmpd="sng" algn="ctr">
            <a:solidFill>
              <a:srgbClr val="FF0000"/>
            </a:solidFill>
            <a:prstDash val="solid"/>
            <a:round/>
            <a:headEnd type="arrow"/>
            <a:tailEnd type="arrow"/>
          </a:ln>
          <a:effectLst/>
        </p:spPr>
      </p:cxnSp>
      <p:cxnSp>
        <p:nvCxnSpPr>
          <p:cNvPr id="12" name="Straight Arrow Connector 11"/>
          <p:cNvCxnSpPr/>
          <p:nvPr/>
        </p:nvCxnSpPr>
        <p:spPr bwMode="auto">
          <a:xfrm>
            <a:off x="6019800" y="4700277"/>
            <a:ext cx="0" cy="618608"/>
          </a:xfrm>
          <a:prstGeom prst="straightConnector1">
            <a:avLst/>
          </a:prstGeom>
          <a:solidFill>
            <a:schemeClr val="accent1"/>
          </a:solidFill>
          <a:ln w="28575" cap="flat" cmpd="sng" algn="ctr">
            <a:solidFill>
              <a:schemeClr val="accent5">
                <a:lumMod val="50000"/>
              </a:schemeClr>
            </a:solidFill>
            <a:prstDash val="solid"/>
            <a:round/>
            <a:headEnd type="arrow"/>
            <a:tailEnd type="arrow"/>
          </a:ln>
          <a:effectLst/>
        </p:spPr>
      </p:cxnSp>
      <p:cxnSp>
        <p:nvCxnSpPr>
          <p:cNvPr id="13" name="Straight Arrow Connector 12"/>
          <p:cNvCxnSpPr/>
          <p:nvPr/>
        </p:nvCxnSpPr>
        <p:spPr bwMode="auto">
          <a:xfrm>
            <a:off x="8001000" y="4724400"/>
            <a:ext cx="0" cy="618608"/>
          </a:xfrm>
          <a:prstGeom prst="straightConnector1">
            <a:avLst/>
          </a:prstGeom>
          <a:solidFill>
            <a:schemeClr val="accent1"/>
          </a:solidFill>
          <a:ln w="28575" cap="flat" cmpd="sng" algn="ctr">
            <a:solidFill>
              <a:schemeClr val="accent5">
                <a:lumMod val="50000"/>
              </a:schemeClr>
            </a:solidFill>
            <a:prstDash val="solid"/>
            <a:round/>
            <a:headEnd type="arrow"/>
            <a:tailEnd type="arrow"/>
          </a:ln>
          <a:effectLst/>
        </p:spPr>
      </p:cxnSp>
      <p:sp>
        <p:nvSpPr>
          <p:cNvPr id="15" name="TextBox 14"/>
          <p:cNvSpPr txBox="1"/>
          <p:nvPr/>
        </p:nvSpPr>
        <p:spPr>
          <a:xfrm>
            <a:off x="1905000" y="5867400"/>
            <a:ext cx="5181600" cy="830997"/>
          </a:xfrm>
          <a:prstGeom prst="rect">
            <a:avLst/>
          </a:prstGeom>
          <a:noFill/>
          <a:ln>
            <a:solidFill>
              <a:schemeClr val="tx1"/>
            </a:solidFill>
          </a:ln>
        </p:spPr>
        <p:txBody>
          <a:bodyPr wrap="square" rtlCol="0">
            <a:spAutoFit/>
          </a:bodyPr>
          <a:lstStyle/>
          <a:p>
            <a:r>
              <a:rPr lang="es-ES_tradnl" dirty="0" smtClean="0"/>
              <a:t>Frente se define en el espesor de </a:t>
            </a:r>
            <a:r>
              <a:rPr lang="es-ES_tradnl" b="1" dirty="0" smtClean="0">
                <a:solidFill>
                  <a:schemeClr val="accent5">
                    <a:lumMod val="50000"/>
                  </a:schemeClr>
                </a:solidFill>
              </a:rPr>
              <a:t>1000-850</a:t>
            </a:r>
            <a:r>
              <a:rPr lang="es-ES_tradnl" dirty="0" smtClean="0"/>
              <a:t>, pero no muy bien en </a:t>
            </a:r>
            <a:r>
              <a:rPr lang="es-ES_tradnl" dirty="0" smtClean="0">
                <a:solidFill>
                  <a:srgbClr val="FF0000"/>
                </a:solidFill>
              </a:rPr>
              <a:t>1000-500</a:t>
            </a:r>
            <a:r>
              <a:rPr lang="es-ES_tradnl" dirty="0" smtClean="0"/>
              <a:t> hPa</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Estructura Vertical</a:t>
            </a:r>
            <a:br>
              <a:rPr lang="es-ES_tradnl" dirty="0" smtClean="0"/>
            </a:br>
            <a:r>
              <a:rPr lang="es-ES_tradnl" sz="3600" dirty="0" smtClean="0"/>
              <a:t>Temperatura y Temperatura Potencial</a:t>
            </a:r>
            <a:endParaRPr lang="es-ES_tradnl"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586288"/>
          </a:xfrm>
          <a:prstGeom prst="rect">
            <a:avLst/>
          </a:prstGeom>
        </p:spPr>
      </p:pic>
      <p:sp>
        <p:nvSpPr>
          <p:cNvPr id="4" name="TextBox 3"/>
          <p:cNvSpPr txBox="1"/>
          <p:nvPr/>
        </p:nvSpPr>
        <p:spPr>
          <a:xfrm>
            <a:off x="228600" y="5867400"/>
            <a:ext cx="8305800" cy="830997"/>
          </a:xfrm>
          <a:prstGeom prst="rect">
            <a:avLst/>
          </a:prstGeom>
          <a:noFill/>
        </p:spPr>
        <p:txBody>
          <a:bodyPr wrap="square" rtlCol="0">
            <a:spAutoFit/>
          </a:bodyPr>
          <a:lstStyle/>
          <a:p>
            <a:r>
              <a:rPr lang="es-ES_tradnl" dirty="0" smtClean="0"/>
              <a:t>Cuando sobreponemos TEMP y THTA, las casillas en la intersección denotan la estructura vertical del frente</a:t>
            </a:r>
            <a:endParaRPr lang="es-ES_tradnl" dirty="0"/>
          </a:p>
        </p:txBody>
      </p:sp>
      <p:sp>
        <p:nvSpPr>
          <p:cNvPr id="5" name="Freeform 4"/>
          <p:cNvSpPr/>
          <p:nvPr/>
        </p:nvSpPr>
        <p:spPr bwMode="auto">
          <a:xfrm>
            <a:off x="3124200" y="3193774"/>
            <a:ext cx="3405809" cy="2186609"/>
          </a:xfrm>
          <a:custGeom>
            <a:avLst/>
            <a:gdLst>
              <a:gd name="connsiteX0" fmla="*/ 0 w 3405809"/>
              <a:gd name="connsiteY0" fmla="*/ 0 h 2186609"/>
              <a:gd name="connsiteX1" fmla="*/ 477078 w 3405809"/>
              <a:gd name="connsiteY1" fmla="*/ 119269 h 2186609"/>
              <a:gd name="connsiteX2" fmla="*/ 861392 w 3405809"/>
              <a:gd name="connsiteY2" fmla="*/ 410817 h 2186609"/>
              <a:gd name="connsiteX3" fmla="*/ 1179444 w 3405809"/>
              <a:gd name="connsiteY3" fmla="*/ 662609 h 2186609"/>
              <a:gd name="connsiteX4" fmla="*/ 1457739 w 3405809"/>
              <a:gd name="connsiteY4" fmla="*/ 874643 h 2186609"/>
              <a:gd name="connsiteX5" fmla="*/ 1696278 w 3405809"/>
              <a:gd name="connsiteY5" fmla="*/ 1073426 h 2186609"/>
              <a:gd name="connsiteX6" fmla="*/ 2040835 w 3405809"/>
              <a:gd name="connsiteY6" fmla="*/ 1311965 h 2186609"/>
              <a:gd name="connsiteX7" fmla="*/ 2345635 w 3405809"/>
              <a:gd name="connsiteY7" fmla="*/ 1550504 h 2186609"/>
              <a:gd name="connsiteX8" fmla="*/ 2623931 w 3405809"/>
              <a:gd name="connsiteY8" fmla="*/ 1815548 h 2186609"/>
              <a:gd name="connsiteX9" fmla="*/ 2981739 w 3405809"/>
              <a:gd name="connsiteY9" fmla="*/ 2027583 h 2186609"/>
              <a:gd name="connsiteX10" fmla="*/ 3087757 w 3405809"/>
              <a:gd name="connsiteY10" fmla="*/ 2080591 h 2186609"/>
              <a:gd name="connsiteX11" fmla="*/ 3246783 w 3405809"/>
              <a:gd name="connsiteY11" fmla="*/ 2133600 h 2186609"/>
              <a:gd name="connsiteX12" fmla="*/ 3405809 w 3405809"/>
              <a:gd name="connsiteY12" fmla="*/ 2186609 h 218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5809" h="2186609">
                <a:moveTo>
                  <a:pt x="0" y="0"/>
                </a:moveTo>
                <a:cubicBezTo>
                  <a:pt x="166756" y="25399"/>
                  <a:pt x="333513" y="50799"/>
                  <a:pt x="477078" y="119269"/>
                </a:cubicBezTo>
                <a:cubicBezTo>
                  <a:pt x="620643" y="187739"/>
                  <a:pt x="744331" y="320260"/>
                  <a:pt x="861392" y="410817"/>
                </a:cubicBezTo>
                <a:cubicBezTo>
                  <a:pt x="978453" y="501374"/>
                  <a:pt x="1080053" y="585305"/>
                  <a:pt x="1179444" y="662609"/>
                </a:cubicBezTo>
                <a:cubicBezTo>
                  <a:pt x="1278835" y="739913"/>
                  <a:pt x="1371600" y="806174"/>
                  <a:pt x="1457739" y="874643"/>
                </a:cubicBezTo>
                <a:cubicBezTo>
                  <a:pt x="1543878" y="943112"/>
                  <a:pt x="1599095" y="1000539"/>
                  <a:pt x="1696278" y="1073426"/>
                </a:cubicBezTo>
                <a:cubicBezTo>
                  <a:pt x="1793461" y="1146313"/>
                  <a:pt x="1932609" y="1232452"/>
                  <a:pt x="2040835" y="1311965"/>
                </a:cubicBezTo>
                <a:cubicBezTo>
                  <a:pt x="2149061" y="1391478"/>
                  <a:pt x="2248452" y="1466574"/>
                  <a:pt x="2345635" y="1550504"/>
                </a:cubicBezTo>
                <a:cubicBezTo>
                  <a:pt x="2442818" y="1634435"/>
                  <a:pt x="2517914" y="1736035"/>
                  <a:pt x="2623931" y="1815548"/>
                </a:cubicBezTo>
                <a:cubicBezTo>
                  <a:pt x="2729948" y="1895061"/>
                  <a:pt x="2904435" y="1983409"/>
                  <a:pt x="2981739" y="2027583"/>
                </a:cubicBezTo>
                <a:cubicBezTo>
                  <a:pt x="3059043" y="2071757"/>
                  <a:pt x="3043583" y="2062922"/>
                  <a:pt x="3087757" y="2080591"/>
                </a:cubicBezTo>
                <a:cubicBezTo>
                  <a:pt x="3131931" y="2098260"/>
                  <a:pt x="3246783" y="2133600"/>
                  <a:pt x="3246783" y="2133600"/>
                </a:cubicBezTo>
                <a:lnTo>
                  <a:pt x="3405809" y="2186609"/>
                </a:lnTo>
              </a:path>
            </a:pathLst>
          </a:cu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6" name="Freeform 5"/>
          <p:cNvSpPr/>
          <p:nvPr/>
        </p:nvSpPr>
        <p:spPr bwMode="auto">
          <a:xfrm>
            <a:off x="4532243" y="3061252"/>
            <a:ext cx="3458818" cy="2292626"/>
          </a:xfrm>
          <a:custGeom>
            <a:avLst/>
            <a:gdLst>
              <a:gd name="connsiteX0" fmla="*/ 0 w 3458818"/>
              <a:gd name="connsiteY0" fmla="*/ 0 h 2292626"/>
              <a:gd name="connsiteX1" fmla="*/ 437322 w 3458818"/>
              <a:gd name="connsiteY1" fmla="*/ 185531 h 2292626"/>
              <a:gd name="connsiteX2" fmla="*/ 768627 w 3458818"/>
              <a:gd name="connsiteY2" fmla="*/ 490331 h 2292626"/>
              <a:gd name="connsiteX3" fmla="*/ 993914 w 3458818"/>
              <a:gd name="connsiteY3" fmla="*/ 755374 h 2292626"/>
              <a:gd name="connsiteX4" fmla="*/ 1285461 w 3458818"/>
              <a:gd name="connsiteY4" fmla="*/ 1033670 h 2292626"/>
              <a:gd name="connsiteX5" fmla="*/ 1510748 w 3458818"/>
              <a:gd name="connsiteY5" fmla="*/ 1232452 h 2292626"/>
              <a:gd name="connsiteX6" fmla="*/ 1683027 w 3458818"/>
              <a:gd name="connsiteY6" fmla="*/ 1364974 h 2292626"/>
              <a:gd name="connsiteX7" fmla="*/ 1948070 w 3458818"/>
              <a:gd name="connsiteY7" fmla="*/ 1550505 h 2292626"/>
              <a:gd name="connsiteX8" fmla="*/ 2226366 w 3458818"/>
              <a:gd name="connsiteY8" fmla="*/ 1722783 h 2292626"/>
              <a:gd name="connsiteX9" fmla="*/ 2411896 w 3458818"/>
              <a:gd name="connsiteY9" fmla="*/ 1828800 h 2292626"/>
              <a:gd name="connsiteX10" fmla="*/ 2637183 w 3458818"/>
              <a:gd name="connsiteY10" fmla="*/ 1934818 h 2292626"/>
              <a:gd name="connsiteX11" fmla="*/ 2941983 w 3458818"/>
              <a:gd name="connsiteY11" fmla="*/ 2133600 h 2292626"/>
              <a:gd name="connsiteX12" fmla="*/ 3458818 w 3458818"/>
              <a:gd name="connsiteY12" fmla="*/ 2292626 h 2292626"/>
              <a:gd name="connsiteX13" fmla="*/ 3458818 w 3458818"/>
              <a:gd name="connsiteY13" fmla="*/ 2292626 h 229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8818" h="2292626">
                <a:moveTo>
                  <a:pt x="0" y="0"/>
                </a:moveTo>
                <a:cubicBezTo>
                  <a:pt x="154608" y="51904"/>
                  <a:pt x="309217" y="103809"/>
                  <a:pt x="437322" y="185531"/>
                </a:cubicBezTo>
                <a:cubicBezTo>
                  <a:pt x="565427" y="267253"/>
                  <a:pt x="675862" y="395357"/>
                  <a:pt x="768627" y="490331"/>
                </a:cubicBezTo>
                <a:cubicBezTo>
                  <a:pt x="861392" y="585305"/>
                  <a:pt x="907775" y="664818"/>
                  <a:pt x="993914" y="755374"/>
                </a:cubicBezTo>
                <a:cubicBezTo>
                  <a:pt x="1080053" y="845931"/>
                  <a:pt x="1199322" y="954157"/>
                  <a:pt x="1285461" y="1033670"/>
                </a:cubicBezTo>
                <a:cubicBezTo>
                  <a:pt x="1371600" y="1113183"/>
                  <a:pt x="1444487" y="1177235"/>
                  <a:pt x="1510748" y="1232452"/>
                </a:cubicBezTo>
                <a:cubicBezTo>
                  <a:pt x="1577009" y="1287669"/>
                  <a:pt x="1610140" y="1311965"/>
                  <a:pt x="1683027" y="1364974"/>
                </a:cubicBezTo>
                <a:cubicBezTo>
                  <a:pt x="1755914" y="1417983"/>
                  <a:pt x="1857514" y="1490870"/>
                  <a:pt x="1948070" y="1550505"/>
                </a:cubicBezTo>
                <a:cubicBezTo>
                  <a:pt x="2038626" y="1610140"/>
                  <a:pt x="2149062" y="1676401"/>
                  <a:pt x="2226366" y="1722783"/>
                </a:cubicBezTo>
                <a:cubicBezTo>
                  <a:pt x="2303670" y="1769165"/>
                  <a:pt x="2343427" y="1793461"/>
                  <a:pt x="2411896" y="1828800"/>
                </a:cubicBezTo>
                <a:cubicBezTo>
                  <a:pt x="2480365" y="1864139"/>
                  <a:pt x="2548835" y="1884018"/>
                  <a:pt x="2637183" y="1934818"/>
                </a:cubicBezTo>
                <a:cubicBezTo>
                  <a:pt x="2725531" y="1985618"/>
                  <a:pt x="2805044" y="2073965"/>
                  <a:pt x="2941983" y="2133600"/>
                </a:cubicBezTo>
                <a:cubicBezTo>
                  <a:pt x="3078922" y="2193235"/>
                  <a:pt x="3458818" y="2292626"/>
                  <a:pt x="3458818" y="2292626"/>
                </a:cubicBezTo>
                <a:lnTo>
                  <a:pt x="3458818" y="2292626"/>
                </a:lnTo>
              </a:path>
            </a:pathLst>
          </a:cu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282561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a:xfrm>
            <a:off x="0" y="2286000"/>
            <a:ext cx="9067800" cy="1143000"/>
          </a:xfrm>
        </p:spPr>
        <p:txBody>
          <a:bodyPr/>
          <a:lstStyle/>
          <a:p>
            <a:pPr eaLnBrk="1" hangingPunct="1"/>
            <a:r>
              <a:rPr lang="es-ES_tradnl" altLang="en-US" dirty="0" smtClean="0"/>
              <a:t>7. Influencia de la Corriente en Chorro</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0"/>
            <a:ext cx="7772400" cy="1143000"/>
          </a:xfrm>
        </p:spPr>
        <p:txBody>
          <a:bodyPr/>
          <a:lstStyle/>
          <a:p>
            <a:pPr eaLnBrk="1" hangingPunct="1"/>
            <a:r>
              <a:rPr lang="es-ES_tradnl" altLang="en-US" smtClean="0"/>
              <a:t>Influencia del Jet Subtropical</a:t>
            </a:r>
          </a:p>
        </p:txBody>
      </p:sp>
      <p:sp>
        <p:nvSpPr>
          <p:cNvPr id="114691" name="Rectangle 3"/>
          <p:cNvSpPr>
            <a:spLocks noGrp="1" noChangeArrowheads="1"/>
          </p:cNvSpPr>
          <p:nvPr>
            <p:ph idx="1"/>
          </p:nvPr>
        </p:nvSpPr>
        <p:spPr>
          <a:xfrm>
            <a:off x="685800" y="1219200"/>
            <a:ext cx="7772400" cy="5181600"/>
          </a:xfrm>
        </p:spPr>
        <p:txBody>
          <a:bodyPr/>
          <a:lstStyle/>
          <a:p>
            <a:pPr eaLnBrk="1" hangingPunct="1"/>
            <a:r>
              <a:rPr lang="es-ES_tradnl" altLang="en-US" sz="2800" dirty="0" smtClean="0"/>
              <a:t>La pregunta ha hacer, que relación tiene el jet subtropical con el frente en superficie.</a:t>
            </a:r>
          </a:p>
          <a:p>
            <a:pPr lvl="1" eaLnBrk="1" hangingPunct="1"/>
            <a:r>
              <a:rPr lang="es-ES_tradnl" altLang="en-US" sz="2400" dirty="0" smtClean="0"/>
              <a:t>A considerar que el frente polar se asocia a un jet polar</a:t>
            </a:r>
          </a:p>
          <a:p>
            <a:pPr lvl="1" eaLnBrk="1" hangingPunct="1"/>
            <a:r>
              <a:rPr lang="es-ES_tradnl" altLang="en-US" sz="2400" dirty="0" smtClean="0"/>
              <a:t>El jet subtropical no se asocia a fronteras</a:t>
            </a:r>
          </a:p>
          <a:p>
            <a:pPr eaLnBrk="1" hangingPunct="1"/>
            <a:r>
              <a:rPr lang="es-ES_tradnl" altLang="en-US" sz="2800" dirty="0" smtClean="0"/>
              <a:t>Circulaciones </a:t>
            </a:r>
            <a:r>
              <a:rPr lang="es-ES_tradnl" altLang="en-US" sz="2800" dirty="0" err="1" smtClean="0"/>
              <a:t>ageostróficas</a:t>
            </a:r>
            <a:r>
              <a:rPr lang="es-ES_tradnl" altLang="en-US" sz="2800" dirty="0" smtClean="0"/>
              <a:t> alrededor del jet subtropical interactúan con la zona baroclínica, y ayudan a mantener el gradiente de temperatura</a:t>
            </a:r>
          </a:p>
          <a:p>
            <a:pPr eaLnBrk="1" hangingPunct="1"/>
            <a:r>
              <a:rPr lang="es-ES_tradnl" altLang="en-US" sz="2800" dirty="0" smtClean="0"/>
              <a:t>Resultado:  A pesar de que el frente se limita a la atmósfera baja, y que  cuenta con poco apoyo de su vaguada original/polar, el jet subtropical le da el apoyo dinámico para mantenerlo.</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descr="ir_1000-850_040908_00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812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title"/>
          </p:nvPr>
        </p:nvSpPr>
        <p:spPr>
          <a:xfrm>
            <a:off x="685800" y="0"/>
            <a:ext cx="7772400" cy="1143000"/>
          </a:xfrm>
        </p:spPr>
        <p:txBody>
          <a:bodyPr/>
          <a:lstStyle/>
          <a:p>
            <a:pPr eaLnBrk="1" hangingPunct="1"/>
            <a:r>
              <a:rPr lang="es-ES_tradnl" altLang="en-US" smtClean="0"/>
              <a:t>Análisis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descr="ir_sfc_040908_00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915400" cy="792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2"/>
          <p:cNvSpPr>
            <a:spLocks noGrp="1" noChangeArrowheads="1"/>
          </p:cNvSpPr>
          <p:nvPr>
            <p:ph type="title"/>
          </p:nvPr>
        </p:nvSpPr>
        <p:spPr>
          <a:xfrm>
            <a:off x="685800" y="304800"/>
            <a:ext cx="7772400" cy="1143000"/>
          </a:xfrm>
        </p:spPr>
        <p:txBody>
          <a:bodyPr/>
          <a:lstStyle/>
          <a:p>
            <a:pPr eaLnBrk="1" hangingPunct="1"/>
            <a:r>
              <a:rPr lang="es-ES_tradnl" altLang="en-US" smtClean="0"/>
              <a:t>Análisis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027" descr="ir_sfc_jets_040908_00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8991600" cy="768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1026"/>
          <p:cNvSpPr>
            <a:spLocks noGrp="1" noChangeArrowheads="1"/>
          </p:cNvSpPr>
          <p:nvPr>
            <p:ph type="title"/>
          </p:nvPr>
        </p:nvSpPr>
        <p:spPr/>
        <p:txBody>
          <a:bodyPr/>
          <a:lstStyle/>
          <a:p>
            <a:pPr eaLnBrk="1" hangingPunct="1"/>
            <a:r>
              <a:rPr lang="es-ES_tradnl" altLang="en-US" smtClean="0"/>
              <a:t>Imagen y Corriente en Chorro</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p>
            <a:pPr eaLnBrk="1" hangingPunct="1"/>
            <a:r>
              <a:rPr lang="es-ES_tradnl" altLang="en-US" dirty="0" smtClean="0">
                <a:cs typeface="Times New Roman" pitchFamily="18" charset="0"/>
              </a:rPr>
              <a:t>¿</a:t>
            </a:r>
            <a:r>
              <a:rPr lang="es-ES_tradnl" altLang="en-US" dirty="0" smtClean="0"/>
              <a:t>Preguntas?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33500"/>
            <a:ext cx="8037513"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1"/>
          <p:cNvSpPr txBox="1">
            <a:spLocks/>
          </p:cNvSpPr>
          <p:nvPr/>
        </p:nvSpPr>
        <p:spPr bwMode="auto">
          <a:xfrm>
            <a:off x="152400" y="76200"/>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3000" b="1" kern="0" dirty="0" smtClean="0">
                <a:latin typeface="Arial" pitchFamily="34" charset="0"/>
                <a:cs typeface="Arial" pitchFamily="34" charset="0"/>
              </a:rPr>
              <a:t>Oclusión</a:t>
            </a:r>
          </a:p>
        </p:txBody>
      </p:sp>
      <p:sp>
        <p:nvSpPr>
          <p:cNvPr id="51" name="Title 1"/>
          <p:cNvSpPr txBox="1">
            <a:spLocks/>
          </p:cNvSpPr>
          <p:nvPr/>
        </p:nvSpPr>
        <p:spPr bwMode="auto">
          <a:xfrm>
            <a:off x="457200" y="609600"/>
            <a:ext cx="8305800" cy="114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s-ES_tradnl" sz="2200" kern="0" dirty="0" smtClean="0">
                <a:solidFill>
                  <a:schemeClr val="tx1"/>
                </a:solidFill>
              </a:rPr>
              <a:t>Las oclusiones son zonas de mezcla donde el aire rota alrededor de una baja, usualmente profunda.</a:t>
            </a:r>
          </a:p>
        </p:txBody>
      </p:sp>
      <p:sp>
        <p:nvSpPr>
          <p:cNvPr id="13" name="Rectangle 12"/>
          <p:cNvSpPr/>
          <p:nvPr/>
        </p:nvSpPr>
        <p:spPr>
          <a:xfrm>
            <a:off x="1828800" y="223838"/>
            <a:ext cx="3575050" cy="461962"/>
          </a:xfrm>
          <a:prstGeom prst="rect">
            <a:avLst/>
          </a:prstGeom>
        </p:spPr>
        <p:txBody>
          <a:bodyPr wrap="none">
            <a:spAutoFit/>
          </a:bodyPr>
          <a:lstStyle/>
          <a:p>
            <a:pPr>
              <a:defRPr/>
            </a:pPr>
            <a:r>
              <a:rPr lang="es-ES_tradnl" kern="0" dirty="0">
                <a:solidFill>
                  <a:schemeClr val="bg2"/>
                </a:solidFill>
                <a:latin typeface="Arial" pitchFamily="34" charset="0"/>
                <a:cs typeface="Arial" pitchFamily="34" charset="0"/>
              </a:rPr>
              <a:t>(mirando hacia el oeste) </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ChangeArrowheads="1"/>
          </p:cNvSpPr>
          <p:nvPr>
            <p:ph type="ctrTitle"/>
          </p:nvPr>
        </p:nvSpPr>
        <p:spPr/>
        <p:txBody>
          <a:bodyPr/>
          <a:lstStyle/>
          <a:p>
            <a:pPr eaLnBrk="1" hangingPunct="1"/>
            <a:r>
              <a:rPr lang="es-ES_tradnl" altLang="en-US" smtClean="0"/>
              <a:t>Prueba</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838200" y="0"/>
            <a:ext cx="7772400" cy="1143000"/>
          </a:xfrm>
        </p:spPr>
        <p:txBody>
          <a:bodyPr/>
          <a:lstStyle/>
          <a:p>
            <a:r>
              <a:rPr lang="es-ES_tradnl" altLang="en-US" smtClean="0"/>
              <a:t>Preguntas</a:t>
            </a:r>
          </a:p>
        </p:txBody>
      </p:sp>
      <p:sp>
        <p:nvSpPr>
          <p:cNvPr id="120835" name="Content Placeholder 2"/>
          <p:cNvSpPr>
            <a:spLocks noGrp="1"/>
          </p:cNvSpPr>
          <p:nvPr>
            <p:ph idx="1"/>
          </p:nvPr>
        </p:nvSpPr>
        <p:spPr>
          <a:xfrm>
            <a:off x="685800" y="1143000"/>
            <a:ext cx="8077200" cy="4953000"/>
          </a:xfrm>
        </p:spPr>
        <p:txBody>
          <a:bodyPr/>
          <a:lstStyle/>
          <a:p>
            <a:r>
              <a:rPr lang="es-ES_tradnl" altLang="en-US" dirty="0" smtClean="0">
                <a:cs typeface="Times New Roman" pitchFamily="18" charset="0"/>
              </a:rPr>
              <a:t>¿Qué es un frente?</a:t>
            </a:r>
          </a:p>
          <a:p>
            <a:r>
              <a:rPr lang="es-ES_tradnl" altLang="en-US" dirty="0" smtClean="0">
                <a:cs typeface="Times New Roman" pitchFamily="18" charset="0"/>
              </a:rPr>
              <a:t>¿Qué es una línea de cortante?</a:t>
            </a:r>
          </a:p>
          <a:p>
            <a:r>
              <a:rPr lang="es-ES_tradnl" altLang="en-US" dirty="0" smtClean="0">
                <a:cs typeface="Times New Roman" pitchFamily="18" charset="0"/>
              </a:rPr>
              <a:t>¿Por qué se confunden los frentes con líneas de inestabilidad (SCM)?</a:t>
            </a:r>
          </a:p>
          <a:p>
            <a:r>
              <a:rPr lang="es-ES_tradnl" altLang="en-US" dirty="0" smtClean="0">
                <a:cs typeface="Times New Roman" pitchFamily="18" charset="0"/>
              </a:rPr>
              <a:t>¿Por qué el espesor de 1000 – 850 es preferido sobre el de 1000 – 500 en latitudes bajas?</a:t>
            </a:r>
          </a:p>
          <a:p>
            <a:r>
              <a:rPr lang="es-ES_tradnl" altLang="en-US" dirty="0" smtClean="0">
                <a:cs typeface="Times New Roman" pitchFamily="18" charset="0"/>
              </a:rPr>
              <a:t>¿De qué depende el que se de mas actividad </a:t>
            </a:r>
            <a:r>
              <a:rPr lang="es-ES_tradnl" altLang="en-US" dirty="0" err="1" smtClean="0">
                <a:cs typeface="Times New Roman" pitchFamily="18" charset="0"/>
              </a:rPr>
              <a:t>convectiva</a:t>
            </a:r>
            <a:r>
              <a:rPr lang="es-ES_tradnl" altLang="en-US" dirty="0" smtClean="0">
                <a:cs typeface="Times New Roman" pitchFamily="18" charset="0"/>
              </a:rPr>
              <a:t> a lo largo de un frente o la línea de cortante?</a:t>
            </a:r>
            <a:endParaRPr lang="es-ES_tradnl" altLang="en-US" dirty="0"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err="1" smtClean="0"/>
              <a:t>Preguntas</a:t>
            </a:r>
            <a:endParaRPr lang="en-US" dirty="0"/>
          </a:p>
        </p:txBody>
      </p:sp>
      <p:sp>
        <p:nvSpPr>
          <p:cNvPr id="3" name="Content Placeholder 2"/>
          <p:cNvSpPr>
            <a:spLocks noGrp="1"/>
          </p:cNvSpPr>
          <p:nvPr>
            <p:ph idx="1"/>
          </p:nvPr>
        </p:nvSpPr>
        <p:spPr>
          <a:xfrm>
            <a:off x="685800" y="1524000"/>
            <a:ext cx="7772400" cy="4114800"/>
          </a:xfrm>
        </p:spPr>
        <p:txBody>
          <a:bodyPr/>
          <a:lstStyle/>
          <a:p>
            <a:r>
              <a:rPr lang="es-ES_tradnl" altLang="en-US" dirty="0" smtClean="0">
                <a:cs typeface="Times New Roman" pitchFamily="18" charset="0"/>
              </a:rPr>
              <a:t>¿Cuáles son los componentes de divergencia?</a:t>
            </a:r>
          </a:p>
          <a:p>
            <a:r>
              <a:rPr lang="es-ES_tradnl" altLang="en-US" dirty="0" smtClean="0">
                <a:cs typeface="Times New Roman" pitchFamily="18" charset="0"/>
              </a:rPr>
              <a:t>¿Convergencia es lo mismo que confluencia?</a:t>
            </a:r>
          </a:p>
          <a:p>
            <a:r>
              <a:rPr lang="es-ES_tradnl" altLang="en-US" dirty="0" smtClean="0">
                <a:cs typeface="Times New Roman" pitchFamily="18" charset="0"/>
              </a:rPr>
              <a:t>¿</a:t>
            </a:r>
            <a:r>
              <a:rPr lang="es-ES_tradnl" altLang="en-US" smtClean="0">
                <a:cs typeface="Times New Roman" pitchFamily="18" charset="0"/>
              </a:rPr>
              <a:t>Bajo qu</a:t>
            </a:r>
            <a:r>
              <a:rPr lang="es-ES_tradnl"/>
              <a:t>é</a:t>
            </a:r>
            <a:r>
              <a:rPr lang="es-ES_tradnl" altLang="en-US" smtClean="0">
                <a:cs typeface="Times New Roman" pitchFamily="18" charset="0"/>
              </a:rPr>
              <a:t> </a:t>
            </a:r>
            <a:r>
              <a:rPr lang="es-ES_tradnl" altLang="en-US" dirty="0" smtClean="0">
                <a:cs typeface="Times New Roman" pitchFamily="18" charset="0"/>
              </a:rPr>
              <a:t>condiciones podemos tener confluencia por dirección pero netamente tenemos divergencia? </a:t>
            </a:r>
          </a:p>
          <a:p>
            <a:r>
              <a:rPr lang="es-ES_tradnl" altLang="en-US" dirty="0" smtClean="0">
                <a:cs typeface="Times New Roman" pitchFamily="18" charset="0"/>
              </a:rPr>
              <a:t>¿El análisis de líneas de corriente/flujo, es una manera objetiva o subjetiva de determinar divergencia?</a:t>
            </a:r>
            <a:endParaRPr lang="en-US" dirty="0"/>
          </a:p>
        </p:txBody>
      </p:sp>
    </p:spTree>
    <p:extLst>
      <p:ext uri="{BB962C8B-B14F-4D97-AF65-F5344CB8AC3E}">
        <p14:creationId xmlns:p14="http://schemas.microsoft.com/office/powerpoint/2010/main" val="3569906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Grp="1" noChangeArrowheads="1"/>
          </p:cNvSpPr>
          <p:nvPr>
            <p:ph type="title"/>
          </p:nvPr>
        </p:nvSpPr>
        <p:spPr>
          <a:xfrm>
            <a:off x="0" y="0"/>
            <a:ext cx="9144000" cy="457200"/>
          </a:xfrm>
        </p:spPr>
        <p:txBody>
          <a:bodyPr/>
          <a:lstStyle/>
          <a:p>
            <a:pPr eaLnBrk="1" hangingPunct="1"/>
            <a:r>
              <a:rPr lang="es-ES_tradnl" altLang="en-US" sz="3200" smtClean="0"/>
              <a:t>Evaluar Confluencia/Difluencia: Velocidad-Dirección</a:t>
            </a:r>
          </a:p>
        </p:txBody>
      </p:sp>
      <p:pic>
        <p:nvPicPr>
          <p:cNvPr id="1218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9100"/>
            <a:ext cx="8534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0" name="Text Box 6"/>
          <p:cNvSpPr txBox="1">
            <a:spLocks noChangeArrowheads="1"/>
          </p:cNvSpPr>
          <p:nvPr/>
        </p:nvSpPr>
        <p:spPr bwMode="auto">
          <a:xfrm>
            <a:off x="5791200" y="1905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b="1">
                <a:solidFill>
                  <a:srgbClr val="FF33CC"/>
                </a:solidFill>
              </a:rPr>
              <a:t>1</a:t>
            </a:r>
          </a:p>
        </p:txBody>
      </p:sp>
      <p:sp>
        <p:nvSpPr>
          <p:cNvPr id="121861" name="Text Box 7"/>
          <p:cNvSpPr txBox="1">
            <a:spLocks noChangeArrowheads="1"/>
          </p:cNvSpPr>
          <p:nvPr/>
        </p:nvSpPr>
        <p:spPr bwMode="auto">
          <a:xfrm>
            <a:off x="3962400" y="4572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b="1">
                <a:solidFill>
                  <a:srgbClr val="FF33CC"/>
                </a:solidFill>
              </a:rPr>
              <a:t>2</a:t>
            </a:r>
          </a:p>
        </p:txBody>
      </p:sp>
      <p:sp>
        <p:nvSpPr>
          <p:cNvPr id="121862" name="Text Box 9"/>
          <p:cNvSpPr txBox="1">
            <a:spLocks noChangeArrowheads="1"/>
          </p:cNvSpPr>
          <p:nvPr/>
        </p:nvSpPr>
        <p:spPr bwMode="auto">
          <a:xfrm>
            <a:off x="2438400" y="3200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b="1">
                <a:solidFill>
                  <a:srgbClr val="FF33CC"/>
                </a:solidFill>
              </a:rPr>
              <a:t>3</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p:cNvSpPr>
            <a:spLocks noGrp="1" noChangeArrowheads="1"/>
          </p:cNvSpPr>
          <p:nvPr>
            <p:ph type="title"/>
          </p:nvPr>
        </p:nvSpPr>
        <p:spPr>
          <a:xfrm>
            <a:off x="685800" y="0"/>
            <a:ext cx="7772400" cy="381000"/>
          </a:xfrm>
        </p:spPr>
        <p:txBody>
          <a:bodyPr/>
          <a:lstStyle/>
          <a:p>
            <a:pPr eaLnBrk="1" hangingPunct="1"/>
            <a:r>
              <a:rPr lang="es-ES_tradnl" altLang="en-US" sz="3200" smtClean="0"/>
              <a:t>Análisis Objetivo</a:t>
            </a:r>
          </a:p>
        </p:txBody>
      </p:sp>
      <p:pic>
        <p:nvPicPr>
          <p:cNvPr id="1228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00050"/>
            <a:ext cx="86106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Text Box 6"/>
          <p:cNvSpPr txBox="1">
            <a:spLocks noChangeArrowheads="1"/>
          </p:cNvSpPr>
          <p:nvPr/>
        </p:nvSpPr>
        <p:spPr bwMode="auto">
          <a:xfrm>
            <a:off x="5791200" y="1905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b="1">
                <a:solidFill>
                  <a:srgbClr val="FF33CC"/>
                </a:solidFill>
              </a:rPr>
              <a:t>1</a:t>
            </a:r>
          </a:p>
        </p:txBody>
      </p:sp>
      <p:sp>
        <p:nvSpPr>
          <p:cNvPr id="122885" name="Text Box 7"/>
          <p:cNvSpPr txBox="1">
            <a:spLocks noChangeArrowheads="1"/>
          </p:cNvSpPr>
          <p:nvPr/>
        </p:nvSpPr>
        <p:spPr bwMode="auto">
          <a:xfrm>
            <a:off x="3962400" y="4572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b="1">
                <a:solidFill>
                  <a:srgbClr val="FF33CC"/>
                </a:solidFill>
              </a:rPr>
              <a:t>2</a:t>
            </a:r>
          </a:p>
        </p:txBody>
      </p:sp>
      <p:sp>
        <p:nvSpPr>
          <p:cNvPr id="122886" name="Text Box 8"/>
          <p:cNvSpPr txBox="1">
            <a:spLocks noChangeArrowheads="1"/>
          </p:cNvSpPr>
          <p:nvPr/>
        </p:nvSpPr>
        <p:spPr bwMode="auto">
          <a:xfrm>
            <a:off x="2438400" y="3200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b="1">
                <a:solidFill>
                  <a:srgbClr val="FF33CC"/>
                </a:solidFill>
              </a:rPr>
              <a:t>3</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4"/>
          <p:cNvSpPr>
            <a:spLocks noGrp="1" noChangeArrowheads="1"/>
          </p:cNvSpPr>
          <p:nvPr>
            <p:ph type="title"/>
          </p:nvPr>
        </p:nvSpPr>
        <p:spPr>
          <a:xfrm>
            <a:off x="609600" y="-152400"/>
            <a:ext cx="7772400" cy="685800"/>
          </a:xfrm>
          <a:solidFill>
            <a:schemeClr val="bg2"/>
          </a:solidFill>
        </p:spPr>
        <p:txBody>
          <a:bodyPr/>
          <a:lstStyle/>
          <a:p>
            <a:pPr eaLnBrk="1" hangingPunct="1"/>
            <a:r>
              <a:rPr lang="es-ES_tradnl" altLang="en-US" sz="4000" smtClean="0"/>
              <a:t>Espesor y Presión:  Analizar Frentes</a:t>
            </a:r>
          </a:p>
        </p:txBody>
      </p:sp>
      <p:sp>
        <p:nvSpPr>
          <p:cNvPr id="123908" name="TextBox 1"/>
          <p:cNvSpPr txBox="1">
            <a:spLocks noChangeArrowheads="1"/>
          </p:cNvSpPr>
          <p:nvPr/>
        </p:nvSpPr>
        <p:spPr bwMode="auto">
          <a:xfrm>
            <a:off x="3200400" y="4814888"/>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t>B</a:t>
            </a:r>
          </a:p>
        </p:txBody>
      </p:sp>
      <p:sp>
        <p:nvSpPr>
          <p:cNvPr id="123909" name="TextBox 4"/>
          <p:cNvSpPr txBox="1">
            <a:spLocks noChangeArrowheads="1"/>
          </p:cNvSpPr>
          <p:nvPr/>
        </p:nvSpPr>
        <p:spPr bwMode="auto">
          <a:xfrm>
            <a:off x="5334000" y="4267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t>C</a:t>
            </a:r>
          </a:p>
        </p:txBody>
      </p:sp>
      <p:sp>
        <p:nvSpPr>
          <p:cNvPr id="123910" name="TextBox 5"/>
          <p:cNvSpPr txBox="1">
            <a:spLocks noChangeArrowheads="1"/>
          </p:cNvSpPr>
          <p:nvPr/>
        </p:nvSpPr>
        <p:spPr bwMode="auto">
          <a:xfrm>
            <a:off x="8001000" y="3957638"/>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t>D</a:t>
            </a:r>
          </a:p>
        </p:txBody>
      </p:sp>
      <p:sp>
        <p:nvSpPr>
          <p:cNvPr id="123911" name="TextBox 6"/>
          <p:cNvSpPr txBox="1">
            <a:spLocks noChangeArrowheads="1"/>
          </p:cNvSpPr>
          <p:nvPr/>
        </p:nvSpPr>
        <p:spPr bwMode="auto">
          <a:xfrm>
            <a:off x="7848600" y="25146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t>E</a:t>
            </a:r>
          </a:p>
        </p:txBody>
      </p:sp>
      <p:sp>
        <p:nvSpPr>
          <p:cNvPr id="123912" name="TextBox 7"/>
          <p:cNvSpPr txBox="1">
            <a:spLocks noChangeArrowheads="1"/>
          </p:cNvSpPr>
          <p:nvPr/>
        </p:nvSpPr>
        <p:spPr bwMode="auto">
          <a:xfrm>
            <a:off x="3124200" y="19050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t>F</a:t>
            </a:r>
          </a:p>
        </p:txBody>
      </p:sp>
      <p:sp>
        <p:nvSpPr>
          <p:cNvPr id="123913" name="TextBox 8"/>
          <p:cNvSpPr txBox="1">
            <a:spLocks noChangeArrowheads="1"/>
          </p:cNvSpPr>
          <p:nvPr/>
        </p:nvSpPr>
        <p:spPr bwMode="auto">
          <a:xfrm>
            <a:off x="381000" y="38100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t>A</a:t>
            </a:r>
          </a:p>
        </p:txBody>
      </p:sp>
      <p:sp>
        <p:nvSpPr>
          <p:cNvPr id="123914" name="TextBox 9"/>
          <p:cNvSpPr txBox="1">
            <a:spLocks noChangeArrowheads="1"/>
          </p:cNvSpPr>
          <p:nvPr/>
        </p:nvSpPr>
        <p:spPr bwMode="auto">
          <a:xfrm>
            <a:off x="0" y="1401763"/>
            <a:ext cx="2667000" cy="1570037"/>
          </a:xfrm>
          <a:prstGeom prst="rect">
            <a:avLst/>
          </a:prstGeom>
          <a:solidFill>
            <a:schemeClr val="bg2">
              <a:alpha val="5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Evaluar Advección</a:t>
            </a:r>
          </a:p>
          <a:p>
            <a:pPr algn="ctr" eaLnBrk="1" hangingPunct="1">
              <a:spcBef>
                <a:spcPct val="0"/>
              </a:spcBef>
              <a:buFontTx/>
              <a:buNone/>
            </a:pPr>
            <a:r>
              <a:rPr lang="es-ES_tradnl" altLang="en-US" sz="2400"/>
              <a:t>Fría:_______</a:t>
            </a:r>
          </a:p>
          <a:p>
            <a:pPr algn="ctr" eaLnBrk="1" hangingPunct="1">
              <a:spcBef>
                <a:spcPct val="0"/>
              </a:spcBef>
              <a:buFontTx/>
              <a:buNone/>
            </a:pPr>
            <a:r>
              <a:rPr lang="es-ES_tradnl" altLang="en-US" sz="2400"/>
              <a:t>Cálida:_____</a:t>
            </a:r>
          </a:p>
          <a:p>
            <a:pPr algn="ctr" eaLnBrk="1" hangingPunct="1">
              <a:spcBef>
                <a:spcPct val="0"/>
              </a:spcBef>
              <a:buFontTx/>
              <a:buNone/>
            </a:pPr>
            <a:r>
              <a:rPr lang="es-ES_tradnl" altLang="en-US" sz="2400"/>
              <a:t>Neutra:_____</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8" desc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105156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6"/>
          <p:cNvSpPr>
            <a:spLocks noChangeArrowheads="1"/>
          </p:cNvSpPr>
          <p:nvPr/>
        </p:nvSpPr>
        <p:spPr bwMode="auto">
          <a:xfrm>
            <a:off x="0" y="0"/>
            <a:ext cx="6248400" cy="762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800">
                <a:solidFill>
                  <a:schemeClr val="tx2"/>
                </a:solidFill>
              </a:rPr>
              <a:t>Presión y Humedad Relativa en 1000 hPa</a:t>
            </a:r>
          </a:p>
        </p:txBody>
      </p:sp>
      <p:sp>
        <p:nvSpPr>
          <p:cNvPr id="124932" name="TextBox 3"/>
          <p:cNvSpPr txBox="1">
            <a:spLocks noChangeArrowheads="1"/>
          </p:cNvSpPr>
          <p:nvPr/>
        </p:nvSpPr>
        <p:spPr bwMode="auto">
          <a:xfrm>
            <a:off x="-14288" y="1371600"/>
            <a:ext cx="3314701" cy="1570038"/>
          </a:xfrm>
          <a:prstGeom prst="rect">
            <a:avLst/>
          </a:prstGeom>
          <a:solidFill>
            <a:schemeClr val="bg2">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t>Punto Triple:_____</a:t>
            </a:r>
          </a:p>
          <a:p>
            <a:pPr eaLnBrk="1" hangingPunct="1">
              <a:spcBef>
                <a:spcPct val="0"/>
              </a:spcBef>
              <a:buFontTx/>
              <a:buNone/>
            </a:pPr>
            <a:r>
              <a:rPr lang="es-ES_tradnl" altLang="en-US" sz="2400"/>
              <a:t>Oclusión Madura :_____</a:t>
            </a:r>
          </a:p>
          <a:p>
            <a:pPr eaLnBrk="1" hangingPunct="1">
              <a:spcBef>
                <a:spcPct val="0"/>
              </a:spcBef>
              <a:buFontTx/>
              <a:buNone/>
            </a:pPr>
            <a:r>
              <a:rPr lang="es-ES_tradnl" altLang="en-US" sz="2400"/>
              <a:t>Onda Frontal :_____</a:t>
            </a:r>
          </a:p>
          <a:p>
            <a:pPr eaLnBrk="1" hangingPunct="1">
              <a:spcBef>
                <a:spcPct val="0"/>
              </a:spcBef>
              <a:buFontTx/>
              <a:buNone/>
            </a:pPr>
            <a:r>
              <a:rPr lang="es-ES_tradnl" altLang="en-US" sz="2400"/>
              <a:t>Inicio Oclusión :_____</a:t>
            </a:r>
          </a:p>
        </p:txBody>
      </p:sp>
      <p:sp>
        <p:nvSpPr>
          <p:cNvPr id="124933" name="TextBox 4"/>
          <p:cNvSpPr txBox="1">
            <a:spLocks noChangeArrowheads="1"/>
          </p:cNvSpPr>
          <p:nvPr/>
        </p:nvSpPr>
        <p:spPr bwMode="auto">
          <a:xfrm>
            <a:off x="2209800" y="40386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A</a:t>
            </a:r>
          </a:p>
        </p:txBody>
      </p:sp>
      <p:sp>
        <p:nvSpPr>
          <p:cNvPr id="124934" name="TextBox 5"/>
          <p:cNvSpPr txBox="1">
            <a:spLocks noChangeArrowheads="1"/>
          </p:cNvSpPr>
          <p:nvPr/>
        </p:nvSpPr>
        <p:spPr bwMode="auto">
          <a:xfrm>
            <a:off x="6629400" y="38052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C</a:t>
            </a:r>
          </a:p>
        </p:txBody>
      </p:sp>
      <p:sp>
        <p:nvSpPr>
          <p:cNvPr id="124935" name="TextBox 6"/>
          <p:cNvSpPr txBox="1">
            <a:spLocks noChangeArrowheads="1"/>
          </p:cNvSpPr>
          <p:nvPr/>
        </p:nvSpPr>
        <p:spPr bwMode="auto">
          <a:xfrm>
            <a:off x="5562600" y="17526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D</a:t>
            </a:r>
          </a:p>
        </p:txBody>
      </p:sp>
      <p:sp>
        <p:nvSpPr>
          <p:cNvPr id="124936" name="TextBox 7"/>
          <p:cNvSpPr txBox="1">
            <a:spLocks noChangeArrowheads="1"/>
          </p:cNvSpPr>
          <p:nvPr/>
        </p:nvSpPr>
        <p:spPr bwMode="auto">
          <a:xfrm>
            <a:off x="6629400" y="17526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E</a:t>
            </a:r>
          </a:p>
        </p:txBody>
      </p:sp>
      <p:sp>
        <p:nvSpPr>
          <p:cNvPr id="124937" name="TextBox 8"/>
          <p:cNvSpPr txBox="1">
            <a:spLocks noChangeArrowheads="1"/>
          </p:cNvSpPr>
          <p:nvPr/>
        </p:nvSpPr>
        <p:spPr bwMode="auto">
          <a:xfrm>
            <a:off x="0" y="52578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F</a:t>
            </a:r>
          </a:p>
        </p:txBody>
      </p:sp>
      <p:sp>
        <p:nvSpPr>
          <p:cNvPr id="124938" name="TextBox 4"/>
          <p:cNvSpPr txBox="1">
            <a:spLocks noChangeArrowheads="1"/>
          </p:cNvSpPr>
          <p:nvPr/>
        </p:nvSpPr>
        <p:spPr bwMode="auto">
          <a:xfrm>
            <a:off x="7086600" y="3500438"/>
            <a:ext cx="381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B</a:t>
            </a:r>
          </a:p>
          <a:p>
            <a:pPr algn="ctr" eaLnBrk="1" hangingPunct="1">
              <a:spcBef>
                <a:spcPct val="0"/>
              </a:spcBef>
              <a:buFontTx/>
              <a:buNone/>
            </a:pPr>
            <a:endParaRPr lang="en-US" altLang="en-US" sz="2400">
              <a:solidFill>
                <a:schemeClr val="bg2"/>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5788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itle 1"/>
          <p:cNvSpPr>
            <a:spLocks noGrp="1"/>
          </p:cNvSpPr>
          <p:nvPr>
            <p:ph type="title"/>
          </p:nvPr>
        </p:nvSpPr>
        <p:spPr>
          <a:xfrm>
            <a:off x="685800" y="20638"/>
            <a:ext cx="7772400" cy="1143000"/>
          </a:xfrm>
        </p:spPr>
        <p:txBody>
          <a:bodyPr/>
          <a:lstStyle/>
          <a:p>
            <a:pPr eaLnBrk="1" hangingPunct="1"/>
            <a:r>
              <a:rPr lang="es-ES_tradnl" altLang="en-US" smtClean="0"/>
              <a:t>Identificar Etapa:</a:t>
            </a:r>
            <a:br>
              <a:rPr lang="es-ES_tradnl" altLang="en-US" smtClean="0"/>
            </a:br>
            <a:r>
              <a:rPr lang="es-ES_tradnl" altLang="en-US" sz="2800" smtClean="0"/>
              <a:t>Onda Frontal, Inicio Oclusión, Madura</a:t>
            </a:r>
          </a:p>
        </p:txBody>
      </p:sp>
      <p:sp>
        <p:nvSpPr>
          <p:cNvPr id="126980" name="TextBox 3"/>
          <p:cNvSpPr txBox="1">
            <a:spLocks noChangeArrowheads="1"/>
          </p:cNvSpPr>
          <p:nvPr/>
        </p:nvSpPr>
        <p:spPr bwMode="auto">
          <a:xfrm>
            <a:off x="2514600" y="55626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A</a:t>
            </a:r>
          </a:p>
        </p:txBody>
      </p:sp>
      <p:sp>
        <p:nvSpPr>
          <p:cNvPr id="126981" name="TextBox 4"/>
          <p:cNvSpPr txBox="1">
            <a:spLocks noChangeArrowheads="1"/>
          </p:cNvSpPr>
          <p:nvPr/>
        </p:nvSpPr>
        <p:spPr bwMode="auto">
          <a:xfrm>
            <a:off x="3886200" y="57150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B</a:t>
            </a:r>
          </a:p>
        </p:txBody>
      </p:sp>
      <p:sp>
        <p:nvSpPr>
          <p:cNvPr id="126982" name="TextBox 5"/>
          <p:cNvSpPr txBox="1">
            <a:spLocks noChangeArrowheads="1"/>
          </p:cNvSpPr>
          <p:nvPr/>
        </p:nvSpPr>
        <p:spPr bwMode="auto">
          <a:xfrm>
            <a:off x="4114800" y="51816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C</a:t>
            </a:r>
          </a:p>
        </p:txBody>
      </p:sp>
      <p:sp>
        <p:nvSpPr>
          <p:cNvPr id="126983" name="TextBox 6"/>
          <p:cNvSpPr txBox="1">
            <a:spLocks noChangeArrowheads="1"/>
          </p:cNvSpPr>
          <p:nvPr/>
        </p:nvSpPr>
        <p:spPr bwMode="auto">
          <a:xfrm>
            <a:off x="3429000" y="36576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D</a:t>
            </a:r>
          </a:p>
        </p:txBody>
      </p:sp>
      <p:sp>
        <p:nvSpPr>
          <p:cNvPr id="126984" name="TextBox 7"/>
          <p:cNvSpPr txBox="1">
            <a:spLocks noChangeArrowheads="1"/>
          </p:cNvSpPr>
          <p:nvPr/>
        </p:nvSpPr>
        <p:spPr bwMode="auto">
          <a:xfrm>
            <a:off x="4572000" y="45720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E</a:t>
            </a:r>
          </a:p>
        </p:txBody>
      </p:sp>
      <p:sp>
        <p:nvSpPr>
          <p:cNvPr id="126985" name="TextBox 8"/>
          <p:cNvSpPr txBox="1">
            <a:spLocks noChangeArrowheads="1"/>
          </p:cNvSpPr>
          <p:nvPr/>
        </p:nvSpPr>
        <p:spPr bwMode="auto">
          <a:xfrm>
            <a:off x="6096000" y="54816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F</a:t>
            </a:r>
          </a:p>
        </p:txBody>
      </p:sp>
      <p:sp>
        <p:nvSpPr>
          <p:cNvPr id="126986" name="TextBox 9"/>
          <p:cNvSpPr txBox="1">
            <a:spLocks noChangeArrowheads="1"/>
          </p:cNvSpPr>
          <p:nvPr/>
        </p:nvSpPr>
        <p:spPr bwMode="auto">
          <a:xfrm>
            <a:off x="5486400" y="51816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G</a:t>
            </a:r>
          </a:p>
        </p:txBody>
      </p:sp>
      <p:sp>
        <p:nvSpPr>
          <p:cNvPr id="126987" name="TextBox 10"/>
          <p:cNvSpPr txBox="1">
            <a:spLocks noChangeArrowheads="1"/>
          </p:cNvSpPr>
          <p:nvPr/>
        </p:nvSpPr>
        <p:spPr bwMode="auto">
          <a:xfrm>
            <a:off x="0" y="1935163"/>
            <a:ext cx="3314700" cy="1570037"/>
          </a:xfrm>
          <a:prstGeom prst="rect">
            <a:avLst/>
          </a:prstGeom>
          <a:solidFill>
            <a:schemeClr val="bg2">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t>Punto Triple:_____</a:t>
            </a:r>
          </a:p>
          <a:p>
            <a:pPr eaLnBrk="1" hangingPunct="1">
              <a:spcBef>
                <a:spcPct val="0"/>
              </a:spcBef>
              <a:buFontTx/>
              <a:buNone/>
            </a:pPr>
            <a:r>
              <a:rPr lang="es-ES_tradnl" altLang="en-US" sz="2400"/>
              <a:t>Oclusión Madura :_____</a:t>
            </a:r>
          </a:p>
          <a:p>
            <a:pPr eaLnBrk="1" hangingPunct="1">
              <a:spcBef>
                <a:spcPct val="0"/>
              </a:spcBef>
              <a:buFontTx/>
              <a:buNone/>
            </a:pPr>
            <a:r>
              <a:rPr lang="es-ES_tradnl" altLang="en-US" sz="2400"/>
              <a:t>Onda Frontal :_____</a:t>
            </a:r>
          </a:p>
          <a:p>
            <a:pPr eaLnBrk="1" hangingPunct="1">
              <a:spcBef>
                <a:spcPct val="0"/>
              </a:spcBef>
              <a:buFontTx/>
              <a:buNone/>
            </a:pPr>
            <a:r>
              <a:rPr lang="es-ES_tradnl" altLang="en-US" sz="2400"/>
              <a:t>Inicio Oclusión :_____</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5" descr="pmsl_ir_obs_1000-850th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9372600" cy="793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a:xfrm>
            <a:off x="609600" y="-152400"/>
            <a:ext cx="7772400" cy="6858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a:defRPr/>
            </a:pPr>
            <a:r>
              <a:rPr lang="es-ES_tradnl" sz="4000" kern="0" dirty="0" smtClean="0"/>
              <a:t>Espesor y Presión:  Analizar Frentes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11430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itle 1"/>
          <p:cNvSpPr>
            <a:spLocks noGrp="1"/>
          </p:cNvSpPr>
          <p:nvPr>
            <p:ph type="title"/>
          </p:nvPr>
        </p:nvSpPr>
        <p:spPr>
          <a:xfrm>
            <a:off x="685800" y="20638"/>
            <a:ext cx="7772400" cy="1122362"/>
          </a:xfrm>
        </p:spPr>
        <p:txBody>
          <a:bodyPr/>
          <a:lstStyle/>
          <a:p>
            <a:pPr eaLnBrk="1" hangingPunct="1"/>
            <a:r>
              <a:rPr lang="es-ES_tradnl" altLang="en-US" smtClean="0"/>
              <a:t>Identificar Etapa:</a:t>
            </a:r>
            <a:br>
              <a:rPr lang="es-ES_tradnl" altLang="en-US" smtClean="0"/>
            </a:br>
            <a:r>
              <a:rPr lang="es-ES_tradnl" altLang="en-US" sz="2800" smtClean="0"/>
              <a:t>Onda Frontal, Inicio Oclusión, Madura</a:t>
            </a:r>
          </a:p>
        </p:txBody>
      </p:sp>
      <p:sp>
        <p:nvSpPr>
          <p:cNvPr id="133124" name="TextBox 3"/>
          <p:cNvSpPr txBox="1">
            <a:spLocks noChangeArrowheads="1"/>
          </p:cNvSpPr>
          <p:nvPr/>
        </p:nvSpPr>
        <p:spPr bwMode="auto">
          <a:xfrm>
            <a:off x="2438400" y="46482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A</a:t>
            </a:r>
          </a:p>
        </p:txBody>
      </p:sp>
      <p:sp>
        <p:nvSpPr>
          <p:cNvPr id="133125" name="TextBox 4"/>
          <p:cNvSpPr txBox="1">
            <a:spLocks noChangeArrowheads="1"/>
          </p:cNvSpPr>
          <p:nvPr/>
        </p:nvSpPr>
        <p:spPr bwMode="auto">
          <a:xfrm>
            <a:off x="3276600" y="44958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B</a:t>
            </a:r>
          </a:p>
        </p:txBody>
      </p:sp>
      <p:sp>
        <p:nvSpPr>
          <p:cNvPr id="133126" name="TextBox 5"/>
          <p:cNvSpPr txBox="1">
            <a:spLocks noChangeArrowheads="1"/>
          </p:cNvSpPr>
          <p:nvPr/>
        </p:nvSpPr>
        <p:spPr bwMode="auto">
          <a:xfrm>
            <a:off x="5105400" y="44196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C</a:t>
            </a:r>
          </a:p>
        </p:txBody>
      </p:sp>
      <p:sp>
        <p:nvSpPr>
          <p:cNvPr id="133127" name="TextBox 6"/>
          <p:cNvSpPr txBox="1">
            <a:spLocks noChangeArrowheads="1"/>
          </p:cNvSpPr>
          <p:nvPr/>
        </p:nvSpPr>
        <p:spPr bwMode="auto">
          <a:xfrm>
            <a:off x="3124200" y="58674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D</a:t>
            </a:r>
          </a:p>
        </p:txBody>
      </p:sp>
      <p:sp>
        <p:nvSpPr>
          <p:cNvPr id="133128" name="TextBox 12"/>
          <p:cNvSpPr txBox="1">
            <a:spLocks noChangeArrowheads="1"/>
          </p:cNvSpPr>
          <p:nvPr/>
        </p:nvSpPr>
        <p:spPr bwMode="auto">
          <a:xfrm>
            <a:off x="0" y="1935163"/>
            <a:ext cx="3314700" cy="1938337"/>
          </a:xfrm>
          <a:prstGeom prst="rect">
            <a:avLst/>
          </a:prstGeom>
          <a:solidFill>
            <a:schemeClr val="bg2">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t>Punto Triple:_____</a:t>
            </a:r>
          </a:p>
          <a:p>
            <a:pPr eaLnBrk="1" hangingPunct="1">
              <a:spcBef>
                <a:spcPct val="0"/>
              </a:spcBef>
              <a:buFontTx/>
              <a:buNone/>
            </a:pPr>
            <a:r>
              <a:rPr lang="es-ES_tradnl" altLang="en-US" sz="2400"/>
              <a:t>Oclusión Madura :_____</a:t>
            </a:r>
          </a:p>
          <a:p>
            <a:pPr eaLnBrk="1" hangingPunct="1">
              <a:spcBef>
                <a:spcPct val="0"/>
              </a:spcBef>
              <a:buFontTx/>
              <a:buNone/>
            </a:pPr>
            <a:r>
              <a:rPr lang="es-ES_tradnl" altLang="en-US" sz="2400"/>
              <a:t>Onda Frontal :_____</a:t>
            </a:r>
          </a:p>
          <a:p>
            <a:pPr eaLnBrk="1" hangingPunct="1">
              <a:spcBef>
                <a:spcPct val="0"/>
              </a:spcBef>
              <a:buFontTx/>
              <a:buNone/>
            </a:pPr>
            <a:r>
              <a:rPr lang="es-ES_tradnl" altLang="en-US" sz="2400"/>
              <a:t>Inicio Oclusión :_____</a:t>
            </a:r>
          </a:p>
          <a:p>
            <a:pPr eaLnBrk="1" hangingPunct="1">
              <a:spcBef>
                <a:spcPct val="0"/>
              </a:spcBef>
              <a:buFontTx/>
              <a:buNone/>
            </a:pPr>
            <a:r>
              <a:rPr lang="es-ES_tradnl" altLang="en-US" sz="2400"/>
              <a:t>Shear Line:_______</a:t>
            </a:r>
          </a:p>
        </p:txBody>
      </p:sp>
      <p:sp>
        <p:nvSpPr>
          <p:cNvPr id="133129" name="TextBox 5"/>
          <p:cNvSpPr txBox="1">
            <a:spLocks noChangeArrowheads="1"/>
          </p:cNvSpPr>
          <p:nvPr/>
        </p:nvSpPr>
        <p:spPr bwMode="auto">
          <a:xfrm>
            <a:off x="8305800" y="25908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chemeClr val="bg2"/>
                </a:solidFill>
              </a:rPr>
              <a:t>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5885</TotalTime>
  <Words>6624</Words>
  <Application>Microsoft Office PowerPoint</Application>
  <PresentationFormat>On-screen Show (4:3)</PresentationFormat>
  <Paragraphs>707</Paragraphs>
  <Slides>105</Slides>
  <Notes>69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105</vt:i4>
      </vt:variant>
    </vt:vector>
  </HeadingPairs>
  <TitlesOfParts>
    <vt:vector size="107" baseType="lpstr">
      <vt:lpstr>Theme1</vt:lpstr>
      <vt:lpstr>Bitmap Image</vt:lpstr>
      <vt:lpstr>Frentes, Líneas de Cortante  y  Áreas de Confluencia/Difluencia</vt:lpstr>
      <vt:lpstr>Líneas de Cortante versus Frentes</vt:lpstr>
      <vt:lpstr>Ejemplo de diferencia entre línea de cortante y frente: </vt:lpstr>
      <vt:lpstr>1. Frentes</vt:lpstr>
      <vt:lpstr>Frentes</vt:lpstr>
      <vt:lpstr>Teoría de Frentes Polares</vt:lpstr>
      <vt:lpstr>Evolución de los Frentes</vt:lpstr>
      <vt:lpstr>PowerPoint Presentation</vt:lpstr>
      <vt:lpstr>PowerPoint Presentation</vt:lpstr>
      <vt:lpstr>PowerPoint Presentation</vt:lpstr>
      <vt:lpstr>Nube Coma = Baja Ocluida</vt:lpstr>
      <vt:lpstr>Aplicación Imagen de Satélite</vt:lpstr>
      <vt:lpstr>PowerPoint Presentation</vt:lpstr>
      <vt:lpstr>PowerPoint Presentation</vt:lpstr>
      <vt:lpstr>Gradientes</vt:lpstr>
      <vt:lpstr>Gradientes</vt:lpstr>
      <vt:lpstr>PowerPoint Presentation</vt:lpstr>
      <vt:lpstr>Espesor 1000 – 500 vs. 1000 – 850 </vt:lpstr>
      <vt:lpstr>PowerPoint Presentation</vt:lpstr>
      <vt:lpstr>Baroclinicidad y  Advección</vt:lpstr>
      <vt:lpstr>¿Qué es Baroclinicidad?</vt:lpstr>
      <vt:lpstr>Advección Fría </vt:lpstr>
      <vt:lpstr>Advección Cálida </vt:lpstr>
      <vt:lpstr>Advección Neutra </vt:lpstr>
      <vt:lpstr>Tres Tipos de Advección Termal </vt:lpstr>
      <vt:lpstr>Modos de  evaluar advección termal</vt:lpstr>
      <vt:lpstr>PowerPoint Presentation</vt:lpstr>
      <vt:lpstr>PowerPoint Presentation</vt:lpstr>
      <vt:lpstr>PowerPoint Presentation</vt:lpstr>
      <vt:lpstr>PowerPoint Presentation</vt:lpstr>
      <vt:lpstr>PowerPoint Presentation</vt:lpstr>
      <vt:lpstr>Humedad Relativa en la Columna</vt:lpstr>
      <vt:lpstr>Inicio de Onda Frontal</vt:lpstr>
      <vt:lpstr>Onda Frontal</vt:lpstr>
      <vt:lpstr>Inicio de Oclusión</vt:lpstr>
      <vt:lpstr>Punto Triple y Oclusión Formada Inicio de Onda Frontal</vt:lpstr>
      <vt:lpstr>PowerPoint Presentation</vt:lpstr>
      <vt:lpstr>Evolución Frontal en el Cono Sur</vt:lpstr>
      <vt:lpstr>PowerPoint Presentation</vt:lpstr>
      <vt:lpstr>PowerPoint Presentation</vt:lpstr>
      <vt:lpstr>2. Divergencia del viento</vt:lpstr>
      <vt:lpstr>Divergencia del Viento</vt:lpstr>
      <vt:lpstr>Divergencia (Cont.)</vt:lpstr>
      <vt:lpstr>Ejemplos de Confluencia y Difluencia por Dirección</vt:lpstr>
      <vt:lpstr>Difluencia/Confluencia por Velocidad</vt:lpstr>
      <vt:lpstr>¿Convergente o Divergente?</vt:lpstr>
      <vt:lpstr>¿Convergente o Divergente?</vt:lpstr>
      <vt:lpstr>¿Convergente o Divergente?</vt:lpstr>
      <vt:lpstr>¿Convergente o Divergente?</vt:lpstr>
      <vt:lpstr>3. Línea de Cortante</vt:lpstr>
      <vt:lpstr>Shear Line Vs. Frente</vt:lpstr>
      <vt:lpstr>Posición: Línea de Cortante</vt:lpstr>
      <vt:lpstr>Evaluación de Frente/Línea de  Cortante en Sur América</vt:lpstr>
      <vt:lpstr>PowerPoint Presentation</vt:lpstr>
      <vt:lpstr>PowerPoint Presentation</vt:lpstr>
      <vt:lpstr>PowerPoint Presentation</vt:lpstr>
      <vt:lpstr>Ejemplo de un Frente/Línea de Cortante en Sudamérica</vt:lpstr>
      <vt:lpstr>Línea de cortante vs frente en Peru/Bolivia</vt:lpstr>
      <vt:lpstr>Ejemplo: Ingreso de línea de cortante                 al norte de Bolivia/ selva Peruana</vt:lpstr>
      <vt:lpstr>Notar el frente rezagado al sur (izquierda)</vt:lpstr>
      <vt:lpstr>PowerPoint Presentation</vt:lpstr>
      <vt:lpstr>4. Ejemplo en Sudamérica</vt:lpstr>
      <vt:lpstr>Animación Corriente en Chorro</vt:lpstr>
      <vt:lpstr>Animación Temperatura, Vientos y Presión Nivel del Mar</vt:lpstr>
      <vt:lpstr>Temperatura, Vientos y Presión Nivel del Mar F18</vt:lpstr>
      <vt:lpstr>Temperatura, Vientos y Presión Nivel del Mar F30</vt:lpstr>
      <vt:lpstr>Temperatura, Vientos y Presión Nivel del Mar F48</vt:lpstr>
      <vt:lpstr>Temperatura, Vientos y Presión Nivel del Mar F84</vt:lpstr>
      <vt:lpstr>Vientos en 850 hPa F36</vt:lpstr>
      <vt:lpstr>Razón de Mezcla y Vientos</vt:lpstr>
      <vt:lpstr>5. Línea de Inestabilidad en Sudamérica</vt:lpstr>
      <vt:lpstr>Líneas de Inestabilidad</vt:lpstr>
      <vt:lpstr>Línea de Inestabilidad</vt:lpstr>
      <vt:lpstr>PowerPoint Presentation</vt:lpstr>
      <vt:lpstr>PowerPoint Presentation</vt:lpstr>
      <vt:lpstr>PowerPoint Presentation</vt:lpstr>
      <vt:lpstr>6. Estructura Vertical de un Frente</vt:lpstr>
      <vt:lpstr>Frente a las 24 hrs (Profundo gradiente baroclínico) Temperatura Potencial y Temperatura Equivalente Potencial.</vt:lpstr>
      <vt:lpstr>PowerPoint Presentation</vt:lpstr>
      <vt:lpstr>PowerPoint Presentation</vt:lpstr>
      <vt:lpstr>Frente a las 60 hrs (llano el gradiente baroclínico)</vt:lpstr>
      <vt:lpstr>Frente en disipación a las 84 hrs (llano el gradiente baroclínico)</vt:lpstr>
      <vt:lpstr>Estructura Vertical Temperatura y Temperatura Potencial</vt:lpstr>
      <vt:lpstr>7. Influencia de la Corriente en Chorro</vt:lpstr>
      <vt:lpstr>Influencia del Jet Subtropical</vt:lpstr>
      <vt:lpstr>Análisis</vt:lpstr>
      <vt:lpstr>Análisis</vt:lpstr>
      <vt:lpstr>Imagen y Corriente en Chorro</vt:lpstr>
      <vt:lpstr>¿Preguntas?</vt:lpstr>
      <vt:lpstr>Prueba</vt:lpstr>
      <vt:lpstr>Preguntas</vt:lpstr>
      <vt:lpstr>Preguntas</vt:lpstr>
      <vt:lpstr>Evaluar Confluencia/Difluencia: Velocidad-Dirección</vt:lpstr>
      <vt:lpstr>Análisis Objetivo</vt:lpstr>
      <vt:lpstr>Espesor y Presión:  Analizar Frentes</vt:lpstr>
      <vt:lpstr>PowerPoint Presentation</vt:lpstr>
      <vt:lpstr>Identificar Etapa: Onda Frontal, Inicio Oclusión, Madura</vt:lpstr>
      <vt:lpstr>PowerPoint Presentation</vt:lpstr>
      <vt:lpstr>Identificar Etapa: Onda Frontal, Inicio Oclusión, Madura</vt:lpstr>
      <vt:lpstr>PowerPoint Presentation</vt:lpstr>
      <vt:lpstr>PowerPoint Presentation</vt:lpstr>
      <vt:lpstr>Identificar Etapa: Onda Frontal, Inicio Oclusión, Madura</vt:lpstr>
      <vt:lpstr>Animación IR</vt:lpstr>
      <vt:lpstr>Animación IR/SPF, Espesor y Flujo</vt:lpstr>
      <vt:lpstr>Animación IR/SPF y Espesor</vt:lpstr>
    </vt:vector>
  </TitlesOfParts>
  <Company>DOC/NOAA/NWS/NCEP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Davison</dc:creator>
  <cp:lastModifiedBy>HPC Forecaster</cp:lastModifiedBy>
  <cp:revision>311</cp:revision>
  <dcterms:created xsi:type="dcterms:W3CDTF">2002-03-15T14:45:52Z</dcterms:created>
  <dcterms:modified xsi:type="dcterms:W3CDTF">2016-03-16T12:12:16Z</dcterms:modified>
</cp:coreProperties>
</file>