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63" r:id="rId2"/>
    <p:sldId id="441" r:id="rId3"/>
    <p:sldId id="265" r:id="rId4"/>
    <p:sldId id="375" r:id="rId5"/>
    <p:sldId id="266" r:id="rId6"/>
    <p:sldId id="287" r:id="rId7"/>
    <p:sldId id="386" r:id="rId8"/>
    <p:sldId id="387" r:id="rId9"/>
    <p:sldId id="388" r:id="rId10"/>
    <p:sldId id="389" r:id="rId11"/>
    <p:sldId id="390" r:id="rId12"/>
    <p:sldId id="391" r:id="rId13"/>
    <p:sldId id="437" r:id="rId14"/>
    <p:sldId id="433" r:id="rId15"/>
    <p:sldId id="438" r:id="rId16"/>
    <p:sldId id="435" r:id="rId17"/>
    <p:sldId id="440" r:id="rId18"/>
    <p:sldId id="439" r:id="rId19"/>
    <p:sldId id="434" r:id="rId20"/>
    <p:sldId id="436" r:id="rId21"/>
    <p:sldId id="315" r:id="rId22"/>
    <p:sldId id="316" r:id="rId23"/>
    <p:sldId id="317" r:id="rId24"/>
    <p:sldId id="384" r:id="rId25"/>
    <p:sldId id="392" r:id="rId26"/>
    <p:sldId id="393" r:id="rId27"/>
    <p:sldId id="394" r:id="rId28"/>
    <p:sldId id="395" r:id="rId29"/>
    <p:sldId id="396" r:id="rId30"/>
    <p:sldId id="323" r:id="rId31"/>
    <p:sldId id="329" r:id="rId32"/>
    <p:sldId id="373" r:id="rId33"/>
    <p:sldId id="372" r:id="rId34"/>
    <p:sldId id="385" r:id="rId35"/>
    <p:sldId id="374" r:id="rId36"/>
    <p:sldId id="324" r:id="rId37"/>
    <p:sldId id="325" r:id="rId38"/>
    <p:sldId id="326" r:id="rId39"/>
    <p:sldId id="327" r:id="rId40"/>
    <p:sldId id="328" r:id="rId41"/>
    <p:sldId id="422" r:id="rId42"/>
    <p:sldId id="424" r:id="rId43"/>
    <p:sldId id="426" r:id="rId44"/>
    <p:sldId id="267" r:id="rId45"/>
    <p:sldId id="285" r:id="rId46"/>
    <p:sldId id="397" r:id="rId47"/>
    <p:sldId id="398" r:id="rId48"/>
    <p:sldId id="399" r:id="rId49"/>
    <p:sldId id="401" r:id="rId50"/>
    <p:sldId id="380" r:id="rId51"/>
    <p:sldId id="376" r:id="rId52"/>
    <p:sldId id="377" r:id="rId53"/>
    <p:sldId id="405" r:id="rId54"/>
    <p:sldId id="406" r:id="rId55"/>
    <p:sldId id="407" r:id="rId56"/>
    <p:sldId id="382" r:id="rId57"/>
    <p:sldId id="293" r:id="rId58"/>
    <p:sldId id="381" r:id="rId59"/>
    <p:sldId id="402" r:id="rId60"/>
    <p:sldId id="403" r:id="rId61"/>
    <p:sldId id="404" r:id="rId62"/>
    <p:sldId id="364" r:id="rId63"/>
    <p:sldId id="365" r:id="rId64"/>
    <p:sldId id="366" r:id="rId65"/>
    <p:sldId id="295" r:id="rId66"/>
    <p:sldId id="296" r:id="rId67"/>
    <p:sldId id="383" r:id="rId68"/>
    <p:sldId id="427" r:id="rId69"/>
    <p:sldId id="428" r:id="rId70"/>
    <p:sldId id="429" r:id="rId71"/>
    <p:sldId id="430" r:id="rId72"/>
    <p:sldId id="408" r:id="rId73"/>
    <p:sldId id="409" r:id="rId74"/>
    <p:sldId id="411" r:id="rId75"/>
    <p:sldId id="410" r:id="rId76"/>
    <p:sldId id="360" r:id="rId77"/>
    <p:sldId id="361" r:id="rId78"/>
    <p:sldId id="362" r:id="rId79"/>
    <p:sldId id="363" r:id="rId80"/>
    <p:sldId id="301" r:id="rId81"/>
    <p:sldId id="442" r:id="rId82"/>
    <p:sldId id="443" r:id="rId83"/>
    <p:sldId id="444" r:id="rId84"/>
    <p:sldId id="334" r:id="rId85"/>
    <p:sldId id="335" r:id="rId86"/>
    <p:sldId id="336" r:id="rId87"/>
    <p:sldId id="347" r:id="rId88"/>
    <p:sldId id="300" r:id="rId89"/>
    <p:sldId id="348" r:id="rId90"/>
    <p:sldId id="297" r:id="rId91"/>
    <p:sldId id="299" r:id="rId92"/>
    <p:sldId id="302" r:id="rId93"/>
    <p:sldId id="304" r:id="rId94"/>
    <p:sldId id="311" r:id="rId95"/>
    <p:sldId id="313" r:id="rId96"/>
    <p:sldId id="333" r:id="rId97"/>
    <p:sldId id="341" r:id="rId98"/>
  </p:sldIdLst>
  <p:sldSz cx="9144000" cy="6858000" type="screen4x3"/>
  <p:notesSz cx="7010400" cy="9283700"/>
  <p:defaultTextStyle>
    <a:defPPr>
      <a:defRPr lang="es-E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3300"/>
    <a:srgbClr val="FFCC00"/>
    <a:srgbClr val="0066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7" autoAdjust="0"/>
    <p:restoredTop sz="89917" autoAdjust="0"/>
  </p:normalViewPr>
  <p:slideViewPr>
    <p:cSldViewPr>
      <p:cViewPr>
        <p:scale>
          <a:sx n="72" d="100"/>
          <a:sy n="72" d="100"/>
        </p:scale>
        <p:origin x="-1140" y="-6"/>
      </p:cViewPr>
      <p:guideLst>
        <p:guide orient="horz" pos="2160"/>
        <p:guide pos="2880"/>
      </p:guideLst>
    </p:cSldViewPr>
  </p:slideViewPr>
  <p:outlineViewPr>
    <p:cViewPr>
      <p:scale>
        <a:sx n="33" d="100"/>
        <a:sy n="33" d="100"/>
      </p:scale>
      <p:origin x="0" y="32406"/>
    </p:cViewPr>
  </p:outlineViewPr>
  <p:notesTextViewPr>
    <p:cViewPr>
      <p:scale>
        <a:sx n="100" d="100"/>
        <a:sy n="100" d="100"/>
      </p:scale>
      <p:origin x="0" y="0"/>
    </p:cViewPr>
  </p:notesTextViewPr>
  <p:sorterViewPr>
    <p:cViewPr>
      <p:scale>
        <a:sx n="66" d="100"/>
        <a:sy n="66" d="100"/>
      </p:scale>
      <p:origin x="0" y="32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3038475" cy="463550"/>
          </a:xfrm>
          <a:prstGeom prst="rect">
            <a:avLst/>
          </a:prstGeom>
          <a:noFill/>
          <a:ln>
            <a:noFill/>
          </a:ln>
          <a:effectLst/>
          <a:extLst/>
        </p:spPr>
        <p:txBody>
          <a:bodyPr vert="horz" wrap="square" lIns="93104" tIns="46552" rIns="93104" bIns="46552" numCol="1" anchor="t" anchorCtr="0" compatLnSpc="1">
            <a:prstTxWarp prst="textNoShape">
              <a:avLst/>
            </a:prstTxWarp>
          </a:bodyPr>
          <a:lstStyle>
            <a:lvl1pPr algn="l" defTabSz="930275">
              <a:defRPr sz="1200"/>
            </a:lvl1pPr>
          </a:lstStyle>
          <a:p>
            <a:pPr>
              <a:defRPr/>
            </a:pPr>
            <a:endParaRPr lang="es-ES_tradnl"/>
          </a:p>
        </p:txBody>
      </p:sp>
      <p:sp>
        <p:nvSpPr>
          <p:cNvPr id="62467" name="Rectangle 3"/>
          <p:cNvSpPr>
            <a:spLocks noGrp="1" noChangeArrowheads="1"/>
          </p:cNvSpPr>
          <p:nvPr>
            <p:ph type="dt" sz="quarter" idx="1"/>
          </p:nvPr>
        </p:nvSpPr>
        <p:spPr bwMode="auto">
          <a:xfrm>
            <a:off x="3971925" y="0"/>
            <a:ext cx="3038475" cy="463550"/>
          </a:xfrm>
          <a:prstGeom prst="rect">
            <a:avLst/>
          </a:prstGeom>
          <a:noFill/>
          <a:ln>
            <a:noFill/>
          </a:ln>
          <a:effectLst/>
          <a:extLst/>
        </p:spPr>
        <p:txBody>
          <a:bodyPr vert="horz" wrap="square" lIns="93104" tIns="46552" rIns="93104" bIns="46552" numCol="1" anchor="t" anchorCtr="0" compatLnSpc="1">
            <a:prstTxWarp prst="textNoShape">
              <a:avLst/>
            </a:prstTxWarp>
          </a:bodyPr>
          <a:lstStyle>
            <a:lvl1pPr algn="r" defTabSz="930275">
              <a:defRPr sz="1200"/>
            </a:lvl1pPr>
          </a:lstStyle>
          <a:p>
            <a:pPr>
              <a:defRPr/>
            </a:pPr>
            <a:endParaRPr lang="es-ES_tradnl"/>
          </a:p>
        </p:txBody>
      </p:sp>
      <p:sp>
        <p:nvSpPr>
          <p:cNvPr id="62468" name="Rectangle 4"/>
          <p:cNvSpPr>
            <a:spLocks noGrp="1" noChangeArrowheads="1"/>
          </p:cNvSpPr>
          <p:nvPr>
            <p:ph type="ftr" sz="quarter" idx="2"/>
          </p:nvPr>
        </p:nvSpPr>
        <p:spPr bwMode="auto">
          <a:xfrm>
            <a:off x="0" y="8820150"/>
            <a:ext cx="3038475" cy="463550"/>
          </a:xfrm>
          <a:prstGeom prst="rect">
            <a:avLst/>
          </a:prstGeom>
          <a:noFill/>
          <a:ln>
            <a:noFill/>
          </a:ln>
          <a:effectLst/>
          <a:extLst/>
        </p:spPr>
        <p:txBody>
          <a:bodyPr vert="horz" wrap="square" lIns="93104" tIns="46552" rIns="93104" bIns="46552" numCol="1" anchor="b" anchorCtr="0" compatLnSpc="1">
            <a:prstTxWarp prst="textNoShape">
              <a:avLst/>
            </a:prstTxWarp>
          </a:bodyPr>
          <a:lstStyle>
            <a:lvl1pPr algn="l" defTabSz="930275">
              <a:defRPr sz="1200"/>
            </a:lvl1pPr>
          </a:lstStyle>
          <a:p>
            <a:pPr>
              <a:defRPr/>
            </a:pPr>
            <a:endParaRPr lang="es-ES_tradnl"/>
          </a:p>
        </p:txBody>
      </p:sp>
      <p:sp>
        <p:nvSpPr>
          <p:cNvPr id="62469" name="Rectangle 5"/>
          <p:cNvSpPr>
            <a:spLocks noGrp="1" noChangeArrowheads="1"/>
          </p:cNvSpPr>
          <p:nvPr>
            <p:ph type="sldNum" sz="quarter" idx="3"/>
          </p:nvPr>
        </p:nvSpPr>
        <p:spPr bwMode="auto">
          <a:xfrm>
            <a:off x="3971925" y="8820150"/>
            <a:ext cx="3038475" cy="463550"/>
          </a:xfrm>
          <a:prstGeom prst="rect">
            <a:avLst/>
          </a:prstGeom>
          <a:noFill/>
          <a:ln>
            <a:noFill/>
          </a:ln>
          <a:effectLst/>
          <a:extLst/>
        </p:spPr>
        <p:txBody>
          <a:bodyPr vert="horz" wrap="square" lIns="93104" tIns="46552" rIns="93104" bIns="46552" numCol="1" anchor="b" anchorCtr="0" compatLnSpc="1">
            <a:prstTxWarp prst="textNoShape">
              <a:avLst/>
            </a:prstTxWarp>
          </a:bodyPr>
          <a:lstStyle>
            <a:lvl1pPr algn="r" defTabSz="930275">
              <a:defRPr sz="1200"/>
            </a:lvl1pPr>
          </a:lstStyle>
          <a:p>
            <a:pPr>
              <a:defRPr/>
            </a:pPr>
            <a:fld id="{5B302B34-63EA-4E38-A2B6-C0A1F618FE54}" type="slidenum">
              <a:rPr lang="es-ES_tradnl"/>
              <a:pPr>
                <a:defRPr/>
              </a:pPr>
              <a:t>‹#›</a:t>
            </a:fld>
            <a:endParaRPr lang="es-ES_tradnl"/>
          </a:p>
        </p:txBody>
      </p:sp>
    </p:spTree>
    <p:extLst>
      <p:ext uri="{BB962C8B-B14F-4D97-AF65-F5344CB8AC3E}">
        <p14:creationId xmlns:p14="http://schemas.microsoft.com/office/powerpoint/2010/main" val="2391534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38475" cy="463550"/>
          </a:xfrm>
          <a:prstGeom prst="rect">
            <a:avLst/>
          </a:prstGeom>
          <a:noFill/>
          <a:ln>
            <a:noFill/>
          </a:ln>
          <a:effectLst/>
          <a:extLst/>
        </p:spPr>
        <p:txBody>
          <a:bodyPr vert="horz" wrap="square" lIns="93104" tIns="46552" rIns="93104" bIns="46552" numCol="1" anchor="t" anchorCtr="0" compatLnSpc="1">
            <a:prstTxWarp prst="textNoShape">
              <a:avLst/>
            </a:prstTxWarp>
          </a:bodyPr>
          <a:lstStyle>
            <a:lvl1pPr algn="l" defTabSz="930275">
              <a:defRPr sz="1200"/>
            </a:lvl1pPr>
          </a:lstStyle>
          <a:p>
            <a:pPr>
              <a:defRPr/>
            </a:pPr>
            <a:endParaRPr lang="es-ES"/>
          </a:p>
        </p:txBody>
      </p:sp>
      <p:sp>
        <p:nvSpPr>
          <p:cNvPr id="18435" name="Rectangle 3"/>
          <p:cNvSpPr>
            <a:spLocks noGrp="1" noChangeArrowheads="1"/>
          </p:cNvSpPr>
          <p:nvPr>
            <p:ph type="dt" idx="1"/>
          </p:nvPr>
        </p:nvSpPr>
        <p:spPr bwMode="auto">
          <a:xfrm>
            <a:off x="3971925" y="0"/>
            <a:ext cx="3038475" cy="463550"/>
          </a:xfrm>
          <a:prstGeom prst="rect">
            <a:avLst/>
          </a:prstGeom>
          <a:noFill/>
          <a:ln>
            <a:noFill/>
          </a:ln>
          <a:effectLst/>
          <a:extLst/>
        </p:spPr>
        <p:txBody>
          <a:bodyPr vert="horz" wrap="square" lIns="93104" tIns="46552" rIns="93104" bIns="46552" numCol="1" anchor="t" anchorCtr="0" compatLnSpc="1">
            <a:prstTxWarp prst="textNoShape">
              <a:avLst/>
            </a:prstTxWarp>
          </a:bodyPr>
          <a:lstStyle>
            <a:lvl1pPr algn="r" defTabSz="930275">
              <a:defRPr sz="1200"/>
            </a:lvl1pPr>
          </a:lstStyle>
          <a:p>
            <a:pPr>
              <a:defRPr/>
            </a:pPr>
            <a:endParaRPr lang="es-ES"/>
          </a:p>
        </p:txBody>
      </p:sp>
      <p:sp>
        <p:nvSpPr>
          <p:cNvPr id="76804" name="Rectangle 4"/>
          <p:cNvSpPr>
            <a:spLocks noGrp="1" noRot="1" noChangeAspect="1" noChangeArrowheads="1" noTextEdit="1"/>
          </p:cNvSpPr>
          <p:nvPr>
            <p:ph type="sldImg" idx="2"/>
          </p:nvPr>
        </p:nvSpPr>
        <p:spPr bwMode="auto">
          <a:xfrm>
            <a:off x="118427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935038" y="4410075"/>
            <a:ext cx="5140325" cy="4176713"/>
          </a:xfrm>
          <a:prstGeom prst="rect">
            <a:avLst/>
          </a:prstGeom>
          <a:noFill/>
          <a:ln>
            <a:noFill/>
          </a:ln>
          <a:effectLst/>
          <a:extLst/>
        </p:spPr>
        <p:txBody>
          <a:bodyPr vert="horz" wrap="square" lIns="93104" tIns="46552" rIns="93104" bIns="46552" numCol="1" anchor="t" anchorCtr="0" compatLnSpc="1">
            <a:prstTxWarp prst="textNoShape">
              <a:avLst/>
            </a:prstTxWarp>
          </a:bodyPr>
          <a:lstStyle/>
          <a:p>
            <a:pPr lvl="0"/>
            <a:r>
              <a:rPr lang="es-ES" noProof="0" smtClean="0"/>
              <a:t>Click to edit Master text styles</a:t>
            </a:r>
          </a:p>
          <a:p>
            <a:pPr lvl="1"/>
            <a:r>
              <a:rPr lang="es-ES" noProof="0" smtClean="0"/>
              <a:t>Second level</a:t>
            </a:r>
          </a:p>
          <a:p>
            <a:pPr lvl="2"/>
            <a:r>
              <a:rPr lang="es-ES" noProof="0" smtClean="0"/>
              <a:t>Third level</a:t>
            </a:r>
          </a:p>
          <a:p>
            <a:pPr lvl="3"/>
            <a:r>
              <a:rPr lang="es-ES" noProof="0" smtClean="0"/>
              <a:t>Fourth level</a:t>
            </a:r>
          </a:p>
          <a:p>
            <a:pPr lvl="4"/>
            <a:r>
              <a:rPr lang="es-ES" noProof="0" smtClean="0"/>
              <a:t>Fifth level</a:t>
            </a:r>
          </a:p>
        </p:txBody>
      </p:sp>
      <p:sp>
        <p:nvSpPr>
          <p:cNvPr id="18438" name="Rectangle 6"/>
          <p:cNvSpPr>
            <a:spLocks noGrp="1" noChangeArrowheads="1"/>
          </p:cNvSpPr>
          <p:nvPr>
            <p:ph type="ftr" sz="quarter" idx="4"/>
          </p:nvPr>
        </p:nvSpPr>
        <p:spPr bwMode="auto">
          <a:xfrm>
            <a:off x="0" y="8820150"/>
            <a:ext cx="3038475" cy="463550"/>
          </a:xfrm>
          <a:prstGeom prst="rect">
            <a:avLst/>
          </a:prstGeom>
          <a:noFill/>
          <a:ln>
            <a:noFill/>
          </a:ln>
          <a:effectLst/>
          <a:extLst/>
        </p:spPr>
        <p:txBody>
          <a:bodyPr vert="horz" wrap="square" lIns="93104" tIns="46552" rIns="93104" bIns="46552" numCol="1" anchor="b" anchorCtr="0" compatLnSpc="1">
            <a:prstTxWarp prst="textNoShape">
              <a:avLst/>
            </a:prstTxWarp>
          </a:bodyPr>
          <a:lstStyle>
            <a:lvl1pPr algn="l" defTabSz="930275">
              <a:defRPr sz="1200"/>
            </a:lvl1pPr>
          </a:lstStyle>
          <a:p>
            <a:pPr>
              <a:defRPr/>
            </a:pPr>
            <a:endParaRPr lang="es-ES"/>
          </a:p>
        </p:txBody>
      </p:sp>
      <p:sp>
        <p:nvSpPr>
          <p:cNvPr id="18439" name="Rectangle 7"/>
          <p:cNvSpPr>
            <a:spLocks noGrp="1" noChangeArrowheads="1"/>
          </p:cNvSpPr>
          <p:nvPr>
            <p:ph type="sldNum" sz="quarter" idx="5"/>
          </p:nvPr>
        </p:nvSpPr>
        <p:spPr bwMode="auto">
          <a:xfrm>
            <a:off x="3971925" y="8820150"/>
            <a:ext cx="3038475" cy="463550"/>
          </a:xfrm>
          <a:prstGeom prst="rect">
            <a:avLst/>
          </a:prstGeom>
          <a:noFill/>
          <a:ln>
            <a:noFill/>
          </a:ln>
          <a:effectLst/>
          <a:extLst/>
        </p:spPr>
        <p:txBody>
          <a:bodyPr vert="horz" wrap="square" lIns="93104" tIns="46552" rIns="93104" bIns="46552" numCol="1" anchor="b" anchorCtr="0" compatLnSpc="1">
            <a:prstTxWarp prst="textNoShape">
              <a:avLst/>
            </a:prstTxWarp>
          </a:bodyPr>
          <a:lstStyle>
            <a:lvl1pPr algn="r" defTabSz="930275">
              <a:defRPr sz="1200"/>
            </a:lvl1pPr>
          </a:lstStyle>
          <a:p>
            <a:pPr>
              <a:defRPr/>
            </a:pPr>
            <a:fld id="{0238A440-92B2-4326-948E-01C6A99A0E87}" type="slidenum">
              <a:rPr lang="es-ES"/>
              <a:pPr>
                <a:defRPr/>
              </a:pPr>
              <a:t>‹#›</a:t>
            </a:fld>
            <a:endParaRPr lang="es-ES"/>
          </a:p>
        </p:txBody>
      </p:sp>
    </p:spTree>
    <p:extLst>
      <p:ext uri="{BB962C8B-B14F-4D97-AF65-F5344CB8AC3E}">
        <p14:creationId xmlns:p14="http://schemas.microsoft.com/office/powerpoint/2010/main" val="37128150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amsglossary.allenpress.com/glossary/search?id=cyclonic-scale1"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amsglossary.allenpress.com/glossary/search?id=migratory1" TargetMode="External"/><Relationship Id="rId4" Type="http://schemas.openxmlformats.org/officeDocument/2006/relationships/hyperlink" Target="http://amsglossary.allenpress.com/glossary/search?id=tropical-cyclone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amsglossary.allenpress.com/glossary/search?id=cyclonic-circulation1" TargetMode="External"/><Relationship Id="rId3" Type="http://schemas.openxmlformats.org/officeDocument/2006/relationships/hyperlink" Target="http://amsglossary.allenpress.com/glossary/search?id=pressure1" TargetMode="External"/><Relationship Id="rId7" Type="http://schemas.openxmlformats.org/officeDocument/2006/relationships/hyperlink" Target="http://amsglossary.allenpress.com/glossary/search?id=subtropics1"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amsglossary.allenpress.com/glossary/search?id=divergence1" TargetMode="External"/><Relationship Id="rId11" Type="http://schemas.openxmlformats.org/officeDocument/2006/relationships/hyperlink" Target="http://amsglossary.allenpress.com/glossary/search?id=cold-low1" TargetMode="External"/><Relationship Id="rId5" Type="http://schemas.openxmlformats.org/officeDocument/2006/relationships/hyperlink" Target="http://amsglossary.allenpress.com/glossary/search?id=isobaric-surface1" TargetMode="External"/><Relationship Id="rId10" Type="http://schemas.openxmlformats.org/officeDocument/2006/relationships/hyperlink" Target="http://amsglossary.allenpress.com/glossary/search?id=low1" TargetMode="External"/><Relationship Id="rId4" Type="http://schemas.openxmlformats.org/officeDocument/2006/relationships/hyperlink" Target="http://amsglossary.allenpress.com/glossary/search?id=troposphere1" TargetMode="External"/><Relationship Id="rId9" Type="http://schemas.openxmlformats.org/officeDocument/2006/relationships/hyperlink" Target="http://amsglossary.allenpress.com/glossary/search?id=atmosphere1"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amsglossary.allenpress.com/glossary/search?id=cyclonic-circulation1" TargetMode="External"/><Relationship Id="rId3" Type="http://schemas.openxmlformats.org/officeDocument/2006/relationships/hyperlink" Target="http://amsglossary.allenpress.com/glossary/search?id=pressure1" TargetMode="External"/><Relationship Id="rId7" Type="http://schemas.openxmlformats.org/officeDocument/2006/relationships/hyperlink" Target="http://amsglossary.allenpress.com/glossary/search?id=subtropics1"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amsglossary.allenpress.com/glossary/search?id=divergence1" TargetMode="External"/><Relationship Id="rId11" Type="http://schemas.openxmlformats.org/officeDocument/2006/relationships/hyperlink" Target="http://amsglossary.allenpress.com/glossary/search?id=cold-low1" TargetMode="External"/><Relationship Id="rId5" Type="http://schemas.openxmlformats.org/officeDocument/2006/relationships/hyperlink" Target="http://amsglossary.allenpress.com/glossary/search?id=isobaric-surface1" TargetMode="External"/><Relationship Id="rId10" Type="http://schemas.openxmlformats.org/officeDocument/2006/relationships/hyperlink" Target="http://amsglossary.allenpress.com/glossary/search?id=low1" TargetMode="External"/><Relationship Id="rId4" Type="http://schemas.openxmlformats.org/officeDocument/2006/relationships/hyperlink" Target="http://amsglossary.allenpress.com/glossary/search?id=troposphere1" TargetMode="External"/><Relationship Id="rId9" Type="http://schemas.openxmlformats.org/officeDocument/2006/relationships/hyperlink" Target="http://amsglossary.allenpress.com/glossary/search?id=atmosphere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amsglossary.allenpress.com/glossary/search?id=troposphere1" TargetMode="External"/><Relationship Id="rId13" Type="http://schemas.openxmlformats.org/officeDocument/2006/relationships/hyperlink" Target="http://amsglossary.allenpress.com/glossary/search?id=eye1" TargetMode="External"/><Relationship Id="rId18" Type="http://schemas.openxmlformats.org/officeDocument/2006/relationships/hyperlink" Target="http://amsglossary.allenpress.com/glossary/search?id=eyewall1" TargetMode="External"/><Relationship Id="rId3" Type="http://schemas.openxmlformats.org/officeDocument/2006/relationships/hyperlink" Target="http://amsglossary.allenpress.com/glossary/search?id=cyclone1" TargetMode="External"/><Relationship Id="rId21" Type="http://schemas.openxmlformats.org/officeDocument/2006/relationships/hyperlink" Target="http://amsglossary.allenpress.com/glossary/search?id=tropical-depression1" TargetMode="External"/><Relationship Id="rId7" Type="http://schemas.openxmlformats.org/officeDocument/2006/relationships/hyperlink" Target="http://amsglossary.allenpress.com/glossary/search?id=heat1" TargetMode="External"/><Relationship Id="rId12" Type="http://schemas.openxmlformats.org/officeDocument/2006/relationships/hyperlink" Target="http://amsglossary.allenpress.com/glossary/search?id=wind-field1" TargetMode="External"/><Relationship Id="rId17" Type="http://schemas.openxmlformats.org/officeDocument/2006/relationships/hyperlink" Target="http://amsglossary.allenpress.com/glossary/search?id=outer-vortex1" TargetMode="External"/><Relationship Id="rId25" Type="http://schemas.openxmlformats.org/officeDocument/2006/relationships/hyperlink" Target="http://amsglossary.allenpress.com/glossary/search?id=standard1" TargetMode="External"/><Relationship Id="rId2" Type="http://schemas.openxmlformats.org/officeDocument/2006/relationships/slide" Target="../slides/slide30.xml"/><Relationship Id="rId16" Type="http://schemas.openxmlformats.org/officeDocument/2006/relationships/hyperlink" Target="http://amsglossary.allenpress.com/glossary/search?id=rain1" TargetMode="External"/><Relationship Id="rId20" Type="http://schemas.openxmlformats.org/officeDocument/2006/relationships/hyperlink" Target="http://amsglossary.allenpress.com/glossary/search?id=intensity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latent-heat1" TargetMode="External"/><Relationship Id="rId11" Type="http://schemas.openxmlformats.org/officeDocument/2006/relationships/hyperlink" Target="http://amsglossary.allenpress.com/glossary/search?id=frontal-cyclone1" TargetMode="External"/><Relationship Id="rId24" Type="http://schemas.openxmlformats.org/officeDocument/2006/relationships/hyperlink" Target="http://amsglossary.allenpress.com/glossary/search?id=wind-speed1" TargetMode="External"/><Relationship Id="rId5" Type="http://schemas.openxmlformats.org/officeDocument/2006/relationships/hyperlink" Target="http://amsglossary.allenpress.com/glossary/search?id=monsoon-trough1" TargetMode="External"/><Relationship Id="rId15" Type="http://schemas.openxmlformats.org/officeDocument/2006/relationships/hyperlink" Target="http://amsglossary.allenpress.com/glossary/search?id=cloud1" TargetMode="External"/><Relationship Id="rId23" Type="http://schemas.openxmlformats.org/officeDocument/2006/relationships/hyperlink" Target="http://amsglossary.allenpress.com/glossary/search?id=typhoon1" TargetMode="External"/><Relationship Id="rId10" Type="http://schemas.openxmlformats.org/officeDocument/2006/relationships/hyperlink" Target="http://amsglossary.allenpress.com/glossary/search?id=tropics1" TargetMode="External"/><Relationship Id="rId19" Type="http://schemas.openxmlformats.org/officeDocument/2006/relationships/hyperlink" Target="http://amsglossary.allenpress.com/glossary/search?id=concentric-eyewall-cycle1" TargetMode="External"/><Relationship Id="rId4" Type="http://schemas.openxmlformats.org/officeDocument/2006/relationships/hyperlink" Target="http://amsglossary.allenpress.com/glossary/search?id=easterly-wave1" TargetMode="External"/><Relationship Id="rId9" Type="http://schemas.openxmlformats.org/officeDocument/2006/relationships/hyperlink" Target="http://amsglossary.allenpress.com/glossary/search?id=westerlies1" TargetMode="External"/><Relationship Id="rId14" Type="http://schemas.openxmlformats.org/officeDocument/2006/relationships/hyperlink" Target="http://amsglossary.allenpress.com/glossary/search?id=extratropical-storm1" TargetMode="External"/><Relationship Id="rId22" Type="http://schemas.openxmlformats.org/officeDocument/2006/relationships/hyperlink" Target="http://amsglossary.allenpress.com/glossary/search?id=hurricane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amsglossary.allenpress.com/glossary/search?id=available-potential-energy1" TargetMode="External"/><Relationship Id="rId3" Type="http://schemas.openxmlformats.org/officeDocument/2006/relationships/hyperlink" Target="http://amsglossary.allenpress.com/glossary/search?id=cyclone1" TargetMode="External"/><Relationship Id="rId7" Type="http://schemas.openxmlformats.org/officeDocument/2006/relationships/hyperlink" Target="http://amsglossary.allenpress.com/glossary/search?id=temperature1" TargetMode="External"/><Relationship Id="rId12" Type="http://schemas.openxmlformats.org/officeDocument/2006/relationships/hyperlink" Target="http://amsglossary.allenpress.com/glossary/search?id=basin1"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amsglossary.allenpress.com/glossary/search?id=extratropical-cyclone1" TargetMode="External"/><Relationship Id="rId11" Type="http://schemas.openxmlformats.org/officeDocument/2006/relationships/hyperlink" Target="http://amsglossary.allenpress.com/glossary/search?id=heat1" TargetMode="External"/><Relationship Id="rId5" Type="http://schemas.openxmlformats.org/officeDocument/2006/relationships/hyperlink" Target="http://amsglossary.allenpress.com/glossary/search?id=tropical-cyclone1" TargetMode="External"/><Relationship Id="rId10" Type="http://schemas.openxmlformats.org/officeDocument/2006/relationships/hyperlink" Target="http://amsglossary.allenpress.com/glossary/search?id=energy1" TargetMode="External"/><Relationship Id="rId4" Type="http://schemas.openxmlformats.org/officeDocument/2006/relationships/hyperlink" Target="http://amsglossary.allenpress.com/glossary/search?id=equator1" TargetMode="External"/><Relationship Id="rId9" Type="http://schemas.openxmlformats.org/officeDocument/2006/relationships/hyperlink" Target="http://amsglossary.allenpress.com/glossary/search?id=baroclinic-disturbance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msglossary.allenpress.com/glossary/search?id=cyclonic-scale1"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amsglossary.allenpress.com/glossary/search?id=migratory1" TargetMode="External"/><Relationship Id="rId4" Type="http://schemas.openxmlformats.org/officeDocument/2006/relationships/hyperlink" Target="http://amsglossary.allenpress.com/glossary/search?id=tropical-cyclone1"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amsglossary.allenpress.com/glossary/search?id=atmospheric-wave1" TargetMode="External"/><Relationship Id="rId3" Type="http://schemas.openxmlformats.org/officeDocument/2006/relationships/hyperlink" Target="http://amsglossary.allenpress.com/glossary/search?id=wave-disturbance1" TargetMode="External"/><Relationship Id="rId7" Type="http://schemas.openxmlformats.org/officeDocument/2006/relationships/hyperlink" Target="http://amsglossary.allenpress.com/glossary/search?id=barotropic-instability1"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amsglossary.allenpress.com/glossary/search?id=rossby-wave1" TargetMode="External"/><Relationship Id="rId11" Type="http://schemas.openxmlformats.org/officeDocument/2006/relationships/hyperlink" Target="http://amsglossary.allenpress.com/glossary/search?id=ridge1" TargetMode="External"/><Relationship Id="rId5" Type="http://schemas.openxmlformats.org/officeDocument/2006/relationships/hyperlink" Target="http://amsglossary.allenpress.com/glossary/search?id=vorticity1" TargetMode="External"/><Relationship Id="rId10" Type="http://schemas.openxmlformats.org/officeDocument/2006/relationships/hyperlink" Target="http://amsglossary.allenpress.com/glossary/search?id=trough1" TargetMode="External"/><Relationship Id="rId4" Type="http://schemas.openxmlformats.org/officeDocument/2006/relationships/hyperlink" Target="http://amsglossary.allenpress.com/glossary/search?id=variation1" TargetMode="External"/><Relationship Id="rId9" Type="http://schemas.openxmlformats.org/officeDocument/2006/relationships/hyperlink" Target="http://amsglossary.allenpress.com/glossary/search?id=cyclonic-scale1"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amsglossary.allenpress.com/glossary/search?id=atmospheric-wave1" TargetMode="External"/><Relationship Id="rId3" Type="http://schemas.openxmlformats.org/officeDocument/2006/relationships/hyperlink" Target="http://amsglossary.allenpress.com/glossary/search?id=wave-disturbance1" TargetMode="External"/><Relationship Id="rId7" Type="http://schemas.openxmlformats.org/officeDocument/2006/relationships/hyperlink" Target="http://amsglossary.allenpress.com/glossary/search?id=barotropic-instability1"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amsglossary.allenpress.com/glossary/search?id=rossby-wave1" TargetMode="External"/><Relationship Id="rId11" Type="http://schemas.openxmlformats.org/officeDocument/2006/relationships/hyperlink" Target="http://amsglossary.allenpress.com/glossary/search?id=ridge1" TargetMode="External"/><Relationship Id="rId5" Type="http://schemas.openxmlformats.org/officeDocument/2006/relationships/hyperlink" Target="http://amsglossary.allenpress.com/glossary/search?id=vorticity1" TargetMode="External"/><Relationship Id="rId10" Type="http://schemas.openxmlformats.org/officeDocument/2006/relationships/hyperlink" Target="http://amsglossary.allenpress.com/glossary/search?id=trough1" TargetMode="External"/><Relationship Id="rId4" Type="http://schemas.openxmlformats.org/officeDocument/2006/relationships/hyperlink" Target="http://amsglossary.allenpress.com/glossary/search?id=variation1" TargetMode="External"/><Relationship Id="rId9" Type="http://schemas.openxmlformats.org/officeDocument/2006/relationships/hyperlink" Target="http://amsglossary.allenpress.com/glossary/search?id=cyclonic-scale1"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amsglossary.allenpress.com/glossary/search?id=atmospheric-wave1" TargetMode="External"/><Relationship Id="rId3" Type="http://schemas.openxmlformats.org/officeDocument/2006/relationships/hyperlink" Target="http://amsglossary.allenpress.com/glossary/search?id=wave-disturbance1" TargetMode="External"/><Relationship Id="rId7" Type="http://schemas.openxmlformats.org/officeDocument/2006/relationships/hyperlink" Target="http://amsglossary.allenpress.com/glossary/search?id=barotropic-instability1"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amsglossary.allenpress.com/glossary/search?id=rossby-wave1" TargetMode="External"/><Relationship Id="rId11" Type="http://schemas.openxmlformats.org/officeDocument/2006/relationships/hyperlink" Target="http://amsglossary.allenpress.com/glossary/search?id=ridge1" TargetMode="External"/><Relationship Id="rId5" Type="http://schemas.openxmlformats.org/officeDocument/2006/relationships/hyperlink" Target="http://amsglossary.allenpress.com/glossary/search?id=vorticity1" TargetMode="External"/><Relationship Id="rId10" Type="http://schemas.openxmlformats.org/officeDocument/2006/relationships/hyperlink" Target="http://amsglossary.allenpress.com/glossary/search?id=trough1" TargetMode="External"/><Relationship Id="rId4" Type="http://schemas.openxmlformats.org/officeDocument/2006/relationships/hyperlink" Target="http://amsglossary.allenpress.com/glossary/search?id=variation1" TargetMode="External"/><Relationship Id="rId9" Type="http://schemas.openxmlformats.org/officeDocument/2006/relationships/hyperlink" Target="http://amsglossary.allenpress.com/glossary/search?id=cyclonic-scale1"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amsglossary.allenpress.com/glossary/search?id=vertical-wind-shear1" TargetMode="External"/><Relationship Id="rId13" Type="http://schemas.openxmlformats.org/officeDocument/2006/relationships/hyperlink" Target="http://amsglossary.allenpress.com/glossary/search?id=energy-conversion1" TargetMode="External"/><Relationship Id="rId3" Type="http://schemas.openxmlformats.org/officeDocument/2006/relationships/hyperlink" Target="http://amsglossary.allenpress.com/glossary/search?id=migratory1" TargetMode="External"/><Relationship Id="rId7" Type="http://schemas.openxmlformats.org/officeDocument/2006/relationships/hyperlink" Target="http://amsglossary.allenpress.com/glossary/search?id=gradient1" TargetMode="External"/><Relationship Id="rId12" Type="http://schemas.openxmlformats.org/officeDocument/2006/relationships/hyperlink" Target="http://amsglossary.allenpress.com/glossary/search?id=frontal-surface1" TargetMode="External"/><Relationship Id="rId2" Type="http://schemas.openxmlformats.org/officeDocument/2006/relationships/slide" Target="../slides/slide56.xml"/><Relationship Id="rId16" Type="http://schemas.openxmlformats.org/officeDocument/2006/relationships/hyperlink" Target="http://amsglossary.allenpress.com/glossary/search?id=barotropic-disturba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synoptic-chart1" TargetMode="External"/><Relationship Id="rId11" Type="http://schemas.openxmlformats.org/officeDocument/2006/relationships/hyperlink" Target="http://amsglossary.allenpress.com/glossary/search?id=solenoid1" TargetMode="External"/><Relationship Id="rId5" Type="http://schemas.openxmlformats.org/officeDocument/2006/relationships/hyperlink" Target="http://amsglossary.allenpress.com/glossary/search?id=atmosphere1" TargetMode="External"/><Relationship Id="rId15" Type="http://schemas.openxmlformats.org/officeDocument/2006/relationships/hyperlink" Target="http://amsglossary.allenpress.com/glossary/search?id=kinetic-energy1" TargetMode="External"/><Relationship Id="rId10" Type="http://schemas.openxmlformats.org/officeDocument/2006/relationships/hyperlink" Target="http://amsglossary.allenpress.com/glossary/search?id=trough1" TargetMode="External"/><Relationship Id="rId4" Type="http://schemas.openxmlformats.org/officeDocument/2006/relationships/hyperlink" Target="http://amsglossary.allenpress.com/glossary/search?id=baroclinity1" TargetMode="External"/><Relationship Id="rId9" Type="http://schemas.openxmlformats.org/officeDocument/2006/relationships/hyperlink" Target="http://amsglossary.allenpress.com/glossary/search?id=tilt1" TargetMode="External"/><Relationship Id="rId14" Type="http://schemas.openxmlformats.org/officeDocument/2006/relationships/hyperlink" Target="http://amsglossary.allenpress.com/glossary/search?id=potential-energy1"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amsglossary.allenpress.com/glossary/search?id=vertical-wind-shear1" TargetMode="External"/><Relationship Id="rId13" Type="http://schemas.openxmlformats.org/officeDocument/2006/relationships/hyperlink" Target="http://amsglossary.allenpress.com/glossary/search?id=energy-conversion1" TargetMode="External"/><Relationship Id="rId3" Type="http://schemas.openxmlformats.org/officeDocument/2006/relationships/hyperlink" Target="http://amsglossary.allenpress.com/glossary/search?id=migratory1" TargetMode="External"/><Relationship Id="rId7" Type="http://schemas.openxmlformats.org/officeDocument/2006/relationships/hyperlink" Target="http://amsglossary.allenpress.com/glossary/search?id=gradient1" TargetMode="External"/><Relationship Id="rId12" Type="http://schemas.openxmlformats.org/officeDocument/2006/relationships/hyperlink" Target="http://amsglossary.allenpress.com/glossary/search?id=frontal-surface1" TargetMode="External"/><Relationship Id="rId2" Type="http://schemas.openxmlformats.org/officeDocument/2006/relationships/slide" Target="../slides/slide57.xml"/><Relationship Id="rId16" Type="http://schemas.openxmlformats.org/officeDocument/2006/relationships/hyperlink" Target="http://amsglossary.allenpress.com/glossary/search?id=barotropic-disturba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synoptic-chart1" TargetMode="External"/><Relationship Id="rId11" Type="http://schemas.openxmlformats.org/officeDocument/2006/relationships/hyperlink" Target="http://amsglossary.allenpress.com/glossary/search?id=solenoid1" TargetMode="External"/><Relationship Id="rId5" Type="http://schemas.openxmlformats.org/officeDocument/2006/relationships/hyperlink" Target="http://amsglossary.allenpress.com/glossary/search?id=atmosphere1" TargetMode="External"/><Relationship Id="rId15" Type="http://schemas.openxmlformats.org/officeDocument/2006/relationships/hyperlink" Target="http://amsglossary.allenpress.com/glossary/search?id=kinetic-energy1" TargetMode="External"/><Relationship Id="rId10" Type="http://schemas.openxmlformats.org/officeDocument/2006/relationships/hyperlink" Target="http://amsglossary.allenpress.com/glossary/search?id=trough1" TargetMode="External"/><Relationship Id="rId4" Type="http://schemas.openxmlformats.org/officeDocument/2006/relationships/hyperlink" Target="http://amsglossary.allenpress.com/glossary/search?id=baroclinity1" TargetMode="External"/><Relationship Id="rId9" Type="http://schemas.openxmlformats.org/officeDocument/2006/relationships/hyperlink" Target="http://amsglossary.allenpress.com/glossary/search?id=tilt1" TargetMode="External"/><Relationship Id="rId14" Type="http://schemas.openxmlformats.org/officeDocument/2006/relationships/hyperlink" Target="http://amsglossary.allenpress.com/glossary/search?id=potential-energy1"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amsglossary.allenpress.com/glossary/search?id=vertical-wind-shear1" TargetMode="External"/><Relationship Id="rId13" Type="http://schemas.openxmlformats.org/officeDocument/2006/relationships/hyperlink" Target="http://amsglossary.allenpress.com/glossary/search?id=energy-conversion1" TargetMode="External"/><Relationship Id="rId3" Type="http://schemas.openxmlformats.org/officeDocument/2006/relationships/hyperlink" Target="http://amsglossary.allenpress.com/glossary/search?id=migratory1" TargetMode="External"/><Relationship Id="rId7" Type="http://schemas.openxmlformats.org/officeDocument/2006/relationships/hyperlink" Target="http://amsglossary.allenpress.com/glossary/search?id=gradient1" TargetMode="External"/><Relationship Id="rId12" Type="http://schemas.openxmlformats.org/officeDocument/2006/relationships/hyperlink" Target="http://amsglossary.allenpress.com/glossary/search?id=frontal-surface1" TargetMode="External"/><Relationship Id="rId2" Type="http://schemas.openxmlformats.org/officeDocument/2006/relationships/slide" Target="../slides/slide58.xml"/><Relationship Id="rId16" Type="http://schemas.openxmlformats.org/officeDocument/2006/relationships/hyperlink" Target="http://amsglossary.allenpress.com/glossary/search?id=barotropic-disturbance1" TargetMode="External"/><Relationship Id="rId1" Type="http://schemas.openxmlformats.org/officeDocument/2006/relationships/notesMaster" Target="../notesMasters/notesMaster1.xml"/><Relationship Id="rId6" Type="http://schemas.openxmlformats.org/officeDocument/2006/relationships/hyperlink" Target="http://amsglossary.allenpress.com/glossary/search?id=synoptic-chart1" TargetMode="External"/><Relationship Id="rId11" Type="http://schemas.openxmlformats.org/officeDocument/2006/relationships/hyperlink" Target="http://amsglossary.allenpress.com/glossary/search?id=solenoid1" TargetMode="External"/><Relationship Id="rId5" Type="http://schemas.openxmlformats.org/officeDocument/2006/relationships/hyperlink" Target="http://amsglossary.allenpress.com/glossary/search?id=atmosphere1" TargetMode="External"/><Relationship Id="rId15" Type="http://schemas.openxmlformats.org/officeDocument/2006/relationships/hyperlink" Target="http://amsglossary.allenpress.com/glossary/search?id=kinetic-energy1" TargetMode="External"/><Relationship Id="rId10" Type="http://schemas.openxmlformats.org/officeDocument/2006/relationships/hyperlink" Target="http://amsglossary.allenpress.com/glossary/search?id=trough1" TargetMode="External"/><Relationship Id="rId4" Type="http://schemas.openxmlformats.org/officeDocument/2006/relationships/hyperlink" Target="http://amsglossary.allenpress.com/glossary/search?id=baroclinity1" TargetMode="External"/><Relationship Id="rId9" Type="http://schemas.openxmlformats.org/officeDocument/2006/relationships/hyperlink" Target="http://amsglossary.allenpress.com/glossary/search?id=tilt1" TargetMode="External"/><Relationship Id="rId14" Type="http://schemas.openxmlformats.org/officeDocument/2006/relationships/hyperlink" Target="http://amsglossary.allenpress.com/glossary/search?id=potential-energy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amsglossary.allenpress.com/glossary/search?id=pool-of-cold-air1" TargetMode="External"/><Relationship Id="rId3" Type="http://schemas.openxmlformats.org/officeDocument/2006/relationships/hyperlink" Target="http://amsglossary.allenpress.com/glossary/search?id=atmosphere1" TargetMode="External"/><Relationship Id="rId7" Type="http://schemas.openxmlformats.org/officeDocument/2006/relationships/hyperlink" Target="http://amsglossary.allenpress.com/glossary/search?id=cut-off-low1"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amsglossary.allenpress.com/glossary/search?id=warm-low1" TargetMode="External"/><Relationship Id="rId11" Type="http://schemas.openxmlformats.org/officeDocument/2006/relationships/hyperlink" Target="http://amsglossary.allenpress.com/glossary/search?id=thermal-wind-equation1" TargetMode="External"/><Relationship Id="rId5" Type="http://schemas.openxmlformats.org/officeDocument/2006/relationships/hyperlink" Target="http://amsglossary.allenpress.com/glossary/search?id=low1" TargetMode="External"/><Relationship Id="rId10" Type="http://schemas.openxmlformats.org/officeDocument/2006/relationships/hyperlink" Target="http://amsglossary.allenpress.com/glossary/search?id=cyclonic1" TargetMode="External"/><Relationship Id="rId4" Type="http://schemas.openxmlformats.org/officeDocument/2006/relationships/hyperlink" Target="http://amsglossary.allenpress.com/glossary/search?id=trough1" TargetMode="External"/><Relationship Id="rId9" Type="http://schemas.openxmlformats.org/officeDocument/2006/relationships/hyperlink" Target="http://amsglossary.allenpress.com/glossary/search?id=vortex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018D442C-808E-45B9-A76F-7B6B906447ED}" type="slidenum">
              <a:rPr lang="es-ES" altLang="en-US" sz="1200" smtClean="0"/>
              <a:pPr eaLnBrk="1" hangingPunct="1"/>
              <a:t>3</a:t>
            </a:fld>
            <a:endParaRPr lang="es-ES" altLang="en-US" sz="12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b="1" smtClean="0"/>
              <a:t>extratropical cyclone</a:t>
            </a:r>
            <a:r>
              <a:rPr lang="es-ES_tradnl" altLang="en-US" smtClean="0"/>
              <a:t>—(Sometimes called extratropical low, extratropical storm.) Any </a:t>
            </a:r>
            <a:r>
              <a:rPr lang="es-ES_tradnl" altLang="en-US" smtClean="0">
                <a:hlinkClick r:id="rId3"/>
              </a:rPr>
              <a:t>cyclonic-scale</a:t>
            </a:r>
            <a:r>
              <a:rPr lang="es-ES_tradnl" altLang="en-US" smtClean="0"/>
              <a:t> storm that is not a </a:t>
            </a:r>
            <a:r>
              <a:rPr lang="es-ES_tradnl" altLang="en-US" smtClean="0">
                <a:hlinkClick r:id="rId4"/>
              </a:rPr>
              <a:t>tropical cyclone</a:t>
            </a:r>
            <a:r>
              <a:rPr lang="es-ES_tradnl" altLang="en-US" smtClean="0"/>
              <a:t>, usually referring only to the </a:t>
            </a:r>
            <a:r>
              <a:rPr lang="es-ES_tradnl" altLang="en-US" smtClean="0">
                <a:hlinkClick r:id="rId5"/>
              </a:rPr>
              <a:t>migratory</a:t>
            </a:r>
            <a:r>
              <a:rPr lang="es-ES_tradnl" altLang="en-US" smtClean="0"/>
              <a:t> frontal cyclones of middle and high latitudes.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C393FB24-5707-4478-8A96-7598EAE997AF}" type="slidenum">
              <a:rPr lang="en-US" altLang="en-US" sz="1200"/>
              <a:pPr eaLnBrk="1" hangingPunct="1"/>
              <a:t>19</a:t>
            </a:fld>
            <a:endParaRPr lang="en-US" altLang="en-US" sz="12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Aquí vemos como el modelo GFS visualiza una baja/vaguada TUTT en niveles superiores.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96423FF9-7A01-4392-B1BF-63FAECEB813E}" type="slidenum">
              <a:rPr lang="en-US" altLang="en-US" sz="1200"/>
              <a:pPr eaLnBrk="1" hangingPunct="1"/>
              <a:t>20</a:t>
            </a:fld>
            <a:endParaRPr lang="en-US" altLang="en-US" sz="120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Núcleo frío en altura, con convergencia en el centro del ciclón favorece el descenso de aire.  En la periferia, lo opuesto es observado, con divergencia en altura favoreciendo el ascenso de aire, y el desarrollo de nubosidad y convección.</a:t>
            </a:r>
          </a:p>
          <a:p>
            <a:pPr eaLnBrk="1" hangingPunct="1"/>
            <a:endParaRPr lang="es-ES_tradnl" altLang="en-US" smtClean="0"/>
          </a:p>
          <a:p>
            <a:pPr eaLnBrk="1" hangingPunct="1"/>
            <a:r>
              <a:rPr lang="es-ES_tradnl" altLang="en-US" smtClean="0"/>
              <a:t>El núcleo frío, al moverse sobre tierra, puede interactuar con calentamiento diurno y las brisas de mar/tierra para favorecer convección  mas intensa.</a:t>
            </a:r>
          </a:p>
          <a:p>
            <a:pPr eaLnBrk="1" hangingPunct="1"/>
            <a:endParaRPr lang="es-ES_tradnl" altLang="en-US" smtClean="0"/>
          </a:p>
          <a:p>
            <a:pPr eaLnBrk="1" hangingPunct="1"/>
            <a:r>
              <a:rPr lang="en-US" altLang="en-US" smtClean="0"/>
              <a:t>Cold core cyclone, and corvergent aloft, supports downward vertical motion.  Along the low’s periphery, the opposite is true, with divergence aloft favoring cloud formation and convective development.</a:t>
            </a:r>
          </a:p>
          <a:p>
            <a:pPr eaLnBrk="1" hangingPunct="1"/>
            <a:endParaRPr lang="en-US" altLang="en-US" smtClean="0"/>
          </a:p>
          <a:p>
            <a:pPr eaLnBrk="1" hangingPunct="1"/>
            <a:r>
              <a:rPr lang="en-US" altLang="en-US" smtClean="0"/>
              <a:t>Occasionally, the cold core cyclone moves over land, where in interaction with diurnal heating and/or land/sea breezes, favoring a convectively unstable layer and intense deep convection.</a:t>
            </a:r>
            <a:endParaRPr lang="es-ES_tradnl" altLang="en-US" smtClean="0"/>
          </a:p>
          <a:p>
            <a:pPr eaLnBrk="1" hangingPunct="1"/>
            <a:endParaRPr lang="es-ES_tradnl"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F20E65E6-8376-4D5A-97CE-15EDCBE9119C}" type="slidenum">
              <a:rPr lang="es-ES" altLang="en-US" sz="1200" smtClean="0"/>
              <a:pPr eaLnBrk="1" hangingPunct="1"/>
              <a:t>21</a:t>
            </a:fld>
            <a:endParaRPr lang="es-ES" altLang="en-US"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thermal low</a:t>
            </a:r>
            <a:r>
              <a:rPr lang="es-ES_tradnl" altLang="en-US" smtClean="0"/>
              <a:t>—(Or heat low.) An area of low atmospheric </a:t>
            </a:r>
            <a:r>
              <a:rPr lang="es-ES_tradnl" altLang="en-US" smtClean="0">
                <a:hlinkClick r:id="rId3"/>
              </a:rPr>
              <a:t>pressure</a:t>
            </a:r>
            <a:r>
              <a:rPr lang="es-ES_tradnl" altLang="en-US" smtClean="0"/>
              <a:t> near the surface resulting from heating of the lower </a:t>
            </a:r>
            <a:r>
              <a:rPr lang="es-ES_tradnl" altLang="en-US" smtClean="0">
                <a:hlinkClick r:id="rId4"/>
              </a:rPr>
              <a:t>troposphere</a:t>
            </a:r>
            <a:r>
              <a:rPr lang="es-ES_tradnl" altLang="en-US" smtClean="0"/>
              <a:t> and the subsequent lifting of </a:t>
            </a:r>
            <a:r>
              <a:rPr lang="es-ES_tradnl" altLang="en-US" smtClean="0">
                <a:hlinkClick r:id="rId5"/>
              </a:rPr>
              <a:t>isobaric surfaces</a:t>
            </a:r>
            <a:r>
              <a:rPr lang="es-ES_tradnl" altLang="en-US" smtClean="0"/>
              <a:t> and </a:t>
            </a:r>
            <a:r>
              <a:rPr lang="es-ES_tradnl" altLang="en-US" smtClean="0">
                <a:hlinkClick r:id="rId6"/>
              </a:rPr>
              <a:t>divergence</a:t>
            </a:r>
            <a:r>
              <a:rPr lang="es-ES_tradnl" altLang="en-US" smtClean="0"/>
              <a:t> of air aloft. Thermal lows are common to the continental </a:t>
            </a:r>
            <a:r>
              <a:rPr lang="es-ES_tradnl" altLang="en-US" smtClean="0">
                <a:hlinkClick r:id="rId7"/>
              </a:rPr>
              <a:t>subtropics</a:t>
            </a:r>
            <a:r>
              <a:rPr lang="es-ES_tradnl" altLang="en-US" smtClean="0"/>
              <a:t> in summer; they remain stationary over the warm surface areas that produce them; their </a:t>
            </a:r>
            <a:r>
              <a:rPr lang="es-ES_tradnl" altLang="en-US" smtClean="0">
                <a:hlinkClick r:id="rId8"/>
              </a:rPr>
              <a:t>cyclonic circulation</a:t>
            </a:r>
            <a:r>
              <a:rPr lang="es-ES_tradnl" altLang="en-US" smtClean="0"/>
              <a:t> is generally weak and diffuse; they are nonfrontal</a:t>
            </a:r>
          </a:p>
          <a:p>
            <a:pPr eaLnBrk="1" hangingPunct="1"/>
            <a:r>
              <a:rPr lang="es-ES_tradnl" altLang="en-US" b="1" smtClean="0"/>
              <a:t>warm low</a:t>
            </a:r>
            <a:r>
              <a:rPr lang="es-ES_tradnl" altLang="en-US" smtClean="0"/>
              <a:t>—(Or warm cyclone; also called warm-core low, warm-core cyclone.) At a given level in the </a:t>
            </a:r>
            <a:r>
              <a:rPr lang="es-ES_tradnl" altLang="en-US" smtClean="0">
                <a:hlinkClick r:id="rId9"/>
              </a:rPr>
              <a:t>atmosphere</a:t>
            </a:r>
            <a:r>
              <a:rPr lang="es-ES_tradnl" altLang="en-US" smtClean="0"/>
              <a:t>, any </a:t>
            </a:r>
            <a:r>
              <a:rPr lang="es-ES_tradnl" altLang="en-US" smtClean="0">
                <a:hlinkClick r:id="rId10"/>
              </a:rPr>
              <a:t>low</a:t>
            </a:r>
            <a:r>
              <a:rPr lang="es-ES_tradnl" altLang="en-US" smtClean="0"/>
              <a:t> that is warmer at its center than at its periphery; the opposite of a </a:t>
            </a:r>
            <a:r>
              <a:rPr lang="es-ES_tradnl" altLang="en-US" smtClean="0">
                <a:hlinkClick r:id="rId11"/>
              </a:rPr>
              <a:t>cold low</a:t>
            </a:r>
            <a:r>
              <a:rPr lang="es-ES_tradnl" altLang="en-US" smtClean="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60CD029E-9D8C-4B59-ABD3-0233547F6CD4}" type="slidenum">
              <a:rPr lang="es-ES" altLang="en-US" sz="1200" smtClean="0"/>
              <a:pPr eaLnBrk="1" hangingPunct="1"/>
              <a:t>24</a:t>
            </a:fld>
            <a:endParaRPr lang="es-ES" alt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thermal low</a:t>
            </a:r>
            <a:r>
              <a:rPr lang="es-ES_tradnl" altLang="en-US" smtClean="0"/>
              <a:t>—(Or heat low.) An area of low atmospheric </a:t>
            </a:r>
            <a:r>
              <a:rPr lang="es-ES_tradnl" altLang="en-US" smtClean="0">
                <a:hlinkClick r:id="rId3"/>
              </a:rPr>
              <a:t>pressure</a:t>
            </a:r>
            <a:r>
              <a:rPr lang="es-ES_tradnl" altLang="en-US" smtClean="0"/>
              <a:t> near the surface resulting from heating of the lower </a:t>
            </a:r>
            <a:r>
              <a:rPr lang="es-ES_tradnl" altLang="en-US" smtClean="0">
                <a:hlinkClick r:id="rId4"/>
              </a:rPr>
              <a:t>troposphere</a:t>
            </a:r>
            <a:r>
              <a:rPr lang="es-ES_tradnl" altLang="en-US" smtClean="0"/>
              <a:t> and the subsequent lifting of </a:t>
            </a:r>
            <a:r>
              <a:rPr lang="es-ES_tradnl" altLang="en-US" smtClean="0">
                <a:hlinkClick r:id="rId5"/>
              </a:rPr>
              <a:t>isobaric surfaces</a:t>
            </a:r>
            <a:r>
              <a:rPr lang="es-ES_tradnl" altLang="en-US" smtClean="0"/>
              <a:t> and </a:t>
            </a:r>
            <a:r>
              <a:rPr lang="es-ES_tradnl" altLang="en-US" smtClean="0">
                <a:hlinkClick r:id="rId6"/>
              </a:rPr>
              <a:t>divergence</a:t>
            </a:r>
            <a:r>
              <a:rPr lang="es-ES_tradnl" altLang="en-US" smtClean="0"/>
              <a:t> of air aloft. Thermal lows are common to the continental </a:t>
            </a:r>
            <a:r>
              <a:rPr lang="es-ES_tradnl" altLang="en-US" smtClean="0">
                <a:hlinkClick r:id="rId7"/>
              </a:rPr>
              <a:t>subtropics</a:t>
            </a:r>
            <a:r>
              <a:rPr lang="es-ES_tradnl" altLang="en-US" smtClean="0"/>
              <a:t> in summer; they remain stationary over the warm surface areas that produce them; their </a:t>
            </a:r>
            <a:r>
              <a:rPr lang="es-ES_tradnl" altLang="en-US" smtClean="0">
                <a:hlinkClick r:id="rId8"/>
              </a:rPr>
              <a:t>cyclonic circulation</a:t>
            </a:r>
            <a:r>
              <a:rPr lang="es-ES_tradnl" altLang="en-US" smtClean="0"/>
              <a:t> is generally weak and diffuse; they are nonfrontal</a:t>
            </a:r>
          </a:p>
          <a:p>
            <a:pPr eaLnBrk="1" hangingPunct="1"/>
            <a:r>
              <a:rPr lang="es-ES_tradnl" altLang="en-US" b="1" smtClean="0"/>
              <a:t>warm low</a:t>
            </a:r>
            <a:r>
              <a:rPr lang="es-ES_tradnl" altLang="en-US" smtClean="0"/>
              <a:t>—(Or warm cyclone; also called warm-core low, warm-core cyclone.) At a given level in the </a:t>
            </a:r>
            <a:r>
              <a:rPr lang="es-ES_tradnl" altLang="en-US" smtClean="0">
                <a:hlinkClick r:id="rId9"/>
              </a:rPr>
              <a:t>atmosphere</a:t>
            </a:r>
            <a:r>
              <a:rPr lang="es-ES_tradnl" altLang="en-US" smtClean="0"/>
              <a:t>, any </a:t>
            </a:r>
            <a:r>
              <a:rPr lang="es-ES_tradnl" altLang="en-US" smtClean="0">
                <a:hlinkClick r:id="rId10"/>
              </a:rPr>
              <a:t>low</a:t>
            </a:r>
            <a:r>
              <a:rPr lang="es-ES_tradnl" altLang="en-US" smtClean="0"/>
              <a:t> that is warmer at its center than at its periphery; the opposite of a </a:t>
            </a:r>
            <a:r>
              <a:rPr lang="es-ES_tradnl" altLang="en-US" smtClean="0">
                <a:hlinkClick r:id="rId11"/>
              </a:rPr>
              <a:t>cold low</a:t>
            </a:r>
            <a:r>
              <a:rPr lang="es-ES_tradnl" alt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BF3E59-EF57-491C-8C78-E6378DC301A3}" type="slidenum">
              <a:rPr lang="es-ES" altLang="en-US"/>
              <a:pPr/>
              <a:t>27</a:t>
            </a:fld>
            <a:endParaRPr lang="es-ES" alt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s-ES_tradnl" altLang="en-US"/>
              <a:t>Ciclónica/Negativa en Rojo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D37FD-5D91-400A-893A-44DD60AC35D2}" type="slidenum">
              <a:rPr lang="es-ES" altLang="en-US"/>
              <a:pPr/>
              <a:t>29</a:t>
            </a:fld>
            <a:endParaRPr lang="es-ES" alt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s-ES_tradnl" altLang="en-US"/>
              <a:t>Vorticidad Ciclónica/Negativa en Rojo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1BCB804B-463F-4F66-8E9A-68D32CC1B1F4}" type="slidenum">
              <a:rPr lang="es-ES" altLang="en-US" sz="1200" smtClean="0"/>
              <a:pPr eaLnBrk="1" hangingPunct="1"/>
              <a:t>30</a:t>
            </a:fld>
            <a:endParaRPr lang="es-ES" altLang="en-US" sz="120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pPr>
            <a:r>
              <a:rPr lang="es-ES_tradnl" altLang="en-US" sz="900" b="1" smtClean="0"/>
              <a:t>tropical cyclone</a:t>
            </a:r>
            <a:r>
              <a:rPr lang="es-ES_tradnl" altLang="en-US" sz="900" smtClean="0"/>
              <a:t>—The general term for a </a:t>
            </a:r>
            <a:r>
              <a:rPr lang="es-ES_tradnl" altLang="en-US" sz="900" smtClean="0">
                <a:hlinkClick r:id="rId3"/>
              </a:rPr>
              <a:t>cyclone</a:t>
            </a:r>
            <a:r>
              <a:rPr lang="es-ES_tradnl" altLang="en-US" sz="900" smtClean="0"/>
              <a:t> that originates over the tropical oceans. This term encompasses tropical depressions, tropical storms, hurricanes, and typhoons. At maturity, the tropical cyclone is one of the most intense and feared storms of the world; winds exceeding 90 m s−1(175 knots) have been measured, and its rains are torrential. Tropical cyclones are initiated by a large variety of disturbances, including </a:t>
            </a:r>
            <a:r>
              <a:rPr lang="es-ES_tradnl" altLang="en-US" sz="900" smtClean="0">
                <a:hlinkClick r:id="rId4"/>
              </a:rPr>
              <a:t>easterly waves</a:t>
            </a:r>
            <a:r>
              <a:rPr lang="es-ES_tradnl" altLang="en-US" sz="900" smtClean="0"/>
              <a:t> and </a:t>
            </a:r>
            <a:r>
              <a:rPr lang="es-ES_tradnl" altLang="en-US" sz="900" smtClean="0">
                <a:hlinkClick r:id="rId5"/>
              </a:rPr>
              <a:t>monsoon troughs</a:t>
            </a:r>
            <a:r>
              <a:rPr lang="es-ES_tradnl" altLang="en-US" sz="900" smtClean="0"/>
              <a:t>. Once formed, they are maintained by the extraction of </a:t>
            </a:r>
            <a:r>
              <a:rPr lang="es-ES_tradnl" altLang="en-US" sz="900" smtClean="0">
                <a:hlinkClick r:id="rId6"/>
              </a:rPr>
              <a:t>latent heat</a:t>
            </a:r>
            <a:r>
              <a:rPr lang="es-ES_tradnl" altLang="en-US" sz="900" smtClean="0"/>
              <a:t> from the ocean at high temperature and </a:t>
            </a:r>
            <a:r>
              <a:rPr lang="es-ES_tradnl" altLang="en-US" sz="900" smtClean="0">
                <a:hlinkClick r:id="rId7"/>
              </a:rPr>
              <a:t>heat</a:t>
            </a:r>
            <a:r>
              <a:rPr lang="es-ES_tradnl" altLang="en-US" sz="900" smtClean="0"/>
              <a:t> export at the low temperatures of the tropical upper </a:t>
            </a:r>
            <a:r>
              <a:rPr lang="es-ES_tradnl" altLang="en-US" sz="900" smtClean="0">
                <a:hlinkClick r:id="rId8"/>
              </a:rPr>
              <a:t>troposphere</a:t>
            </a:r>
            <a:r>
              <a:rPr lang="es-ES_tradnl" altLang="en-US" sz="900" smtClean="0"/>
              <a:t>. After formation, tropical cyclones usually move to the west and generally slightly poleward, then may “recurve,” that is, move into the midlatitude </a:t>
            </a:r>
            <a:r>
              <a:rPr lang="es-ES_tradnl" altLang="en-US" sz="900" smtClean="0">
                <a:hlinkClick r:id="rId9"/>
              </a:rPr>
              <a:t>westerlies</a:t>
            </a:r>
            <a:r>
              <a:rPr lang="es-ES_tradnl" altLang="en-US" sz="900" smtClean="0"/>
              <a:t> and back toward the east. Not all tropical cyclones recurve. Many dissipate after entering a continent in the </a:t>
            </a:r>
            <a:r>
              <a:rPr lang="es-ES_tradnl" altLang="en-US" sz="900" smtClean="0">
                <a:hlinkClick r:id="rId10"/>
              </a:rPr>
              <a:t>Tropics</a:t>
            </a:r>
            <a:r>
              <a:rPr lang="es-ES_tradnl" altLang="en-US" sz="900" smtClean="0"/>
              <a:t>, and a smaller number die over the tropical oceans. Tropical cyclones are more nearly circularly symmetric than are </a:t>
            </a:r>
            <a:r>
              <a:rPr lang="es-ES_tradnl" altLang="en-US" sz="900" smtClean="0">
                <a:hlinkClick r:id="rId11"/>
              </a:rPr>
              <a:t>frontal cyclones</a:t>
            </a:r>
            <a:r>
              <a:rPr lang="es-ES_tradnl" altLang="en-US" sz="900" smtClean="0"/>
              <a:t>. Fully mature tropical cyclones range in diameter from 100 to well over 1000 km. The surface winds spiral inward cyclonically, becoming more nearly circular near the center. The </a:t>
            </a:r>
            <a:r>
              <a:rPr lang="es-ES_tradnl" altLang="en-US" sz="900" smtClean="0">
                <a:hlinkClick r:id="rId12"/>
              </a:rPr>
              <a:t>wind field</a:t>
            </a:r>
            <a:r>
              <a:rPr lang="es-ES_tradnl" altLang="en-US" sz="900" smtClean="0"/>
              <a:t> pattern is that of a circularly symmetric spiral added to a straight current in the direction of propagation of the cyclone. The winds do not converge toward a point but rather become, ultimately, roughly tangent to a circle bounding the </a:t>
            </a:r>
            <a:r>
              <a:rPr lang="es-ES_tradnl" altLang="en-US" sz="900" smtClean="0">
                <a:hlinkClick r:id="rId13"/>
              </a:rPr>
              <a:t>eye</a:t>
            </a:r>
            <a:r>
              <a:rPr lang="es-ES_tradnl" altLang="en-US" sz="900" smtClean="0"/>
              <a:t> of the storm. Pressure gradients, and resulting winds, are nearly always much stronger than those of </a:t>
            </a:r>
            <a:r>
              <a:rPr lang="es-ES_tradnl" altLang="en-US" sz="900" smtClean="0">
                <a:hlinkClick r:id="rId14"/>
              </a:rPr>
              <a:t>extratropical storms</a:t>
            </a:r>
            <a:r>
              <a:rPr lang="es-ES_tradnl" altLang="en-US" sz="900" smtClean="0"/>
              <a:t>. The </a:t>
            </a:r>
            <a:r>
              <a:rPr lang="es-ES_tradnl" altLang="en-US" sz="900" smtClean="0">
                <a:hlinkClick r:id="rId15"/>
              </a:rPr>
              <a:t>cloud</a:t>
            </a:r>
            <a:r>
              <a:rPr lang="es-ES_tradnl" altLang="en-US" sz="900" smtClean="0"/>
              <a:t> and </a:t>
            </a:r>
            <a:r>
              <a:rPr lang="es-ES_tradnl" altLang="en-US" sz="900" smtClean="0">
                <a:hlinkClick r:id="rId16"/>
              </a:rPr>
              <a:t>rain</a:t>
            </a:r>
            <a:r>
              <a:rPr lang="es-ES_tradnl" altLang="en-US" sz="900" smtClean="0"/>
              <a:t> patterns vary from storm to storm, but in general there are spiral bands in the </a:t>
            </a:r>
            <a:r>
              <a:rPr lang="es-ES_tradnl" altLang="en-US" sz="900" smtClean="0">
                <a:hlinkClick r:id="rId17"/>
              </a:rPr>
              <a:t>outer vortex</a:t>
            </a:r>
            <a:r>
              <a:rPr lang="es-ES_tradnl" altLang="en-US" sz="900" smtClean="0"/>
              <a:t>, while the most intense rain and winds occur in the </a:t>
            </a:r>
            <a:r>
              <a:rPr lang="es-ES_tradnl" altLang="en-US" sz="900" smtClean="0">
                <a:hlinkClick r:id="rId18"/>
              </a:rPr>
              <a:t>eyewall</a:t>
            </a:r>
            <a:r>
              <a:rPr lang="es-ES_tradnl" altLang="en-US" sz="900" smtClean="0"/>
              <a:t>. Occasionally, multiple eyewalls occur and evolve through a </a:t>
            </a:r>
            <a:r>
              <a:rPr lang="es-ES_tradnl" altLang="en-US" sz="900" smtClean="0">
                <a:hlinkClick r:id="rId19"/>
              </a:rPr>
              <a:t>concentric eyewall cycle</a:t>
            </a:r>
            <a:r>
              <a:rPr lang="es-ES_tradnl" altLang="en-US" sz="900" smtClean="0"/>
              <a:t>. Tropical cyclones are experienced in several areas of the world. In general, they form over the tropical oceans (except the South Atlantic and the eastern South Pacific) and affect the eastern and equatorward portions of the continents. They occur in the tropical North Atlantic (including the Caribbean Sea and Gulf of Mexico), the North Pacific off the west coast of Mexico and occasionally as far west as Hawaii, the western North Pacific (including the Philippine Islands and the China Sea), the Bay of Bengal and the Arabian Sea, the southern Indian Ocean off the coasts of Madagascar and the northwest coast of Australia, and the South Pacific Ocean from the east coast of Australia to about 140°W. By international agreement, tropical cyclones have been classified according to their </a:t>
            </a:r>
            <a:r>
              <a:rPr lang="es-ES_tradnl" altLang="en-US" sz="900" smtClean="0">
                <a:hlinkClick r:id="rId20"/>
              </a:rPr>
              <a:t>intensity</a:t>
            </a:r>
            <a:r>
              <a:rPr lang="es-ES_tradnl" altLang="en-US" sz="900" smtClean="0"/>
              <a:t> as follows: 1) </a:t>
            </a:r>
            <a:r>
              <a:rPr lang="es-ES_tradnl" altLang="en-US" sz="900" smtClean="0">
                <a:hlinkClick r:id="rId21"/>
              </a:rPr>
              <a:t>tropical depression</a:t>
            </a:r>
            <a:r>
              <a:rPr lang="es-ES_tradnl" altLang="en-US" sz="900" smtClean="0"/>
              <a:t>, with winds up to 17 m s−1(34 knots); 2) tropical storm, with winds of 18–32 m s−1(35–64 knots); and 3) severe tropical cyclone, </a:t>
            </a:r>
            <a:r>
              <a:rPr lang="es-ES_tradnl" altLang="en-US" sz="900" smtClean="0">
                <a:hlinkClick r:id="rId22"/>
              </a:rPr>
              <a:t>hurricane</a:t>
            </a:r>
            <a:r>
              <a:rPr lang="es-ES_tradnl" altLang="en-US" sz="900" smtClean="0"/>
              <a:t> or </a:t>
            </a:r>
            <a:r>
              <a:rPr lang="es-ES_tradnl" altLang="en-US" sz="900" smtClean="0">
                <a:hlinkClick r:id="rId23"/>
              </a:rPr>
              <a:t>typhoon</a:t>
            </a:r>
            <a:r>
              <a:rPr lang="es-ES_tradnl" altLang="en-US" sz="900" smtClean="0"/>
              <a:t>, with winds of 33 m s−1(65 knots) or higher. It should be noted that the </a:t>
            </a:r>
            <a:r>
              <a:rPr lang="es-ES_tradnl" altLang="en-US" sz="900" smtClean="0">
                <a:hlinkClick r:id="rId24"/>
              </a:rPr>
              <a:t>wind speeds</a:t>
            </a:r>
            <a:r>
              <a:rPr lang="es-ES_tradnl" altLang="en-US" sz="900" smtClean="0"/>
              <a:t> referred to above are 10-min average wind speeds at </a:t>
            </a:r>
            <a:r>
              <a:rPr lang="es-ES_tradnl" altLang="en-US" sz="900" smtClean="0">
                <a:hlinkClick r:id="rId25"/>
              </a:rPr>
              <a:t>standard</a:t>
            </a:r>
            <a:r>
              <a:rPr lang="es-ES_tradnl" altLang="en-US" sz="900" smtClean="0"/>
              <a:t> anemometer level (10 m), except that in the United States, 1-min average wind speeds are used. </a:t>
            </a:r>
          </a:p>
          <a:p>
            <a:pPr eaLnBrk="1" hangingPunct="1">
              <a:lnSpc>
                <a:spcPct val="90000"/>
              </a:lnSpc>
            </a:pPr>
            <a:endParaRPr lang="es-ES_tradnl" altLang="en-US" sz="9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433695B4-6080-4DDE-8A36-1413354430F5}" type="slidenum">
              <a:rPr lang="es-ES" altLang="en-US" sz="1200" smtClean="0"/>
              <a:pPr eaLnBrk="1" hangingPunct="1"/>
              <a:t>38</a:t>
            </a:fld>
            <a:endParaRPr lang="es-ES" altLang="en-US" sz="120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Vorticidad Ciclónica/Positiva en Rojo</a:t>
            </a:r>
          </a:p>
          <a:p>
            <a:pPr eaLnBrk="1" hangingPunct="1"/>
            <a:endParaRPr lang="es-ES_tradnl"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3DF9D21A-2D94-4153-BB7B-18BD8BE11B2F}" type="slidenum">
              <a:rPr lang="es-ES" altLang="en-US" sz="1200" smtClean="0"/>
              <a:pPr eaLnBrk="1" hangingPunct="1"/>
              <a:t>40</a:t>
            </a:fld>
            <a:endParaRPr lang="es-ES" altLang="en-US" sz="120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Vorticidad Ciclónica/Positiva en Rojo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0CEE77FA-D0C9-4E8C-AA6B-41FECB83541D}" type="slidenum">
              <a:rPr lang="es-ES" altLang="en-US" sz="1200" smtClean="0"/>
              <a:pPr eaLnBrk="1" hangingPunct="1"/>
              <a:t>44</a:t>
            </a:fld>
            <a:endParaRPr lang="es-ES" altLang="en-US" sz="120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smtClean="0"/>
              <a:t>A </a:t>
            </a:r>
            <a:r>
              <a:rPr lang="es-ES_tradnl" altLang="en-US" smtClean="0">
                <a:hlinkClick r:id="rId3"/>
              </a:rPr>
              <a:t>cyclone</a:t>
            </a:r>
            <a:r>
              <a:rPr lang="es-ES_tradnl" altLang="en-US" smtClean="0"/>
              <a:t> in tropical or subtropical latitudes (from the </a:t>
            </a:r>
            <a:r>
              <a:rPr lang="es-ES_tradnl" altLang="en-US" smtClean="0">
                <a:hlinkClick r:id="rId4"/>
              </a:rPr>
              <a:t>equator</a:t>
            </a:r>
            <a:r>
              <a:rPr lang="es-ES_tradnl" altLang="en-US" smtClean="0"/>
              <a:t> to about 50°N) that has characteristics of both </a:t>
            </a:r>
            <a:r>
              <a:rPr lang="es-ES_tradnl" altLang="en-US" smtClean="0">
                <a:hlinkClick r:id="rId5"/>
              </a:rPr>
              <a:t>tropical cyclones</a:t>
            </a:r>
            <a:r>
              <a:rPr lang="es-ES_tradnl" altLang="en-US" smtClean="0"/>
              <a:t> and midlatitude (or </a:t>
            </a:r>
            <a:r>
              <a:rPr lang="es-ES_tradnl" altLang="en-US" smtClean="0">
                <a:hlinkClick r:id="rId6"/>
              </a:rPr>
              <a:t>extratropical</a:t>
            </a:r>
            <a:r>
              <a:rPr lang="es-ES_tradnl" altLang="en-US" smtClean="0"/>
              <a:t>) cyclones. They occur in regions of weak to moderate horizontal </a:t>
            </a:r>
            <a:r>
              <a:rPr lang="es-ES_tradnl" altLang="en-US" smtClean="0">
                <a:hlinkClick r:id="rId7"/>
              </a:rPr>
              <a:t>temperature</a:t>
            </a:r>
            <a:r>
              <a:rPr lang="es-ES_tradnl" altLang="en-US" smtClean="0"/>
              <a:t> gradient and extract the associated </a:t>
            </a:r>
            <a:r>
              <a:rPr lang="es-ES_tradnl" altLang="en-US" smtClean="0">
                <a:hlinkClick r:id="rId8"/>
              </a:rPr>
              <a:t>available potential energy</a:t>
            </a:r>
            <a:r>
              <a:rPr lang="es-ES_tradnl" altLang="en-US" smtClean="0"/>
              <a:t>, as do </a:t>
            </a:r>
            <a:r>
              <a:rPr lang="es-ES_tradnl" altLang="en-US" smtClean="0">
                <a:hlinkClick r:id="rId9"/>
              </a:rPr>
              <a:t>baroclinic cyclones</a:t>
            </a:r>
            <a:r>
              <a:rPr lang="es-ES_tradnl" altLang="en-US" smtClean="0"/>
              <a:t>, but they also receive some or most of their </a:t>
            </a:r>
            <a:r>
              <a:rPr lang="es-ES_tradnl" altLang="en-US" smtClean="0">
                <a:hlinkClick r:id="rId10"/>
              </a:rPr>
              <a:t>energy</a:t>
            </a:r>
            <a:r>
              <a:rPr lang="es-ES_tradnl" altLang="en-US" smtClean="0"/>
              <a:t> from convective redistribution of </a:t>
            </a:r>
            <a:r>
              <a:rPr lang="es-ES_tradnl" altLang="en-US" smtClean="0">
                <a:hlinkClick r:id="rId11"/>
              </a:rPr>
              <a:t>heat</a:t>
            </a:r>
            <a:r>
              <a:rPr lang="es-ES_tradnl" altLang="en-US" smtClean="0"/>
              <a:t> acquired from the sea, as do tropical cyclones. These storms usually have a radius of maximum winds that is larger than what is observed in purely tropical systems, and their maximum sustained winds have not been observed to exceed about 32 m s−1 (64 knots). Subtropical cyclones sometimes become true tropical cyclones, and likewise, tropical cyclones occasionally become subtropical storms. Subtropical cyclones in the Atlantic </a:t>
            </a:r>
            <a:r>
              <a:rPr lang="es-ES_tradnl" altLang="en-US" smtClean="0">
                <a:hlinkClick r:id="rId12"/>
              </a:rPr>
              <a:t>basin</a:t>
            </a:r>
            <a:r>
              <a:rPr lang="es-ES_tradnl" altLang="en-US" smtClean="0"/>
              <a:t> are classified by their maximum sustained surface winds: Subtropical depressions have surface winds less than 18 m s−1 (35 knots), while subtropical storms have surface winds greater than or equal to 18 m s−1. While these storms are not given names, forecasters do issue warnings for them.</a:t>
            </a:r>
          </a:p>
          <a:p>
            <a:pPr eaLnBrk="1" hangingPunct="1"/>
            <a:endParaRPr lang="es-ES_tradnl"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8FF00CB9-5ED3-487B-88BE-F979E454B6E7}" type="slidenum">
              <a:rPr lang="es-ES" altLang="en-US" sz="1200" smtClean="0"/>
              <a:pPr eaLnBrk="1" hangingPunct="1"/>
              <a:t>4</a:t>
            </a:fld>
            <a:endParaRPr lang="es-ES" altLang="en-US" sz="120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b="1" smtClean="0"/>
              <a:t>extratropical cyclone</a:t>
            </a:r>
            <a:r>
              <a:rPr lang="es-ES_tradnl" altLang="en-US" smtClean="0"/>
              <a:t>—(Sometimes called extratropical low, extratropical storm.) Any </a:t>
            </a:r>
            <a:r>
              <a:rPr lang="es-ES_tradnl" altLang="en-US" smtClean="0">
                <a:hlinkClick r:id="rId3"/>
              </a:rPr>
              <a:t>cyclonic-scale</a:t>
            </a:r>
            <a:r>
              <a:rPr lang="es-ES_tradnl" altLang="en-US" smtClean="0"/>
              <a:t> storm that is not a </a:t>
            </a:r>
            <a:r>
              <a:rPr lang="es-ES_tradnl" altLang="en-US" smtClean="0">
                <a:hlinkClick r:id="rId4"/>
              </a:rPr>
              <a:t>tropical cyclone</a:t>
            </a:r>
            <a:r>
              <a:rPr lang="es-ES_tradnl" altLang="en-US" smtClean="0"/>
              <a:t>, usually referring only to the </a:t>
            </a:r>
            <a:r>
              <a:rPr lang="es-ES_tradnl" altLang="en-US" smtClean="0">
                <a:hlinkClick r:id="rId5"/>
              </a:rPr>
              <a:t>migratory</a:t>
            </a:r>
            <a:r>
              <a:rPr lang="es-ES_tradnl" altLang="en-US" smtClean="0"/>
              <a:t> frontal cyclones of middle and high latitudes.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F96C4-A95E-42C3-96C0-E92C231444FF}" type="slidenum">
              <a:rPr lang="es-ES" altLang="en-US"/>
              <a:pPr/>
              <a:t>48</a:t>
            </a:fld>
            <a:endParaRPr lang="es-ES" alt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s-ES_tradnl" altLang="en-US"/>
              <a:t>Vorticidad Ciclónica/Negativa en Rojo</a:t>
            </a:r>
          </a:p>
          <a:p>
            <a:endParaRPr lang="es-ES_tradnl"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1DD24382-4AE1-4C8F-8151-D3367F0E8AE0}" type="slidenum">
              <a:rPr lang="es-ES" altLang="en-US" sz="1200" smtClean="0"/>
              <a:pPr eaLnBrk="1" hangingPunct="1"/>
              <a:t>50</a:t>
            </a:fld>
            <a:endParaRPr lang="es-ES" altLang="en-US" sz="120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barotropic disturbance</a:t>
            </a:r>
            <a:r>
              <a:rPr lang="es-ES_tradnl" altLang="en-US" smtClean="0"/>
              <a:t>—1. (Or barotropic wave.) A </a:t>
            </a:r>
            <a:r>
              <a:rPr lang="es-ES_tradnl" altLang="en-US" smtClean="0">
                <a:hlinkClick r:id="rId3"/>
              </a:rPr>
              <a:t>wave disturbance</a:t>
            </a:r>
            <a:r>
              <a:rPr lang="es-ES_tradnl" altLang="en-US" smtClean="0"/>
              <a:t> in a two-dimensional flow, the driving mechanism for which lies in the </a:t>
            </a:r>
            <a:r>
              <a:rPr lang="es-ES_tradnl" altLang="en-US" smtClean="0">
                <a:hlinkClick r:id="rId4"/>
              </a:rPr>
              <a:t>variation</a:t>
            </a:r>
            <a:r>
              <a:rPr lang="es-ES_tradnl" altLang="en-US" smtClean="0"/>
              <a:t> of </a:t>
            </a:r>
            <a:r>
              <a:rPr lang="es-ES_tradnl" altLang="en-US" smtClean="0">
                <a:hlinkClick r:id="rId5"/>
              </a:rPr>
              <a:t>vorticity</a:t>
            </a:r>
            <a:r>
              <a:rPr lang="es-ES_tradnl" altLang="en-US" smtClean="0"/>
              <a:t> of the basic current and/or in the variation of the vorticity of the earth about the local vertical. Such wave disturbances are also known as </a:t>
            </a:r>
            <a:r>
              <a:rPr lang="es-ES_tradnl" altLang="en-US" smtClean="0">
                <a:hlinkClick r:id="rId6"/>
              </a:rPr>
              <a:t>Rossby waves</a:t>
            </a:r>
            <a:r>
              <a:rPr lang="es-ES_tradnl" altLang="en-US" smtClean="0"/>
              <a:t>. </a:t>
            </a:r>
            <a:r>
              <a:rPr lang="es-ES_tradnl" altLang="en-US" i="1" smtClean="0"/>
              <a:t>See also</a:t>
            </a:r>
            <a:r>
              <a:rPr lang="es-ES_tradnl" altLang="en-US" smtClean="0"/>
              <a:t> </a:t>
            </a:r>
            <a:r>
              <a:rPr lang="es-ES_tradnl" altLang="en-US" smtClean="0">
                <a:hlinkClick r:id="rId7"/>
              </a:rPr>
              <a:t>barotropic instability</a:t>
            </a:r>
            <a:r>
              <a:rPr lang="es-ES_tradnl" altLang="en-US" smtClean="0"/>
              <a:t>. 2. An </a:t>
            </a:r>
            <a:r>
              <a:rPr lang="es-ES_tradnl" altLang="en-US" smtClean="0">
                <a:hlinkClick r:id="rId8"/>
              </a:rPr>
              <a:t>atmospheric wave</a:t>
            </a:r>
            <a:r>
              <a:rPr lang="es-ES_tradnl" altLang="en-US" smtClean="0"/>
              <a:t> of </a:t>
            </a:r>
            <a:r>
              <a:rPr lang="es-ES_tradnl" altLang="en-US" smtClean="0">
                <a:hlinkClick r:id="rId9"/>
              </a:rPr>
              <a:t>cyclonic scale</a:t>
            </a:r>
            <a:r>
              <a:rPr lang="es-ES_tradnl" altLang="en-US" smtClean="0"/>
              <a:t> in which </a:t>
            </a:r>
            <a:r>
              <a:rPr lang="es-ES_tradnl" altLang="en-US" smtClean="0">
                <a:hlinkClick r:id="rId10"/>
              </a:rPr>
              <a:t>troughs</a:t>
            </a:r>
            <a:r>
              <a:rPr lang="es-ES_tradnl" altLang="en-US" smtClean="0"/>
              <a:t> and </a:t>
            </a:r>
            <a:r>
              <a:rPr lang="es-ES_tradnl" altLang="en-US" smtClean="0">
                <a:hlinkClick r:id="rId11"/>
              </a:rPr>
              <a:t>ridges</a:t>
            </a:r>
            <a:r>
              <a:rPr lang="es-ES_tradnl" altLang="en-US" smtClean="0"/>
              <a:t> are approximately vertical. </a:t>
            </a:r>
          </a:p>
          <a:p>
            <a:pPr eaLnBrk="1" hangingPunct="1"/>
            <a:endParaRPr lang="es-ES_tradnl"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B79C2F1C-44A0-4DBF-8921-667956453B81}" type="slidenum">
              <a:rPr lang="es-ES" altLang="en-US" sz="1200" smtClean="0"/>
              <a:pPr eaLnBrk="1" hangingPunct="1"/>
              <a:t>51</a:t>
            </a:fld>
            <a:endParaRPr lang="es-ES" altLang="en-US" sz="120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barotropic disturbance</a:t>
            </a:r>
            <a:r>
              <a:rPr lang="es-ES_tradnl" altLang="en-US" smtClean="0"/>
              <a:t>—1. (Or barotropic wave.) A </a:t>
            </a:r>
            <a:r>
              <a:rPr lang="es-ES_tradnl" altLang="en-US" smtClean="0">
                <a:hlinkClick r:id="rId3"/>
              </a:rPr>
              <a:t>wave disturbance</a:t>
            </a:r>
            <a:r>
              <a:rPr lang="es-ES_tradnl" altLang="en-US" smtClean="0"/>
              <a:t> in a two-dimensional flow, the driving mechanism for which lies in the </a:t>
            </a:r>
            <a:r>
              <a:rPr lang="es-ES_tradnl" altLang="en-US" smtClean="0">
                <a:hlinkClick r:id="rId4"/>
              </a:rPr>
              <a:t>variation</a:t>
            </a:r>
            <a:r>
              <a:rPr lang="es-ES_tradnl" altLang="en-US" smtClean="0"/>
              <a:t> of </a:t>
            </a:r>
            <a:r>
              <a:rPr lang="es-ES_tradnl" altLang="en-US" smtClean="0">
                <a:hlinkClick r:id="rId5"/>
              </a:rPr>
              <a:t>vorticity</a:t>
            </a:r>
            <a:r>
              <a:rPr lang="es-ES_tradnl" altLang="en-US" smtClean="0"/>
              <a:t> of the basic current and/or in the variation of the vorticity of the earth about the local vertical. Such wave disturbances are also known as </a:t>
            </a:r>
            <a:r>
              <a:rPr lang="es-ES_tradnl" altLang="en-US" smtClean="0">
                <a:hlinkClick r:id="rId6"/>
              </a:rPr>
              <a:t>Rossby waves</a:t>
            </a:r>
            <a:r>
              <a:rPr lang="es-ES_tradnl" altLang="en-US" smtClean="0"/>
              <a:t>. </a:t>
            </a:r>
            <a:r>
              <a:rPr lang="es-ES_tradnl" altLang="en-US" i="1" smtClean="0"/>
              <a:t>See also</a:t>
            </a:r>
            <a:r>
              <a:rPr lang="es-ES_tradnl" altLang="en-US" smtClean="0"/>
              <a:t> </a:t>
            </a:r>
            <a:r>
              <a:rPr lang="es-ES_tradnl" altLang="en-US" smtClean="0">
                <a:hlinkClick r:id="rId7"/>
              </a:rPr>
              <a:t>barotropic instability</a:t>
            </a:r>
            <a:r>
              <a:rPr lang="es-ES_tradnl" altLang="en-US" smtClean="0"/>
              <a:t>. 2. An </a:t>
            </a:r>
            <a:r>
              <a:rPr lang="es-ES_tradnl" altLang="en-US" smtClean="0">
                <a:hlinkClick r:id="rId8"/>
              </a:rPr>
              <a:t>atmospheric wave</a:t>
            </a:r>
            <a:r>
              <a:rPr lang="es-ES_tradnl" altLang="en-US" smtClean="0"/>
              <a:t> of </a:t>
            </a:r>
            <a:r>
              <a:rPr lang="es-ES_tradnl" altLang="en-US" smtClean="0">
                <a:hlinkClick r:id="rId9"/>
              </a:rPr>
              <a:t>cyclonic scale</a:t>
            </a:r>
            <a:r>
              <a:rPr lang="es-ES_tradnl" altLang="en-US" smtClean="0"/>
              <a:t> in which </a:t>
            </a:r>
            <a:r>
              <a:rPr lang="es-ES_tradnl" altLang="en-US" smtClean="0">
                <a:hlinkClick r:id="rId10"/>
              </a:rPr>
              <a:t>troughs</a:t>
            </a:r>
            <a:r>
              <a:rPr lang="es-ES_tradnl" altLang="en-US" smtClean="0"/>
              <a:t> and </a:t>
            </a:r>
            <a:r>
              <a:rPr lang="es-ES_tradnl" altLang="en-US" smtClean="0">
                <a:hlinkClick r:id="rId11"/>
              </a:rPr>
              <a:t>ridges</a:t>
            </a:r>
            <a:r>
              <a:rPr lang="es-ES_tradnl" altLang="en-US" smtClean="0"/>
              <a:t> are approximately vertical. </a:t>
            </a:r>
          </a:p>
          <a:p>
            <a:pPr eaLnBrk="1" hangingPunct="1"/>
            <a:endParaRPr lang="es-ES_tradnl"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CF9EA28D-94C4-4602-A214-5EA841C5ECB2}" type="slidenum">
              <a:rPr lang="es-ES" altLang="en-US" sz="1200" smtClean="0"/>
              <a:pPr eaLnBrk="1" hangingPunct="1"/>
              <a:t>52</a:t>
            </a:fld>
            <a:endParaRPr lang="es-ES" altLang="en-US" sz="12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barotropic disturbance</a:t>
            </a:r>
            <a:r>
              <a:rPr lang="es-ES_tradnl" altLang="en-US" smtClean="0"/>
              <a:t>—1. (Or barotropic wave.) A </a:t>
            </a:r>
            <a:r>
              <a:rPr lang="es-ES_tradnl" altLang="en-US" smtClean="0">
                <a:hlinkClick r:id="rId3"/>
              </a:rPr>
              <a:t>wave disturbance</a:t>
            </a:r>
            <a:r>
              <a:rPr lang="es-ES_tradnl" altLang="en-US" smtClean="0"/>
              <a:t> in a two-dimensional flow, the driving mechanism for which lies in the </a:t>
            </a:r>
            <a:r>
              <a:rPr lang="es-ES_tradnl" altLang="en-US" smtClean="0">
                <a:hlinkClick r:id="rId4"/>
              </a:rPr>
              <a:t>variation</a:t>
            </a:r>
            <a:r>
              <a:rPr lang="es-ES_tradnl" altLang="en-US" smtClean="0"/>
              <a:t> of </a:t>
            </a:r>
            <a:r>
              <a:rPr lang="es-ES_tradnl" altLang="en-US" smtClean="0">
                <a:hlinkClick r:id="rId5"/>
              </a:rPr>
              <a:t>vorticity</a:t>
            </a:r>
            <a:r>
              <a:rPr lang="es-ES_tradnl" altLang="en-US" smtClean="0"/>
              <a:t> of the basic current and/or in the variation of the vorticity of the earth about the local vertical. Such wave disturbances are also known as </a:t>
            </a:r>
            <a:r>
              <a:rPr lang="es-ES_tradnl" altLang="en-US" smtClean="0">
                <a:hlinkClick r:id="rId6"/>
              </a:rPr>
              <a:t>Rossby waves</a:t>
            </a:r>
            <a:r>
              <a:rPr lang="es-ES_tradnl" altLang="en-US" smtClean="0"/>
              <a:t>. </a:t>
            </a:r>
            <a:r>
              <a:rPr lang="es-ES_tradnl" altLang="en-US" i="1" smtClean="0"/>
              <a:t>See also</a:t>
            </a:r>
            <a:r>
              <a:rPr lang="es-ES_tradnl" altLang="en-US" smtClean="0"/>
              <a:t> </a:t>
            </a:r>
            <a:r>
              <a:rPr lang="es-ES_tradnl" altLang="en-US" smtClean="0">
                <a:hlinkClick r:id="rId7"/>
              </a:rPr>
              <a:t>barotropic instability</a:t>
            </a:r>
            <a:r>
              <a:rPr lang="es-ES_tradnl" altLang="en-US" smtClean="0"/>
              <a:t>. 2. An </a:t>
            </a:r>
            <a:r>
              <a:rPr lang="es-ES_tradnl" altLang="en-US" smtClean="0">
                <a:hlinkClick r:id="rId8"/>
              </a:rPr>
              <a:t>atmospheric wave</a:t>
            </a:r>
            <a:r>
              <a:rPr lang="es-ES_tradnl" altLang="en-US" smtClean="0"/>
              <a:t> of </a:t>
            </a:r>
            <a:r>
              <a:rPr lang="es-ES_tradnl" altLang="en-US" smtClean="0">
                <a:hlinkClick r:id="rId9"/>
              </a:rPr>
              <a:t>cyclonic scale</a:t>
            </a:r>
            <a:r>
              <a:rPr lang="es-ES_tradnl" altLang="en-US" smtClean="0"/>
              <a:t> in which </a:t>
            </a:r>
            <a:r>
              <a:rPr lang="es-ES_tradnl" altLang="en-US" smtClean="0">
                <a:hlinkClick r:id="rId10"/>
              </a:rPr>
              <a:t>troughs</a:t>
            </a:r>
            <a:r>
              <a:rPr lang="es-ES_tradnl" altLang="en-US" smtClean="0"/>
              <a:t> and </a:t>
            </a:r>
            <a:r>
              <a:rPr lang="es-ES_tradnl" altLang="en-US" smtClean="0">
                <a:hlinkClick r:id="rId11"/>
              </a:rPr>
              <a:t>ridges</a:t>
            </a:r>
            <a:r>
              <a:rPr lang="es-ES_tradnl" altLang="en-US" smtClean="0"/>
              <a:t> are approximately vertical. </a:t>
            </a:r>
          </a:p>
          <a:p>
            <a:pPr eaLnBrk="1" hangingPunct="1"/>
            <a:endParaRPr lang="es-ES_tradnl"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0F9106B0-353A-4CB5-83F1-73FD2D429B01}" type="slidenum">
              <a:rPr lang="es-ES" altLang="en-US" sz="1200" smtClean="0"/>
              <a:pPr eaLnBrk="1" hangingPunct="1"/>
              <a:t>56</a:t>
            </a:fld>
            <a:endParaRPr lang="es-ES" altLang="en-US" sz="1200"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baroclinic disturbance</a:t>
            </a:r>
            <a:r>
              <a:rPr lang="es-ES_tradnl" altLang="en-US" smtClean="0"/>
              <a:t>—(Also called baroclinic wave.) Any </a:t>
            </a:r>
            <a:r>
              <a:rPr lang="es-ES_tradnl" altLang="en-US" smtClean="0">
                <a:hlinkClick r:id="rId3"/>
              </a:rPr>
              <a:t>migratory</a:t>
            </a:r>
            <a:r>
              <a:rPr lang="es-ES_tradnl" altLang="en-US" smtClean="0"/>
              <a:t> cyclone more or less associated with strong </a:t>
            </a:r>
            <a:r>
              <a:rPr lang="es-ES_tradnl" altLang="en-US" smtClean="0">
                <a:hlinkClick r:id="rId4"/>
              </a:rPr>
              <a:t>baroclinity</a:t>
            </a:r>
            <a:r>
              <a:rPr lang="es-ES_tradnl" altLang="en-US" smtClean="0"/>
              <a:t> of the </a:t>
            </a:r>
            <a:r>
              <a:rPr lang="es-ES_tradnl" altLang="en-US" smtClean="0">
                <a:hlinkClick r:id="rId5"/>
              </a:rPr>
              <a:t>atmosphere</a:t>
            </a:r>
            <a:r>
              <a:rPr lang="es-ES_tradnl" altLang="en-US" smtClean="0"/>
              <a:t>, evidenced on </a:t>
            </a:r>
            <a:r>
              <a:rPr lang="es-ES_tradnl" altLang="en-US" smtClean="0">
                <a:hlinkClick r:id="rId6"/>
              </a:rPr>
              <a:t>synoptic charts</a:t>
            </a:r>
            <a:r>
              <a:rPr lang="es-ES_tradnl" altLang="en-US" smtClean="0"/>
              <a:t> by temperature </a:t>
            </a:r>
            <a:r>
              <a:rPr lang="es-ES_tradnl" altLang="en-US" smtClean="0">
                <a:hlinkClick r:id="rId7"/>
              </a:rPr>
              <a:t>gradients</a:t>
            </a:r>
            <a:r>
              <a:rPr lang="es-ES_tradnl" altLang="en-US" smtClean="0"/>
              <a:t> in the constant-pressure surfaces, </a:t>
            </a:r>
            <a:r>
              <a:rPr lang="es-ES_tradnl" altLang="en-US" smtClean="0">
                <a:hlinkClick r:id="rId8"/>
              </a:rPr>
              <a:t>vertical wind shear</a:t>
            </a:r>
            <a:r>
              <a:rPr lang="es-ES_tradnl" altLang="en-US" smtClean="0"/>
              <a:t>, </a:t>
            </a:r>
            <a:r>
              <a:rPr lang="es-ES_tradnl" altLang="en-US" smtClean="0">
                <a:hlinkClick r:id="rId9"/>
              </a:rPr>
              <a:t>tilt</a:t>
            </a:r>
            <a:r>
              <a:rPr lang="es-ES_tradnl" altLang="en-US" smtClean="0"/>
              <a:t> of pressure </a:t>
            </a:r>
            <a:r>
              <a:rPr lang="es-ES_tradnl" altLang="en-US" smtClean="0">
                <a:hlinkClick r:id="rId10"/>
              </a:rPr>
              <a:t>troughs</a:t>
            </a:r>
            <a:r>
              <a:rPr lang="es-ES_tradnl" altLang="en-US" smtClean="0"/>
              <a:t> with height, and concentration of </a:t>
            </a:r>
            <a:r>
              <a:rPr lang="es-ES_tradnl" altLang="en-US" smtClean="0">
                <a:hlinkClick r:id="rId11"/>
              </a:rPr>
              <a:t>solenoids</a:t>
            </a:r>
            <a:r>
              <a:rPr lang="es-ES_tradnl" altLang="en-US" smtClean="0"/>
              <a:t> in the </a:t>
            </a:r>
            <a:r>
              <a:rPr lang="es-ES_tradnl" altLang="en-US" smtClean="0">
                <a:hlinkClick r:id="rId12"/>
              </a:rPr>
              <a:t>frontal surface</a:t>
            </a:r>
            <a:r>
              <a:rPr lang="es-ES_tradnl" altLang="en-US" smtClean="0"/>
              <a:t> near the ground. Baroclinic disturbances play an important role in atmospheric </a:t>
            </a:r>
            <a:r>
              <a:rPr lang="es-ES_tradnl" altLang="en-US" smtClean="0">
                <a:hlinkClick r:id="rId13"/>
              </a:rPr>
              <a:t>energy conversion</a:t>
            </a:r>
            <a:r>
              <a:rPr lang="es-ES_tradnl" altLang="en-US" smtClean="0"/>
              <a:t> from </a:t>
            </a:r>
            <a:r>
              <a:rPr lang="es-ES_tradnl" altLang="en-US" smtClean="0">
                <a:hlinkClick r:id="rId14"/>
              </a:rPr>
              <a:t>potential energy</a:t>
            </a:r>
            <a:r>
              <a:rPr lang="es-ES_tradnl" altLang="en-US" smtClean="0"/>
              <a:t> to </a:t>
            </a:r>
            <a:r>
              <a:rPr lang="es-ES_tradnl" altLang="en-US" smtClean="0">
                <a:hlinkClick r:id="rId15"/>
              </a:rPr>
              <a:t>kinetic energy</a:t>
            </a:r>
            <a:r>
              <a:rPr lang="es-ES_tradnl" altLang="en-US" smtClean="0"/>
              <a:t>. </a:t>
            </a:r>
            <a:r>
              <a:rPr lang="es-ES_tradnl" altLang="en-US" i="1" smtClean="0"/>
              <a:t>Compare</a:t>
            </a:r>
            <a:r>
              <a:rPr lang="es-ES_tradnl" altLang="en-US" smtClean="0"/>
              <a:t> </a:t>
            </a:r>
            <a:r>
              <a:rPr lang="es-ES_tradnl" altLang="en-US" smtClean="0">
                <a:hlinkClick r:id="rId16"/>
              </a:rPr>
              <a:t>barotropic disturbance</a:t>
            </a:r>
            <a:r>
              <a:rPr lang="es-ES_tradnl" altLang="en-US" smtClean="0"/>
              <a:t>. </a:t>
            </a:r>
          </a:p>
          <a:p>
            <a:pPr eaLnBrk="1" hangingPunct="1"/>
            <a:endParaRPr lang="es-ES_tradnl"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D79D1F19-5620-45A7-A83F-6179092CADCE}" type="slidenum">
              <a:rPr lang="es-ES" altLang="en-US" sz="1200" smtClean="0"/>
              <a:pPr eaLnBrk="1" hangingPunct="1"/>
              <a:t>57</a:t>
            </a:fld>
            <a:endParaRPr lang="es-ES" altLang="en-US" sz="120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baroclinic disturbance</a:t>
            </a:r>
            <a:r>
              <a:rPr lang="es-ES_tradnl" altLang="en-US" smtClean="0"/>
              <a:t>—(Also called baroclinic wave.) Any </a:t>
            </a:r>
            <a:r>
              <a:rPr lang="es-ES_tradnl" altLang="en-US" smtClean="0">
                <a:hlinkClick r:id="rId3"/>
              </a:rPr>
              <a:t>migratory</a:t>
            </a:r>
            <a:r>
              <a:rPr lang="es-ES_tradnl" altLang="en-US" smtClean="0"/>
              <a:t> cyclone more or less associated with strong </a:t>
            </a:r>
            <a:r>
              <a:rPr lang="es-ES_tradnl" altLang="en-US" smtClean="0">
                <a:hlinkClick r:id="rId4"/>
              </a:rPr>
              <a:t>baroclinity</a:t>
            </a:r>
            <a:r>
              <a:rPr lang="es-ES_tradnl" altLang="en-US" smtClean="0"/>
              <a:t> of the </a:t>
            </a:r>
            <a:r>
              <a:rPr lang="es-ES_tradnl" altLang="en-US" smtClean="0">
                <a:hlinkClick r:id="rId5"/>
              </a:rPr>
              <a:t>atmosphere</a:t>
            </a:r>
            <a:r>
              <a:rPr lang="es-ES_tradnl" altLang="en-US" smtClean="0"/>
              <a:t>, evidenced on </a:t>
            </a:r>
            <a:r>
              <a:rPr lang="es-ES_tradnl" altLang="en-US" smtClean="0">
                <a:hlinkClick r:id="rId6"/>
              </a:rPr>
              <a:t>synoptic charts</a:t>
            </a:r>
            <a:r>
              <a:rPr lang="es-ES_tradnl" altLang="en-US" smtClean="0"/>
              <a:t> by temperature </a:t>
            </a:r>
            <a:r>
              <a:rPr lang="es-ES_tradnl" altLang="en-US" smtClean="0">
                <a:hlinkClick r:id="rId7"/>
              </a:rPr>
              <a:t>gradients</a:t>
            </a:r>
            <a:r>
              <a:rPr lang="es-ES_tradnl" altLang="en-US" smtClean="0"/>
              <a:t> in the constant-pressure surfaces, </a:t>
            </a:r>
            <a:r>
              <a:rPr lang="es-ES_tradnl" altLang="en-US" smtClean="0">
                <a:hlinkClick r:id="rId8"/>
              </a:rPr>
              <a:t>vertical wind shear</a:t>
            </a:r>
            <a:r>
              <a:rPr lang="es-ES_tradnl" altLang="en-US" smtClean="0"/>
              <a:t>, </a:t>
            </a:r>
            <a:r>
              <a:rPr lang="es-ES_tradnl" altLang="en-US" smtClean="0">
                <a:hlinkClick r:id="rId9"/>
              </a:rPr>
              <a:t>tilt</a:t>
            </a:r>
            <a:r>
              <a:rPr lang="es-ES_tradnl" altLang="en-US" smtClean="0"/>
              <a:t> of pressure </a:t>
            </a:r>
            <a:r>
              <a:rPr lang="es-ES_tradnl" altLang="en-US" smtClean="0">
                <a:hlinkClick r:id="rId10"/>
              </a:rPr>
              <a:t>troughs</a:t>
            </a:r>
            <a:r>
              <a:rPr lang="es-ES_tradnl" altLang="en-US" smtClean="0"/>
              <a:t> with height, and concentration of </a:t>
            </a:r>
            <a:r>
              <a:rPr lang="es-ES_tradnl" altLang="en-US" smtClean="0">
                <a:hlinkClick r:id="rId11"/>
              </a:rPr>
              <a:t>solenoids</a:t>
            </a:r>
            <a:r>
              <a:rPr lang="es-ES_tradnl" altLang="en-US" smtClean="0"/>
              <a:t> in the </a:t>
            </a:r>
            <a:r>
              <a:rPr lang="es-ES_tradnl" altLang="en-US" smtClean="0">
                <a:hlinkClick r:id="rId12"/>
              </a:rPr>
              <a:t>frontal surface</a:t>
            </a:r>
            <a:r>
              <a:rPr lang="es-ES_tradnl" altLang="en-US" smtClean="0"/>
              <a:t> near the ground. Baroclinic disturbances play an important role in atmospheric </a:t>
            </a:r>
            <a:r>
              <a:rPr lang="es-ES_tradnl" altLang="en-US" smtClean="0">
                <a:hlinkClick r:id="rId13"/>
              </a:rPr>
              <a:t>energy conversion</a:t>
            </a:r>
            <a:r>
              <a:rPr lang="es-ES_tradnl" altLang="en-US" smtClean="0"/>
              <a:t> from </a:t>
            </a:r>
            <a:r>
              <a:rPr lang="es-ES_tradnl" altLang="en-US" smtClean="0">
                <a:hlinkClick r:id="rId14"/>
              </a:rPr>
              <a:t>potential energy</a:t>
            </a:r>
            <a:r>
              <a:rPr lang="es-ES_tradnl" altLang="en-US" smtClean="0"/>
              <a:t> to </a:t>
            </a:r>
            <a:r>
              <a:rPr lang="es-ES_tradnl" altLang="en-US" smtClean="0">
                <a:hlinkClick r:id="rId15"/>
              </a:rPr>
              <a:t>kinetic energy</a:t>
            </a:r>
            <a:r>
              <a:rPr lang="es-ES_tradnl" altLang="en-US" smtClean="0"/>
              <a:t>. </a:t>
            </a:r>
            <a:r>
              <a:rPr lang="es-ES_tradnl" altLang="en-US" i="1" smtClean="0"/>
              <a:t>Compare</a:t>
            </a:r>
            <a:r>
              <a:rPr lang="es-ES_tradnl" altLang="en-US" smtClean="0"/>
              <a:t> </a:t>
            </a:r>
            <a:r>
              <a:rPr lang="es-ES_tradnl" altLang="en-US" smtClean="0">
                <a:hlinkClick r:id="rId16"/>
              </a:rPr>
              <a:t>barotropic disturbance</a:t>
            </a:r>
            <a:r>
              <a:rPr lang="es-ES_tradnl" altLang="en-US" smtClean="0"/>
              <a:t>. </a:t>
            </a:r>
          </a:p>
          <a:p>
            <a:pPr eaLnBrk="1" hangingPunct="1"/>
            <a:endParaRPr lang="es-ES_tradnl"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81A0A39E-9EA0-4846-AA01-C8B69E77E0A9}" type="slidenum">
              <a:rPr lang="es-ES" altLang="en-US" sz="1200" smtClean="0"/>
              <a:pPr eaLnBrk="1" hangingPunct="1"/>
              <a:t>58</a:t>
            </a:fld>
            <a:endParaRPr lang="es-ES" altLang="en-US" sz="120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s-ES_tradnl" altLang="en-US" b="1" smtClean="0"/>
              <a:t>baroclinic disturbance</a:t>
            </a:r>
            <a:r>
              <a:rPr lang="es-ES_tradnl" altLang="en-US" smtClean="0"/>
              <a:t>—(Also called baroclinic wave.) Any </a:t>
            </a:r>
            <a:r>
              <a:rPr lang="es-ES_tradnl" altLang="en-US" smtClean="0">
                <a:hlinkClick r:id="rId3"/>
              </a:rPr>
              <a:t>migratory</a:t>
            </a:r>
            <a:r>
              <a:rPr lang="es-ES_tradnl" altLang="en-US" smtClean="0"/>
              <a:t> cyclone more or less associated with strong </a:t>
            </a:r>
            <a:r>
              <a:rPr lang="es-ES_tradnl" altLang="en-US" smtClean="0">
                <a:hlinkClick r:id="rId4"/>
              </a:rPr>
              <a:t>baroclinity</a:t>
            </a:r>
            <a:r>
              <a:rPr lang="es-ES_tradnl" altLang="en-US" smtClean="0"/>
              <a:t> of the </a:t>
            </a:r>
            <a:r>
              <a:rPr lang="es-ES_tradnl" altLang="en-US" smtClean="0">
                <a:hlinkClick r:id="rId5"/>
              </a:rPr>
              <a:t>atmosphere</a:t>
            </a:r>
            <a:r>
              <a:rPr lang="es-ES_tradnl" altLang="en-US" smtClean="0"/>
              <a:t>, evidenced on </a:t>
            </a:r>
            <a:r>
              <a:rPr lang="es-ES_tradnl" altLang="en-US" smtClean="0">
                <a:hlinkClick r:id="rId6"/>
              </a:rPr>
              <a:t>synoptic charts</a:t>
            </a:r>
            <a:r>
              <a:rPr lang="es-ES_tradnl" altLang="en-US" smtClean="0"/>
              <a:t> by temperature </a:t>
            </a:r>
            <a:r>
              <a:rPr lang="es-ES_tradnl" altLang="en-US" smtClean="0">
                <a:hlinkClick r:id="rId7"/>
              </a:rPr>
              <a:t>gradients</a:t>
            </a:r>
            <a:r>
              <a:rPr lang="es-ES_tradnl" altLang="en-US" smtClean="0"/>
              <a:t> in the constant-pressure surfaces, </a:t>
            </a:r>
            <a:r>
              <a:rPr lang="es-ES_tradnl" altLang="en-US" smtClean="0">
                <a:hlinkClick r:id="rId8"/>
              </a:rPr>
              <a:t>vertical wind shear</a:t>
            </a:r>
            <a:r>
              <a:rPr lang="es-ES_tradnl" altLang="en-US" smtClean="0"/>
              <a:t>, </a:t>
            </a:r>
            <a:r>
              <a:rPr lang="es-ES_tradnl" altLang="en-US" smtClean="0">
                <a:hlinkClick r:id="rId9"/>
              </a:rPr>
              <a:t>tilt</a:t>
            </a:r>
            <a:r>
              <a:rPr lang="es-ES_tradnl" altLang="en-US" smtClean="0"/>
              <a:t> of pressure </a:t>
            </a:r>
            <a:r>
              <a:rPr lang="es-ES_tradnl" altLang="en-US" smtClean="0">
                <a:hlinkClick r:id="rId10"/>
              </a:rPr>
              <a:t>troughs</a:t>
            </a:r>
            <a:r>
              <a:rPr lang="es-ES_tradnl" altLang="en-US" smtClean="0"/>
              <a:t> with height, and concentration of </a:t>
            </a:r>
            <a:r>
              <a:rPr lang="es-ES_tradnl" altLang="en-US" smtClean="0">
                <a:hlinkClick r:id="rId11"/>
              </a:rPr>
              <a:t>solenoids</a:t>
            </a:r>
            <a:r>
              <a:rPr lang="es-ES_tradnl" altLang="en-US" smtClean="0"/>
              <a:t> in the </a:t>
            </a:r>
            <a:r>
              <a:rPr lang="es-ES_tradnl" altLang="en-US" smtClean="0">
                <a:hlinkClick r:id="rId12"/>
              </a:rPr>
              <a:t>frontal surface</a:t>
            </a:r>
            <a:r>
              <a:rPr lang="es-ES_tradnl" altLang="en-US" smtClean="0"/>
              <a:t> near the ground. Baroclinic disturbances play an important role in atmospheric </a:t>
            </a:r>
            <a:r>
              <a:rPr lang="es-ES_tradnl" altLang="en-US" smtClean="0">
                <a:hlinkClick r:id="rId13"/>
              </a:rPr>
              <a:t>energy conversion</a:t>
            </a:r>
            <a:r>
              <a:rPr lang="es-ES_tradnl" altLang="en-US" smtClean="0"/>
              <a:t> from </a:t>
            </a:r>
            <a:r>
              <a:rPr lang="es-ES_tradnl" altLang="en-US" smtClean="0">
                <a:hlinkClick r:id="rId14"/>
              </a:rPr>
              <a:t>potential energy</a:t>
            </a:r>
            <a:r>
              <a:rPr lang="es-ES_tradnl" altLang="en-US" smtClean="0"/>
              <a:t> to </a:t>
            </a:r>
            <a:r>
              <a:rPr lang="es-ES_tradnl" altLang="en-US" smtClean="0">
                <a:hlinkClick r:id="rId15"/>
              </a:rPr>
              <a:t>kinetic energy</a:t>
            </a:r>
            <a:r>
              <a:rPr lang="es-ES_tradnl" altLang="en-US" smtClean="0"/>
              <a:t>. </a:t>
            </a:r>
            <a:r>
              <a:rPr lang="es-ES_tradnl" altLang="en-US" i="1" smtClean="0"/>
              <a:t>Compare</a:t>
            </a:r>
            <a:r>
              <a:rPr lang="es-ES_tradnl" altLang="en-US" smtClean="0"/>
              <a:t> </a:t>
            </a:r>
            <a:r>
              <a:rPr lang="es-ES_tradnl" altLang="en-US" smtClean="0">
                <a:hlinkClick r:id="rId16"/>
              </a:rPr>
              <a:t>barotropic disturbance</a:t>
            </a:r>
            <a:r>
              <a:rPr lang="es-ES_tradnl" altLang="en-US" smtClean="0"/>
              <a:t>. </a:t>
            </a:r>
          </a:p>
          <a:p>
            <a:pPr eaLnBrk="1" hangingPunct="1"/>
            <a:endParaRPr lang="es-ES_tradnl"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367769-D976-4782-8C66-7A6E4F7F8732}" type="slidenum">
              <a:rPr lang="es-ES" altLang="en-US"/>
              <a:pPr/>
              <a:t>60</a:t>
            </a:fld>
            <a:endParaRPr lang="es-ES" altLang="en-US"/>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s-ES_tradnl" altLang="en-US"/>
              <a:t>Advección Fría en Azul/Calida en Rojo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A9C7D-2178-49DC-9736-05B4FF0FD648}" type="slidenum">
              <a:rPr lang="es-ES" altLang="en-US"/>
              <a:pPr/>
              <a:t>61</a:t>
            </a:fld>
            <a:endParaRPr lang="es-ES" alt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s-ES_tradnl" altLang="en-US"/>
              <a:t>Note la rotación del viento con la altura, y el incremento de la intensidad del viento.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9474F703-604D-4249-9F5E-ACE4B9540376}" type="slidenum">
              <a:rPr lang="es-ES" altLang="en-US" sz="1200" smtClean="0"/>
              <a:pPr eaLnBrk="1" hangingPunct="1"/>
              <a:t>63</a:t>
            </a:fld>
            <a:endParaRPr lang="es-ES" altLang="en-US" sz="120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Advección Fría en Azul/cálida en Rojo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26433C62-EA17-42CE-BD7A-BF1F9E9B82E2}" type="slidenum">
              <a:rPr lang="es-ES" altLang="en-US" sz="1200" smtClean="0"/>
              <a:pPr eaLnBrk="1" hangingPunct="1"/>
              <a:t>6</a:t>
            </a:fld>
            <a:endParaRPr lang="es-ES" alt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701675" y="4410075"/>
            <a:ext cx="560705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b="1" smtClean="0"/>
              <a:t>cold trough</a:t>
            </a:r>
            <a:r>
              <a:rPr lang="es-ES_tradnl" altLang="en-US" smtClean="0"/>
              <a:t>—At any given level in the </a:t>
            </a:r>
            <a:r>
              <a:rPr lang="es-ES_tradnl" altLang="en-US" smtClean="0">
                <a:hlinkClick r:id="rId3"/>
              </a:rPr>
              <a:t>atmosphere</a:t>
            </a:r>
            <a:r>
              <a:rPr lang="es-ES_tradnl" altLang="en-US" smtClean="0"/>
              <a:t>, any </a:t>
            </a:r>
            <a:r>
              <a:rPr lang="es-ES_tradnl" altLang="en-US" smtClean="0">
                <a:hlinkClick r:id="rId4"/>
              </a:rPr>
              <a:t>trough</a:t>
            </a:r>
            <a:r>
              <a:rPr lang="es-ES_tradnl" altLang="en-US" smtClean="0"/>
              <a:t> that is generally characterized by colder air near its center than its surroundings. </a:t>
            </a:r>
          </a:p>
          <a:p>
            <a:pPr eaLnBrk="1" hangingPunct="1"/>
            <a:endParaRPr lang="es-ES_tradnl" altLang="en-US" smtClean="0"/>
          </a:p>
          <a:p>
            <a:pPr eaLnBrk="1" hangingPunct="1"/>
            <a:r>
              <a:rPr lang="es-ES_tradnl" altLang="en-US" b="1" smtClean="0"/>
              <a:t>cold low</a:t>
            </a:r>
            <a:r>
              <a:rPr lang="es-ES_tradnl" altLang="en-US" smtClean="0"/>
              <a:t>—(Or cold cyclone; also called cold-core low, cold-core cyclone.) At a given level in the </a:t>
            </a:r>
            <a:r>
              <a:rPr lang="es-ES_tradnl" altLang="en-US" smtClean="0">
                <a:hlinkClick r:id="rId3"/>
              </a:rPr>
              <a:t>atmosphere</a:t>
            </a:r>
            <a:r>
              <a:rPr lang="es-ES_tradnl" altLang="en-US" smtClean="0"/>
              <a:t>, any </a:t>
            </a:r>
            <a:r>
              <a:rPr lang="es-ES_tradnl" altLang="en-US" smtClean="0">
                <a:hlinkClick r:id="rId5"/>
              </a:rPr>
              <a:t>low</a:t>
            </a:r>
            <a:r>
              <a:rPr lang="es-ES_tradnl" altLang="en-US" smtClean="0"/>
              <a:t> that is generally characterized by colder air near its center than around its periphery; the opposite of a </a:t>
            </a:r>
            <a:r>
              <a:rPr lang="es-ES_tradnl" altLang="en-US" smtClean="0">
                <a:hlinkClick r:id="rId6"/>
              </a:rPr>
              <a:t>warm low</a:t>
            </a:r>
            <a:r>
              <a:rPr lang="es-ES_tradnl" altLang="en-US" smtClean="0"/>
              <a:t>. A significant case of a cold low is that of a </a:t>
            </a:r>
            <a:r>
              <a:rPr lang="es-ES_tradnl" altLang="en-US" smtClean="0">
                <a:hlinkClick r:id="rId7"/>
              </a:rPr>
              <a:t>cut-off low</a:t>
            </a:r>
            <a:r>
              <a:rPr lang="es-ES_tradnl" altLang="en-US" smtClean="0"/>
              <a:t>, characterized by a completely isolated </a:t>
            </a:r>
            <a:r>
              <a:rPr lang="es-ES_tradnl" altLang="en-US" smtClean="0">
                <a:hlinkClick r:id="rId8"/>
              </a:rPr>
              <a:t>pool of cold air</a:t>
            </a:r>
            <a:r>
              <a:rPr lang="es-ES_tradnl" altLang="en-US" smtClean="0"/>
              <a:t> within its </a:t>
            </a:r>
            <a:r>
              <a:rPr lang="es-ES_tradnl" altLang="en-US" smtClean="0">
                <a:hlinkClick r:id="rId9"/>
              </a:rPr>
              <a:t>vortex</a:t>
            </a:r>
            <a:r>
              <a:rPr lang="es-ES_tradnl" altLang="en-US" smtClean="0"/>
              <a:t>. The </a:t>
            </a:r>
            <a:r>
              <a:rPr lang="es-ES_tradnl" altLang="en-US" smtClean="0">
                <a:hlinkClick r:id="rId10"/>
              </a:rPr>
              <a:t>cyclonic</a:t>
            </a:r>
            <a:r>
              <a:rPr lang="es-ES_tradnl" altLang="en-US" smtClean="0"/>
              <a:t> intensity of a cold low increases with height in accordance with the </a:t>
            </a:r>
            <a:r>
              <a:rPr lang="es-ES_tradnl" altLang="en-US" smtClean="0">
                <a:hlinkClick r:id="rId11"/>
              </a:rPr>
              <a:t>thermal wind equation</a:t>
            </a:r>
            <a:r>
              <a:rPr lang="es-ES_tradnl" altLang="en-US" smtClean="0"/>
              <a:t>. </a:t>
            </a:r>
          </a:p>
          <a:p>
            <a:pPr eaLnBrk="1" hangingPunct="1"/>
            <a:endParaRPr lang="es-ES_tradnl"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FFDC9B35-7E52-49B7-A1D4-8B058E9167B8}" type="slidenum">
              <a:rPr lang="es-ES" altLang="en-US" sz="1200" smtClean="0"/>
              <a:pPr eaLnBrk="1" hangingPunct="1"/>
              <a:t>64</a:t>
            </a:fld>
            <a:endParaRPr lang="es-ES" alt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Note la rotación del viento con la altura, y el incremento de la intensidad del viento.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Se puede mencionar que cerca a la superficie puede desarrollarse una baja térmica.</a:t>
            </a: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Times New Roman" pitchFamily="18" charset="0"/>
              </a:defRPr>
            </a:lvl1pPr>
            <a:lvl2pPr marL="742950" indent="-285750" defTabSz="930275" eaLnBrk="0" hangingPunct="0">
              <a:defRPr sz="2400">
                <a:solidFill>
                  <a:schemeClr val="tx1"/>
                </a:solidFill>
                <a:latin typeface="Times New Roman" pitchFamily="18" charset="0"/>
              </a:defRPr>
            </a:lvl2pPr>
            <a:lvl3pPr marL="1143000" indent="-228600" defTabSz="930275" eaLnBrk="0" hangingPunct="0">
              <a:defRPr sz="2400">
                <a:solidFill>
                  <a:schemeClr val="tx1"/>
                </a:solidFill>
                <a:latin typeface="Times New Roman" pitchFamily="18" charset="0"/>
              </a:defRPr>
            </a:lvl3pPr>
            <a:lvl4pPr marL="1600200" indent="-228600" defTabSz="930275" eaLnBrk="0" hangingPunct="0">
              <a:defRPr sz="2400">
                <a:solidFill>
                  <a:schemeClr val="tx1"/>
                </a:solidFill>
                <a:latin typeface="Times New Roman" pitchFamily="18" charset="0"/>
              </a:defRPr>
            </a:lvl4pPr>
            <a:lvl5pPr marL="2057400" indent="-228600" defTabSz="930275" eaLnBrk="0" hangingPunct="0">
              <a:defRPr sz="2400">
                <a:solidFill>
                  <a:schemeClr val="tx1"/>
                </a:solidFill>
                <a:latin typeface="Times New Roman" pitchFamily="18" charset="0"/>
              </a:defRPr>
            </a:lvl5pPr>
            <a:lvl6pPr marL="2514600" indent="-228600" algn="ctr" defTabSz="930275" eaLnBrk="0" fontAlgn="base" hangingPunct="0">
              <a:spcBef>
                <a:spcPct val="0"/>
              </a:spcBef>
              <a:spcAft>
                <a:spcPct val="0"/>
              </a:spcAft>
              <a:defRPr sz="2400">
                <a:solidFill>
                  <a:schemeClr val="tx1"/>
                </a:solidFill>
                <a:latin typeface="Times New Roman" pitchFamily="18" charset="0"/>
              </a:defRPr>
            </a:lvl6pPr>
            <a:lvl7pPr marL="2971800" indent="-228600" algn="ctr" defTabSz="930275" eaLnBrk="0" fontAlgn="base" hangingPunct="0">
              <a:spcBef>
                <a:spcPct val="0"/>
              </a:spcBef>
              <a:spcAft>
                <a:spcPct val="0"/>
              </a:spcAft>
              <a:defRPr sz="2400">
                <a:solidFill>
                  <a:schemeClr val="tx1"/>
                </a:solidFill>
                <a:latin typeface="Times New Roman" pitchFamily="18" charset="0"/>
              </a:defRPr>
            </a:lvl7pPr>
            <a:lvl8pPr marL="3429000" indent="-228600" algn="ctr" defTabSz="930275" eaLnBrk="0" fontAlgn="base" hangingPunct="0">
              <a:spcBef>
                <a:spcPct val="0"/>
              </a:spcBef>
              <a:spcAft>
                <a:spcPct val="0"/>
              </a:spcAft>
              <a:defRPr sz="2400">
                <a:solidFill>
                  <a:schemeClr val="tx1"/>
                </a:solidFill>
                <a:latin typeface="Times New Roman" pitchFamily="18" charset="0"/>
              </a:defRPr>
            </a:lvl8pPr>
            <a:lvl9pPr marL="3886200" indent="-228600" algn="ctr" defTabSz="930275" eaLnBrk="0" fontAlgn="base" hangingPunct="0">
              <a:spcBef>
                <a:spcPct val="0"/>
              </a:spcBef>
              <a:spcAft>
                <a:spcPct val="0"/>
              </a:spcAft>
              <a:defRPr sz="2400">
                <a:solidFill>
                  <a:schemeClr val="tx1"/>
                </a:solidFill>
                <a:latin typeface="Times New Roman" pitchFamily="18" charset="0"/>
              </a:defRPr>
            </a:lvl9pPr>
          </a:lstStyle>
          <a:p>
            <a:pPr eaLnBrk="1" hangingPunct="1"/>
            <a:fld id="{B2A3C843-DF08-4927-BA3B-8DE31A6055EA}" type="slidenum">
              <a:rPr lang="es-ES" altLang="en-US" sz="1200" smtClean="0"/>
              <a:pPr eaLnBrk="1" hangingPunct="1"/>
              <a:t>67</a:t>
            </a:fld>
            <a:endParaRPr lang="es-ES" altLang="en-US"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882147BF-9FFA-4C67-BD7D-BB0BA578DFAF}" type="slidenum">
              <a:rPr lang="en-US" altLang="en-US" sz="1200"/>
              <a:pPr eaLnBrk="1" hangingPunct="1"/>
              <a:t>68</a:t>
            </a:fld>
            <a:endParaRPr lang="en-US" alt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Verano:  La alta de Bolivia se define bien en niveles superiores de la atmósfera, apoyando una dorsal sobre el continente.  La alta calida depende de la liberación de calor latente durante procesos convectivos, y la acumulación de radiación sobre la región.</a:t>
            </a:r>
          </a:p>
          <a:p>
            <a:pPr eaLnBrk="1" hangingPunct="1"/>
            <a:endParaRPr lang="es-ES_tradnl" altLang="en-US" smtClean="0"/>
          </a:p>
          <a:p>
            <a:pPr eaLnBrk="1" hangingPunct="1"/>
            <a:r>
              <a:rPr lang="es-ES_tradnl" altLang="en-US" smtClean="0"/>
              <a:t>La dorsal continental dirige impulsos polares al norte, lo cual alimenta la vaguada TUTT en el noreste/norte de Brasil.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AE7EDF72-14AD-43C0-B35B-DAE477EE2B9F}" type="slidenum">
              <a:rPr lang="en-US" altLang="en-US" sz="1200"/>
              <a:pPr eaLnBrk="1" hangingPunct="1"/>
              <a:t>69</a:t>
            </a:fld>
            <a:endParaRPr lang="en-US" alt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FC69CDE1-DB80-4A19-87F4-BF737759D226}" type="slidenum">
              <a:rPr lang="en-US" altLang="en-US" sz="1200"/>
              <a:pPr eaLnBrk="1" hangingPunct="1"/>
              <a:t>70</a:t>
            </a:fld>
            <a:endParaRPr lang="en-US" alt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72F9D67D-11BD-4042-9A48-EB6C323D83EC}" type="slidenum">
              <a:rPr lang="en-US" altLang="en-US" sz="1200"/>
              <a:pPr eaLnBrk="1" hangingPunct="1"/>
              <a:t>71</a:t>
            </a:fld>
            <a:endParaRPr lang="en-US" altLang="en-US"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787406-0D57-4C71-901F-2EFD26CF52E2}" type="slidenum">
              <a:rPr lang="es-ES" altLang="en-US"/>
              <a:pPr/>
              <a:t>10</a:t>
            </a:fld>
            <a:endParaRPr lang="es-ES" alt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s-ES_tradnl" altLang="en-US"/>
              <a:t>Vorticidad Ciclónica/Negativa en Rojo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72971-6C3E-45F4-ADC0-3716EB9B8CB6}" type="slidenum">
              <a:rPr lang="es-ES" altLang="en-US"/>
              <a:pPr/>
              <a:t>11</a:t>
            </a:fld>
            <a:endParaRPr lang="es-ES" alt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s-ES_tradnl" altLang="en-US"/>
              <a:t>Vorticidad Ciclónica/Negativa en Rojo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B261F3BE-4459-444D-B8E9-801E203F064C}" type="slidenum">
              <a:rPr lang="en-US" altLang="en-US" sz="1200"/>
              <a:pPr eaLnBrk="1" hangingPunct="1"/>
              <a:t>14</a:t>
            </a:fld>
            <a:endParaRPr lang="en-US" altLang="en-US"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Bajas en altura, baja gota fría, se forman según perturbaciones de onda corta se mueven por debajo de la dorsal subtropical y alimentan la vaguada TUTT en el nordeste de Brasil.  Al segregarse la baja, tiende a morir en unos 3-5 días.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472" indent="-290951" eaLnBrk="0" hangingPunct="0">
              <a:defRPr sz="2400">
                <a:solidFill>
                  <a:schemeClr val="tx1"/>
                </a:solidFill>
                <a:latin typeface="Times New Roman" pitchFamily="18" charset="0"/>
              </a:defRPr>
            </a:lvl2pPr>
            <a:lvl3pPr marL="1163803" indent="-232761" eaLnBrk="0" hangingPunct="0">
              <a:defRPr sz="2400">
                <a:solidFill>
                  <a:schemeClr val="tx1"/>
                </a:solidFill>
                <a:latin typeface="Times New Roman" pitchFamily="18" charset="0"/>
              </a:defRPr>
            </a:lvl3pPr>
            <a:lvl4pPr marL="1629324" indent="-232761" eaLnBrk="0" hangingPunct="0">
              <a:defRPr sz="2400">
                <a:solidFill>
                  <a:schemeClr val="tx1"/>
                </a:solidFill>
                <a:latin typeface="Times New Roman" pitchFamily="18" charset="0"/>
              </a:defRPr>
            </a:lvl4pPr>
            <a:lvl5pPr marL="2094845" indent="-232761" eaLnBrk="0" hangingPunct="0">
              <a:defRPr sz="2400">
                <a:solidFill>
                  <a:schemeClr val="tx1"/>
                </a:solidFill>
                <a:latin typeface="Times New Roman" pitchFamily="18" charset="0"/>
              </a:defRPr>
            </a:lvl5pPr>
            <a:lvl6pPr marL="2560366" indent="-232761" eaLnBrk="0" fontAlgn="base" hangingPunct="0">
              <a:spcBef>
                <a:spcPct val="0"/>
              </a:spcBef>
              <a:spcAft>
                <a:spcPct val="0"/>
              </a:spcAft>
              <a:defRPr sz="2400">
                <a:solidFill>
                  <a:schemeClr val="tx1"/>
                </a:solidFill>
                <a:latin typeface="Times New Roman" pitchFamily="18" charset="0"/>
              </a:defRPr>
            </a:lvl6pPr>
            <a:lvl7pPr marL="3025887" indent="-232761" eaLnBrk="0" fontAlgn="base" hangingPunct="0">
              <a:spcBef>
                <a:spcPct val="0"/>
              </a:spcBef>
              <a:spcAft>
                <a:spcPct val="0"/>
              </a:spcAft>
              <a:defRPr sz="2400">
                <a:solidFill>
                  <a:schemeClr val="tx1"/>
                </a:solidFill>
                <a:latin typeface="Times New Roman" pitchFamily="18" charset="0"/>
              </a:defRPr>
            </a:lvl7pPr>
            <a:lvl8pPr marL="3491408" indent="-232761" eaLnBrk="0" fontAlgn="base" hangingPunct="0">
              <a:spcBef>
                <a:spcPct val="0"/>
              </a:spcBef>
              <a:spcAft>
                <a:spcPct val="0"/>
              </a:spcAft>
              <a:defRPr sz="2400">
                <a:solidFill>
                  <a:schemeClr val="tx1"/>
                </a:solidFill>
                <a:latin typeface="Times New Roman" pitchFamily="18" charset="0"/>
              </a:defRPr>
            </a:lvl8pPr>
            <a:lvl9pPr marL="3956929" indent="-232761" eaLnBrk="0" fontAlgn="base" hangingPunct="0">
              <a:spcBef>
                <a:spcPct val="0"/>
              </a:spcBef>
              <a:spcAft>
                <a:spcPct val="0"/>
              </a:spcAft>
              <a:defRPr sz="2400">
                <a:solidFill>
                  <a:schemeClr val="tx1"/>
                </a:solidFill>
                <a:latin typeface="Times New Roman" pitchFamily="18" charset="0"/>
              </a:defRPr>
            </a:lvl9pPr>
          </a:lstStyle>
          <a:p>
            <a:pPr eaLnBrk="1" hangingPunct="1"/>
            <a:fld id="{91D13762-8504-41EB-BA83-899BA987F86B}" type="slidenum">
              <a:rPr lang="en-US" altLang="en-US" sz="1200"/>
              <a:pPr eaLnBrk="1" hangingPunct="1"/>
              <a:t>16</a:t>
            </a:fld>
            <a:endParaRPr lang="en-US" altLang="en-US"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72971-6C3E-45F4-ADC0-3716EB9B8CB6}" type="slidenum">
              <a:rPr lang="es-ES" altLang="en-US"/>
              <a:pPr/>
              <a:t>17</a:t>
            </a:fld>
            <a:endParaRPr lang="es-ES" alt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s-ES_tradnl" altLang="en-US"/>
              <a:t>Vorticidad Ciclónica/Negativa en Rojo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272971-6C3E-45F4-ADC0-3716EB9B8CB6}" type="slidenum">
              <a:rPr lang="es-ES" altLang="en-US"/>
              <a:pPr/>
              <a:t>18</a:t>
            </a:fld>
            <a:endParaRPr lang="es-ES" alt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s-ES_tradnl" altLang="en-US"/>
              <a:t>Vorticidad Ciclónica/Negativa en Rojo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E81D2D8-D35C-482F-8F45-993E53FFD7C1}" type="slidenum">
              <a:rPr lang="es-ES"/>
              <a:pPr>
                <a:defRPr/>
              </a:pPr>
              <a:t>‹#›</a:t>
            </a:fld>
            <a:endParaRPr lang="es-ES"/>
          </a:p>
        </p:txBody>
      </p:sp>
    </p:spTree>
    <p:extLst>
      <p:ext uri="{BB962C8B-B14F-4D97-AF65-F5344CB8AC3E}">
        <p14:creationId xmlns:p14="http://schemas.microsoft.com/office/powerpoint/2010/main" val="1989995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D6C67C7-FF17-4CFE-9C85-D7589EEA1773}" type="slidenum">
              <a:rPr lang="es-ES"/>
              <a:pPr>
                <a:defRPr/>
              </a:pPr>
              <a:t>‹#›</a:t>
            </a:fld>
            <a:endParaRPr lang="es-ES"/>
          </a:p>
        </p:txBody>
      </p:sp>
    </p:spTree>
    <p:extLst>
      <p:ext uri="{BB962C8B-B14F-4D97-AF65-F5344CB8AC3E}">
        <p14:creationId xmlns:p14="http://schemas.microsoft.com/office/powerpoint/2010/main" val="939306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3263BE6-A9A0-42F0-8F84-961222741C4F}" type="slidenum">
              <a:rPr lang="es-ES"/>
              <a:pPr>
                <a:defRPr/>
              </a:pPr>
              <a:t>‹#›</a:t>
            </a:fld>
            <a:endParaRPr lang="es-ES"/>
          </a:p>
        </p:txBody>
      </p:sp>
    </p:spTree>
    <p:extLst>
      <p:ext uri="{BB962C8B-B14F-4D97-AF65-F5344CB8AC3E}">
        <p14:creationId xmlns:p14="http://schemas.microsoft.com/office/powerpoint/2010/main" val="15596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AC28D883-BB66-4428-B29D-D47AD03DF553}" type="slidenum">
              <a:rPr lang="es-ES"/>
              <a:pPr>
                <a:defRPr/>
              </a:pPr>
              <a:t>‹#›</a:t>
            </a:fld>
            <a:endParaRPr lang="es-ES"/>
          </a:p>
        </p:txBody>
      </p:sp>
    </p:spTree>
    <p:extLst>
      <p:ext uri="{BB962C8B-B14F-4D97-AF65-F5344CB8AC3E}">
        <p14:creationId xmlns:p14="http://schemas.microsoft.com/office/powerpoint/2010/main" val="144979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651ACEB-66C1-4050-B1C1-A361572885C1}" type="slidenum">
              <a:rPr lang="es-ES"/>
              <a:pPr>
                <a:defRPr/>
              </a:pPr>
              <a:t>‹#›</a:t>
            </a:fld>
            <a:endParaRPr lang="es-ES"/>
          </a:p>
        </p:txBody>
      </p:sp>
    </p:spTree>
    <p:extLst>
      <p:ext uri="{BB962C8B-B14F-4D97-AF65-F5344CB8AC3E}">
        <p14:creationId xmlns:p14="http://schemas.microsoft.com/office/powerpoint/2010/main" val="290619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9DBD12F-903B-44CB-B970-742D4B7C4297}" type="slidenum">
              <a:rPr lang="es-ES"/>
              <a:pPr>
                <a:defRPr/>
              </a:pPr>
              <a:t>‹#›</a:t>
            </a:fld>
            <a:endParaRPr lang="es-ES"/>
          </a:p>
        </p:txBody>
      </p:sp>
    </p:spTree>
    <p:extLst>
      <p:ext uri="{BB962C8B-B14F-4D97-AF65-F5344CB8AC3E}">
        <p14:creationId xmlns:p14="http://schemas.microsoft.com/office/powerpoint/2010/main" val="84451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64F2DFC4-FA7A-443F-9980-02BE6234A981}" type="slidenum">
              <a:rPr lang="es-ES"/>
              <a:pPr>
                <a:defRPr/>
              </a:pPr>
              <a:t>‹#›</a:t>
            </a:fld>
            <a:endParaRPr lang="es-ES"/>
          </a:p>
        </p:txBody>
      </p:sp>
    </p:spTree>
    <p:extLst>
      <p:ext uri="{BB962C8B-B14F-4D97-AF65-F5344CB8AC3E}">
        <p14:creationId xmlns:p14="http://schemas.microsoft.com/office/powerpoint/2010/main" val="4242617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568AA97-7651-4E5B-A14A-8C24E30A2A6F}" type="slidenum">
              <a:rPr lang="es-ES"/>
              <a:pPr>
                <a:defRPr/>
              </a:pPr>
              <a:t>‹#›</a:t>
            </a:fld>
            <a:endParaRPr lang="es-ES"/>
          </a:p>
        </p:txBody>
      </p:sp>
    </p:spTree>
    <p:extLst>
      <p:ext uri="{BB962C8B-B14F-4D97-AF65-F5344CB8AC3E}">
        <p14:creationId xmlns:p14="http://schemas.microsoft.com/office/powerpoint/2010/main" val="419129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3E35418-9491-46DB-813E-FD3B83BEBA69}" type="slidenum">
              <a:rPr lang="es-ES"/>
              <a:pPr>
                <a:defRPr/>
              </a:pPr>
              <a:t>‹#›</a:t>
            </a:fld>
            <a:endParaRPr lang="es-ES"/>
          </a:p>
        </p:txBody>
      </p:sp>
    </p:spTree>
    <p:extLst>
      <p:ext uri="{BB962C8B-B14F-4D97-AF65-F5344CB8AC3E}">
        <p14:creationId xmlns:p14="http://schemas.microsoft.com/office/powerpoint/2010/main" val="387667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B42DB9A-2E2B-4E39-8087-B4FC9B6931DF}" type="slidenum">
              <a:rPr lang="es-ES"/>
              <a:pPr>
                <a:defRPr/>
              </a:pPr>
              <a:t>‹#›</a:t>
            </a:fld>
            <a:endParaRPr lang="es-ES"/>
          </a:p>
        </p:txBody>
      </p:sp>
    </p:spTree>
    <p:extLst>
      <p:ext uri="{BB962C8B-B14F-4D97-AF65-F5344CB8AC3E}">
        <p14:creationId xmlns:p14="http://schemas.microsoft.com/office/powerpoint/2010/main" val="325474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F267A7A-E0E4-47A4-B626-396150A05A5B}" type="slidenum">
              <a:rPr lang="es-ES"/>
              <a:pPr>
                <a:defRPr/>
              </a:pPr>
              <a:t>‹#›</a:t>
            </a:fld>
            <a:endParaRPr lang="es-ES"/>
          </a:p>
        </p:txBody>
      </p:sp>
    </p:spTree>
    <p:extLst>
      <p:ext uri="{BB962C8B-B14F-4D97-AF65-F5344CB8AC3E}">
        <p14:creationId xmlns:p14="http://schemas.microsoft.com/office/powerpoint/2010/main" val="1145232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Click to edit Master text styles</a:t>
            </a:r>
          </a:p>
          <a:p>
            <a:pPr lvl="1"/>
            <a:r>
              <a:rPr lang="es-ES" altLang="en-US" smtClean="0"/>
              <a:t>Second level</a:t>
            </a:r>
          </a:p>
          <a:p>
            <a:pPr lvl="2"/>
            <a:r>
              <a:rPr lang="es-ES" altLang="en-US" smtClean="0"/>
              <a:t>Third level</a:t>
            </a:r>
          </a:p>
          <a:p>
            <a:pPr lvl="3"/>
            <a:r>
              <a:rPr lang="es-ES" altLang="en-US" smtClean="0"/>
              <a:t>Fourth level</a:t>
            </a:r>
          </a:p>
          <a:p>
            <a:pPr lvl="4"/>
            <a:r>
              <a:rPr lang="es-E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E8EC95F-0832-4025-84B6-75B96AAD8566}" type="slidenum">
              <a:rPr lang="es-ES"/>
              <a:pPr>
                <a:defRPr/>
              </a:pPr>
              <a:t>‹#›</a:t>
            </a:fld>
            <a:endParaRPr lang="es-E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nhc.noaa.gov/refresh/graphics_at4+shtml/?3day?large#contents"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www.nhc.noaa.gov/refresh/graphics_at4+shtml/?tswind120?large#contents"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53.png"/><Relationship Id="rId4" Type="http://schemas.openxmlformats.org/officeDocument/2006/relationships/oleObject" Target="../embeddings/oleObject3.bin"/></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0"/>
            <a:ext cx="7772400" cy="2076450"/>
          </a:xfrm>
        </p:spPr>
        <p:txBody>
          <a:bodyPr/>
          <a:lstStyle/>
          <a:p>
            <a:pPr eaLnBrk="1" hangingPunct="1"/>
            <a:r>
              <a:rPr lang="es-ES_tradnl" altLang="en-US" dirty="0" smtClean="0"/>
              <a:t>Circulaciones del Hemisferio Sur</a:t>
            </a:r>
            <a:br>
              <a:rPr lang="es-ES_tradnl" altLang="en-US" dirty="0" smtClean="0"/>
            </a:br>
            <a:r>
              <a:rPr lang="es-ES_tradnl" altLang="en-US" sz="2800" dirty="0" smtClean="0"/>
              <a:t>Bajas/Vaguadas Polares, Sistemas Tropicales y Subtropicales, Bajas Cálidas</a:t>
            </a:r>
            <a:br>
              <a:rPr lang="es-ES_tradnl" altLang="en-US" sz="2800" dirty="0" smtClean="0"/>
            </a:br>
            <a:endParaRPr lang="es-ES_tradnl" altLang="en-US" sz="2800" dirty="0" smtClean="0"/>
          </a:p>
        </p:txBody>
      </p:sp>
      <p:sp>
        <p:nvSpPr>
          <p:cNvPr id="2051" name="Rectangle 3"/>
          <p:cNvSpPr>
            <a:spLocks noGrp="1" noChangeArrowheads="1"/>
          </p:cNvSpPr>
          <p:nvPr>
            <p:ph type="subTitle" idx="1"/>
          </p:nvPr>
        </p:nvSpPr>
        <p:spPr/>
        <p:txBody>
          <a:bodyPr/>
          <a:lstStyle/>
          <a:p>
            <a:pPr eaLnBrk="1" hangingPunct="1"/>
            <a:r>
              <a:rPr lang="es-ES_tradnl" altLang="en-US" smtClean="0"/>
              <a:t>Sr. Mike Davison</a:t>
            </a:r>
          </a:p>
          <a:p>
            <a:pPr eaLnBrk="1" hangingPunct="1"/>
            <a:r>
              <a:rPr lang="es-ES_tradnl" altLang="en-US" smtClean="0"/>
              <a:t>International Desks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1" name="Text Box 5"/>
          <p:cNvSpPr txBox="1">
            <a:spLocks noChangeArrowheads="1"/>
          </p:cNvSpPr>
          <p:nvPr/>
        </p:nvSpPr>
        <p:spPr bwMode="auto">
          <a:xfrm>
            <a:off x="0" y="685800"/>
            <a:ext cx="9144000" cy="10048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Vaguada Fría Troposférica (HS)</a:t>
            </a:r>
          </a:p>
          <a:p>
            <a:pPr>
              <a:spcBef>
                <a:spcPct val="50000"/>
              </a:spcBef>
            </a:pPr>
            <a:r>
              <a:rPr lang="es-ES_tradnl" altLang="en-US"/>
              <a:t>Vientos y Vorticidad Relativa</a:t>
            </a:r>
          </a:p>
        </p:txBody>
      </p:sp>
      <p:cxnSp>
        <p:nvCxnSpPr>
          <p:cNvPr id="4" name="Straight Connector 3"/>
          <p:cNvCxnSpPr>
            <a:cxnSpLocks noChangeShapeType="1"/>
          </p:cNvCxnSpPr>
          <p:nvPr/>
        </p:nvCxnSpPr>
        <p:spPr bwMode="auto">
          <a:xfrm>
            <a:off x="4076700" y="2286000"/>
            <a:ext cx="419100" cy="22860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p:cNvCxnSpPr>
            <a:cxnSpLocks noChangeShapeType="1"/>
          </p:cNvCxnSpPr>
          <p:nvPr/>
        </p:nvCxnSpPr>
        <p:spPr bwMode="auto">
          <a:xfrm>
            <a:off x="4495800" y="4572000"/>
            <a:ext cx="1104900" cy="16764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3733800" y="3805535"/>
            <a:ext cx="571500" cy="461665"/>
          </a:xfrm>
          <a:prstGeom prst="rect">
            <a:avLst/>
          </a:prstGeom>
          <a:noFill/>
        </p:spPr>
        <p:txBody>
          <a:bodyPr wrap="square" rtlCol="0">
            <a:spAutoFit/>
          </a:bodyPr>
          <a:lstStyle/>
          <a:p>
            <a:r>
              <a:rPr lang="es-ES_tradnl" b="1" dirty="0" smtClean="0"/>
              <a:t>X</a:t>
            </a:r>
            <a:endParaRPr lang="es-ES_tradnl" b="1" dirty="0"/>
          </a:p>
        </p:txBody>
      </p:sp>
      <p:cxnSp>
        <p:nvCxnSpPr>
          <p:cNvPr id="7" name="Straight Arrow Connector 6"/>
          <p:cNvCxnSpPr/>
          <p:nvPr/>
        </p:nvCxnSpPr>
        <p:spPr bwMode="auto">
          <a:xfrm flipV="1">
            <a:off x="3124200" y="4029164"/>
            <a:ext cx="952500" cy="1"/>
          </a:xfrm>
          <a:prstGeom prst="straightConnector1">
            <a:avLst/>
          </a:prstGeom>
          <a:solidFill>
            <a:schemeClr val="accent1"/>
          </a:solidFill>
          <a:ln w="31750" cap="flat" cmpd="tri"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838200" y="3429000"/>
            <a:ext cx="2286000" cy="1200329"/>
          </a:xfrm>
          <a:prstGeom prst="rect">
            <a:avLst/>
          </a:prstGeom>
          <a:solidFill>
            <a:schemeClr val="bg2">
              <a:alpha val="39000"/>
            </a:schemeClr>
          </a:solidFill>
          <a:ln>
            <a:solidFill>
              <a:schemeClr val="tx1"/>
            </a:solidFill>
          </a:ln>
        </p:spPr>
        <p:txBody>
          <a:bodyPr wrap="square" rtlCol="0">
            <a:spAutoFit/>
          </a:bodyPr>
          <a:lstStyle/>
          <a:p>
            <a:r>
              <a:rPr lang="es-ES_tradnl" dirty="0" smtClean="0"/>
              <a:t>Transición de Núcleo Frío a Cálido</a:t>
            </a:r>
            <a:endParaRPr lang="es-ES_tradnl" dirty="0"/>
          </a:p>
        </p:txBody>
      </p:sp>
    </p:spTree>
    <p:extLst>
      <p:ext uri="{BB962C8B-B14F-4D97-AF65-F5344CB8AC3E}">
        <p14:creationId xmlns:p14="http://schemas.microsoft.com/office/powerpoint/2010/main" val="350696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endParaRPr lang="es-ES_tradnl" altLang="en-US"/>
          </a:p>
        </p:txBody>
      </p:sp>
      <p:pic>
        <p:nvPicPr>
          <p:cNvPr id="179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9204" name="Text Box 4"/>
          <p:cNvSpPr txBox="1">
            <a:spLocks noChangeArrowheads="1"/>
          </p:cNvSpPr>
          <p:nvPr/>
        </p:nvSpPr>
        <p:spPr bwMode="auto">
          <a:xfrm>
            <a:off x="76200" y="609600"/>
            <a:ext cx="9067800" cy="10048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Vaguada Fría Troposférica (HS)</a:t>
            </a:r>
          </a:p>
          <a:p>
            <a:pPr>
              <a:spcBef>
                <a:spcPct val="50000"/>
              </a:spcBef>
            </a:pPr>
            <a:r>
              <a:rPr lang="es-ES_tradnl" altLang="en-US"/>
              <a:t>Vientos, Temperatura Potencial y Vorticidad Relativa</a:t>
            </a:r>
          </a:p>
        </p:txBody>
      </p:sp>
      <p:cxnSp>
        <p:nvCxnSpPr>
          <p:cNvPr id="5" name="Straight Connector 4"/>
          <p:cNvCxnSpPr>
            <a:cxnSpLocks noChangeShapeType="1"/>
          </p:cNvCxnSpPr>
          <p:nvPr/>
        </p:nvCxnSpPr>
        <p:spPr bwMode="auto">
          <a:xfrm>
            <a:off x="4495800" y="4572000"/>
            <a:ext cx="1104900" cy="16764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cxnSpLocks noChangeShapeType="1"/>
          </p:cNvCxnSpPr>
          <p:nvPr/>
        </p:nvCxnSpPr>
        <p:spPr bwMode="auto">
          <a:xfrm>
            <a:off x="4076700" y="2286000"/>
            <a:ext cx="419100" cy="22860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48137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
            <a:ext cx="937260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3" name="Text Box 5"/>
          <p:cNvSpPr txBox="1">
            <a:spLocks noChangeArrowheads="1"/>
          </p:cNvSpPr>
          <p:nvPr/>
        </p:nvSpPr>
        <p:spPr bwMode="auto">
          <a:xfrm>
            <a:off x="-228600" y="685800"/>
            <a:ext cx="9372600" cy="10048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Vaguada Fría Troposférica (HS)</a:t>
            </a:r>
          </a:p>
          <a:p>
            <a:pPr>
              <a:spcBef>
                <a:spcPct val="50000"/>
              </a:spcBef>
            </a:pPr>
            <a:r>
              <a:rPr lang="es-ES_tradnl" altLang="en-US"/>
              <a:t>Vientos y Presión de la Tropopausa</a:t>
            </a:r>
          </a:p>
        </p:txBody>
      </p:sp>
      <p:sp>
        <p:nvSpPr>
          <p:cNvPr id="5" name="TextBox 4"/>
          <p:cNvSpPr txBox="1">
            <a:spLocks noChangeArrowheads="1"/>
          </p:cNvSpPr>
          <p:nvPr/>
        </p:nvSpPr>
        <p:spPr bwMode="auto">
          <a:xfrm>
            <a:off x="2514600" y="1912203"/>
            <a:ext cx="3429000" cy="830997"/>
          </a:xfrm>
          <a:prstGeom prst="rect">
            <a:avLst/>
          </a:prstGeom>
          <a:solidFill>
            <a:schemeClr val="bg2">
              <a:alpha val="29000"/>
            </a:schemeClr>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smtClean="0">
                <a:solidFill>
                  <a:srgbClr val="FF33CC"/>
                </a:solidFill>
                <a:cs typeface="Times New Roman" pitchFamily="18" charset="0"/>
              </a:rPr>
              <a:t>¿La Tropopausa esta alta o baja</a:t>
            </a:r>
            <a:r>
              <a:rPr lang="en-US" altLang="en-US" dirty="0" smtClean="0">
                <a:solidFill>
                  <a:srgbClr val="FF33CC"/>
                </a:solidFill>
              </a:rPr>
              <a:t>?</a:t>
            </a:r>
            <a:endParaRPr lang="en-US" altLang="en-US" dirty="0">
              <a:solidFill>
                <a:srgbClr val="FF33CC"/>
              </a:solidFill>
            </a:endParaRPr>
          </a:p>
        </p:txBody>
      </p:sp>
      <p:sp>
        <p:nvSpPr>
          <p:cNvPr id="6" name="TextBox 5"/>
          <p:cNvSpPr txBox="1">
            <a:spLocks noChangeArrowheads="1"/>
          </p:cNvSpPr>
          <p:nvPr/>
        </p:nvSpPr>
        <p:spPr bwMode="auto">
          <a:xfrm>
            <a:off x="2209800" y="4579203"/>
            <a:ext cx="243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smtClean="0">
                <a:solidFill>
                  <a:srgbClr val="FF33CC"/>
                </a:solidFill>
                <a:cs typeface="Times New Roman" pitchFamily="18" charset="0"/>
              </a:rPr>
              <a:t>Tropopausa </a:t>
            </a:r>
          </a:p>
          <a:p>
            <a:pPr eaLnBrk="1" hangingPunct="1"/>
            <a:r>
              <a:rPr lang="es-ES_tradnl" altLang="en-US" dirty="0" smtClean="0">
                <a:solidFill>
                  <a:srgbClr val="FF33CC"/>
                </a:solidFill>
                <a:cs typeface="Times New Roman" pitchFamily="18" charset="0"/>
              </a:rPr>
              <a:t>Baja</a:t>
            </a:r>
            <a:endParaRPr lang="es-ES_tradnl" altLang="en-US" dirty="0">
              <a:solidFill>
                <a:srgbClr val="FF33CC"/>
              </a:solidFill>
            </a:endParaRPr>
          </a:p>
        </p:txBody>
      </p:sp>
    </p:spTree>
    <p:extLst>
      <p:ext uri="{BB962C8B-B14F-4D97-AF65-F5344CB8AC3E}">
        <p14:creationId xmlns:p14="http://schemas.microsoft.com/office/powerpoint/2010/main" val="1456476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0" y="914400"/>
            <a:ext cx="8915400" cy="5715000"/>
          </a:xfrm>
        </p:spPr>
        <p:txBody>
          <a:bodyPr/>
          <a:lstStyle/>
          <a:p>
            <a:pPr eaLnBrk="1" hangingPunct="1">
              <a:lnSpc>
                <a:spcPct val="80000"/>
              </a:lnSpc>
              <a:buFontTx/>
              <a:buNone/>
            </a:pPr>
            <a:r>
              <a:rPr lang="es-ES_tradnl" altLang="en-US" sz="2800" b="1" dirty="0" smtClean="0"/>
              <a:t>    </a:t>
            </a:r>
            <a:r>
              <a:rPr lang="es-ES_tradnl" altLang="en-US" sz="2800" b="1" u="sng" dirty="0" smtClean="0"/>
              <a:t>Características</a:t>
            </a:r>
            <a:r>
              <a:rPr lang="es-ES_tradnl" altLang="en-US" sz="2800" dirty="0" smtClean="0"/>
              <a:t>:</a:t>
            </a:r>
          </a:p>
          <a:p>
            <a:pPr eaLnBrk="1" hangingPunct="1">
              <a:lnSpc>
                <a:spcPct val="80000"/>
              </a:lnSpc>
            </a:pPr>
            <a:endParaRPr lang="es-ES_tradnl" altLang="en-US" sz="1000" dirty="0" smtClean="0"/>
          </a:p>
          <a:p>
            <a:pPr lvl="1" eaLnBrk="1" hangingPunct="1">
              <a:lnSpc>
                <a:spcPct val="80000"/>
              </a:lnSpc>
            </a:pPr>
            <a:r>
              <a:rPr lang="es-ES_tradnl" altLang="en-US" sz="2400" b="1" i="1" dirty="0" smtClean="0">
                <a:solidFill>
                  <a:schemeClr val="accent1"/>
                </a:solidFill>
              </a:rPr>
              <a:t>Niveles Superiores</a:t>
            </a:r>
          </a:p>
          <a:p>
            <a:pPr lvl="2" eaLnBrk="1" hangingPunct="1">
              <a:lnSpc>
                <a:spcPct val="80000"/>
              </a:lnSpc>
            </a:pPr>
            <a:r>
              <a:rPr lang="es-ES_tradnl" altLang="en-US" sz="2000" dirty="0" smtClean="0"/>
              <a:t>Abarca de niveles medios </a:t>
            </a:r>
          </a:p>
          <a:p>
            <a:pPr lvl="2" eaLnBrk="1" hangingPunct="1">
              <a:lnSpc>
                <a:spcPct val="80000"/>
              </a:lnSpc>
              <a:buFontTx/>
              <a:buNone/>
            </a:pPr>
            <a:r>
              <a:rPr lang="es-ES_tradnl" altLang="en-US" sz="2000" dirty="0" smtClean="0"/>
              <a:t>    hasta la estratósfera.</a:t>
            </a:r>
            <a:endParaRPr lang="es-ES_tradnl" altLang="en-US" sz="1000" dirty="0" smtClean="0"/>
          </a:p>
          <a:p>
            <a:pPr lvl="2" eaLnBrk="1" hangingPunct="1">
              <a:lnSpc>
                <a:spcPct val="80000"/>
              </a:lnSpc>
            </a:pPr>
            <a:endParaRPr lang="es-ES_tradnl" altLang="en-US" sz="1000" dirty="0" smtClean="0"/>
          </a:p>
          <a:p>
            <a:pPr lvl="1" eaLnBrk="1" hangingPunct="1">
              <a:lnSpc>
                <a:spcPct val="80000"/>
              </a:lnSpc>
            </a:pPr>
            <a:r>
              <a:rPr lang="es-ES_tradnl" altLang="en-US" sz="2400" b="1" i="1" dirty="0" smtClean="0">
                <a:solidFill>
                  <a:schemeClr val="accent1"/>
                </a:solidFill>
              </a:rPr>
              <a:t>Núcleo Frío</a:t>
            </a:r>
          </a:p>
          <a:p>
            <a:pPr lvl="2" eaLnBrk="1" hangingPunct="1">
              <a:lnSpc>
                <a:spcPct val="80000"/>
              </a:lnSpc>
            </a:pPr>
            <a:r>
              <a:rPr lang="es-ES_tradnl" altLang="en-US" sz="2000" dirty="0" smtClean="0"/>
              <a:t>Temperatura en el </a:t>
            </a:r>
          </a:p>
          <a:p>
            <a:pPr lvl="2" eaLnBrk="1" hangingPunct="1">
              <a:lnSpc>
                <a:spcPct val="80000"/>
              </a:lnSpc>
              <a:buFontTx/>
              <a:buNone/>
            </a:pPr>
            <a:r>
              <a:rPr lang="es-ES_tradnl" altLang="en-US" sz="2000" dirty="0" smtClean="0"/>
              <a:t>    centro/corazón más fría </a:t>
            </a:r>
          </a:p>
          <a:p>
            <a:pPr lvl="2" eaLnBrk="1" hangingPunct="1">
              <a:lnSpc>
                <a:spcPct val="80000"/>
              </a:lnSpc>
              <a:buFontTx/>
              <a:buNone/>
            </a:pPr>
            <a:r>
              <a:rPr lang="es-ES_tradnl" altLang="en-US" sz="2000" dirty="0" smtClean="0"/>
              <a:t>    que la temperatura del </a:t>
            </a:r>
          </a:p>
          <a:p>
            <a:pPr lvl="2" eaLnBrk="1" hangingPunct="1">
              <a:lnSpc>
                <a:spcPct val="80000"/>
              </a:lnSpc>
              <a:buFontTx/>
              <a:buNone/>
            </a:pPr>
            <a:r>
              <a:rPr lang="es-ES_tradnl" altLang="en-US" sz="2000" dirty="0" smtClean="0"/>
              <a:t>    medio ambiente/periferia.</a:t>
            </a:r>
          </a:p>
          <a:p>
            <a:pPr lvl="2" eaLnBrk="1" hangingPunct="1">
              <a:lnSpc>
                <a:spcPct val="80000"/>
              </a:lnSpc>
              <a:buFontTx/>
              <a:buNone/>
            </a:pPr>
            <a:endParaRPr lang="es-ES_tradnl" altLang="en-US" sz="800" dirty="0" smtClean="0"/>
          </a:p>
          <a:p>
            <a:pPr lvl="2" eaLnBrk="1" hangingPunct="1">
              <a:lnSpc>
                <a:spcPct val="80000"/>
              </a:lnSpc>
            </a:pPr>
            <a:r>
              <a:rPr lang="es-ES_tradnl" altLang="en-US" sz="2000" dirty="0" smtClean="0"/>
              <a:t>Depende </a:t>
            </a:r>
            <a:r>
              <a:rPr lang="es-ES_tradnl" altLang="en-US" sz="2000" dirty="0"/>
              <a:t>de la conversión de energía potencial a energía cinética</a:t>
            </a:r>
          </a:p>
          <a:p>
            <a:pPr lvl="2" eaLnBrk="1" hangingPunct="1">
              <a:lnSpc>
                <a:spcPct val="80000"/>
              </a:lnSpc>
            </a:pPr>
            <a:endParaRPr lang="es-ES_tradnl" altLang="en-US" sz="1000" dirty="0" smtClean="0"/>
          </a:p>
          <a:p>
            <a:pPr lvl="1" eaLnBrk="1" hangingPunct="1">
              <a:lnSpc>
                <a:spcPct val="80000"/>
              </a:lnSpc>
            </a:pPr>
            <a:r>
              <a:rPr lang="es-ES_tradnl" altLang="en-US" sz="2400" b="1" i="1" dirty="0" smtClean="0"/>
              <a:t>Tropopausa baja</a:t>
            </a:r>
          </a:p>
          <a:p>
            <a:pPr lvl="2" eaLnBrk="1" hangingPunct="1">
              <a:lnSpc>
                <a:spcPct val="80000"/>
              </a:lnSpc>
            </a:pPr>
            <a:r>
              <a:rPr lang="es-ES_tradnl" altLang="en-US" sz="2000" dirty="0" smtClean="0"/>
              <a:t>Al ser de núcleo frío, la atmósfera se comprime, y la tropopausa baja.</a:t>
            </a:r>
          </a:p>
          <a:p>
            <a:pPr lvl="2" eaLnBrk="1" hangingPunct="1">
              <a:lnSpc>
                <a:spcPct val="80000"/>
              </a:lnSpc>
            </a:pPr>
            <a:endParaRPr lang="es-ES_tradnl" altLang="en-US" sz="1000" dirty="0" smtClean="0"/>
          </a:p>
          <a:p>
            <a:pPr lvl="1" eaLnBrk="1" hangingPunct="1">
              <a:lnSpc>
                <a:spcPct val="80000"/>
              </a:lnSpc>
            </a:pPr>
            <a:r>
              <a:rPr lang="es-ES_tradnl" altLang="en-US" sz="2400" b="1" i="1" dirty="0" err="1" smtClean="0">
                <a:solidFill>
                  <a:schemeClr val="accent1"/>
                </a:solidFill>
              </a:rPr>
              <a:t>Vorticidad</a:t>
            </a:r>
            <a:endParaRPr lang="es-ES_tradnl" altLang="en-US" sz="2400" b="1" i="1" dirty="0" smtClean="0">
              <a:solidFill>
                <a:schemeClr val="accent1"/>
              </a:solidFill>
            </a:endParaRPr>
          </a:p>
          <a:p>
            <a:pPr lvl="2" eaLnBrk="1" hangingPunct="1">
              <a:lnSpc>
                <a:spcPct val="80000"/>
              </a:lnSpc>
            </a:pPr>
            <a:r>
              <a:rPr lang="es-ES_tradnl" altLang="en-US" sz="2000" dirty="0" err="1" smtClean="0"/>
              <a:t>Vorticidad</a:t>
            </a:r>
            <a:r>
              <a:rPr lang="es-ES_tradnl" altLang="en-US" sz="2000" dirty="0" smtClean="0"/>
              <a:t> se hace mas ciclónica con la altura.</a:t>
            </a:r>
          </a:p>
          <a:p>
            <a:pPr lvl="1" eaLnBrk="1" hangingPunct="1">
              <a:lnSpc>
                <a:spcPct val="80000"/>
              </a:lnSpc>
            </a:pPr>
            <a:endParaRPr lang="es-ES_tradnl" altLang="en-US" sz="2400" dirty="0" smtClean="0"/>
          </a:p>
          <a:p>
            <a:pPr lvl="1" eaLnBrk="1" hangingPunct="1">
              <a:lnSpc>
                <a:spcPct val="80000"/>
              </a:lnSpc>
            </a:pPr>
            <a:endParaRPr lang="es-ES_tradnl" altLang="en-US" sz="2400" dirty="0" smtClean="0"/>
          </a:p>
        </p:txBody>
      </p:sp>
      <p:sp>
        <p:nvSpPr>
          <p:cNvPr id="6147" name="Rectangle 2"/>
          <p:cNvSpPr>
            <a:spLocks noGrp="1" noChangeArrowheads="1"/>
          </p:cNvSpPr>
          <p:nvPr>
            <p:ph type="title"/>
          </p:nvPr>
        </p:nvSpPr>
        <p:spPr>
          <a:xfrm>
            <a:off x="0" y="0"/>
            <a:ext cx="9144000" cy="838200"/>
          </a:xfrm>
        </p:spPr>
        <p:txBody>
          <a:bodyPr/>
          <a:lstStyle/>
          <a:p>
            <a:pPr eaLnBrk="1" hangingPunct="1"/>
            <a:r>
              <a:rPr lang="es-ES_tradnl" altLang="en-US" dirty="0" smtClean="0"/>
              <a:t>Vaguada de la Atmosfera Alta (TUTT)</a:t>
            </a:r>
          </a:p>
        </p:txBody>
      </p:sp>
      <p:pic>
        <p:nvPicPr>
          <p:cNvPr id="5122" name="Picture 2" descr="http://rammb.cira.colostate.edu/ramsdis/online/images/latest/rmtc/rmtcsasec7ir3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819150"/>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0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152400"/>
            <a:ext cx="7772400" cy="1371600"/>
          </a:xfrm>
        </p:spPr>
        <p:txBody>
          <a:bodyPr>
            <a:normAutofit fontScale="90000"/>
          </a:bodyPr>
          <a:lstStyle/>
          <a:p>
            <a:pPr eaLnBrk="1" hangingPunct="1"/>
            <a:r>
              <a:rPr lang="es-ES_tradnl" altLang="en-US" smtClean="0"/>
              <a:t>Evolución Típica Para la Formación</a:t>
            </a:r>
            <a:br>
              <a:rPr lang="es-ES_tradnl" altLang="en-US" smtClean="0"/>
            </a:br>
            <a:r>
              <a:rPr lang="es-ES_tradnl" altLang="en-US" smtClean="0"/>
              <a:t>de Vaguada TUTT</a:t>
            </a:r>
          </a:p>
        </p:txBody>
      </p:sp>
      <p:graphicFrame>
        <p:nvGraphicFramePr>
          <p:cNvPr id="36867" name="Object 3"/>
          <p:cNvGraphicFramePr>
            <a:graphicFrameLocks noChangeAspect="1"/>
          </p:cNvGraphicFramePr>
          <p:nvPr/>
        </p:nvGraphicFramePr>
        <p:xfrm>
          <a:off x="381000" y="2362200"/>
          <a:ext cx="8458200" cy="2143125"/>
        </p:xfrm>
        <a:graphic>
          <a:graphicData uri="http://schemas.openxmlformats.org/presentationml/2006/ole">
            <mc:AlternateContent xmlns:mc="http://schemas.openxmlformats.org/markup-compatibility/2006">
              <mc:Choice xmlns:v="urn:schemas-microsoft-com:vml" Requires="v">
                <p:oleObj spid="_x0000_s2082" name="Bitmap Image" r:id="rId4" imgW="5592381" imgH="1417443" progId="Paint.Picture">
                  <p:embed/>
                </p:oleObj>
              </mc:Choice>
              <mc:Fallback>
                <p:oleObj name="Bitmap Image" r:id="rId4" imgW="5592381" imgH="141744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362200"/>
                        <a:ext cx="84582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4753959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0" y="1067489"/>
            <a:ext cx="9231200" cy="548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Rectangle 3"/>
          <p:cNvSpPr>
            <a:spLocks noChangeArrowheads="1"/>
          </p:cNvSpPr>
          <p:nvPr/>
        </p:nvSpPr>
        <p:spPr bwMode="auto">
          <a:xfrm>
            <a:off x="6858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4400" dirty="0" smtClean="0">
                <a:solidFill>
                  <a:schemeClr val="tx2"/>
                </a:solidFill>
              </a:rPr>
              <a:t>Vaguada TUTT</a:t>
            </a:r>
            <a:endParaRPr lang="es-ES_tradnl" altLang="en-US" sz="4400" dirty="0">
              <a:solidFill>
                <a:schemeClr val="tx2"/>
              </a:solidFill>
            </a:endParaRPr>
          </a:p>
        </p:txBody>
      </p:sp>
      <p:sp>
        <p:nvSpPr>
          <p:cNvPr id="29700" name="Text Box 4"/>
          <p:cNvSpPr txBox="1">
            <a:spLocks noChangeArrowheads="1"/>
          </p:cNvSpPr>
          <p:nvPr/>
        </p:nvSpPr>
        <p:spPr bwMode="auto">
          <a:xfrm>
            <a:off x="0" y="1216223"/>
            <a:ext cx="3657600" cy="3077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Flujo y Temperatura en 150 hPa</a:t>
            </a:r>
          </a:p>
        </p:txBody>
      </p:sp>
      <p:sp>
        <p:nvSpPr>
          <p:cNvPr id="29701" name="Text Box 5"/>
          <p:cNvSpPr txBox="1">
            <a:spLocks noChangeArrowheads="1"/>
          </p:cNvSpPr>
          <p:nvPr/>
        </p:nvSpPr>
        <p:spPr bwMode="auto">
          <a:xfrm>
            <a:off x="4648200" y="1216223"/>
            <a:ext cx="3657600" cy="3077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dirty="0"/>
              <a:t>Flujo y Temperatura en 500 hPa</a:t>
            </a:r>
          </a:p>
        </p:txBody>
      </p:sp>
      <p:sp>
        <p:nvSpPr>
          <p:cNvPr id="29702" name="Text Box 6"/>
          <p:cNvSpPr txBox="1">
            <a:spLocks noChangeArrowheads="1"/>
          </p:cNvSpPr>
          <p:nvPr/>
        </p:nvSpPr>
        <p:spPr bwMode="auto">
          <a:xfrm>
            <a:off x="0" y="3962400"/>
            <a:ext cx="3657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dirty="0"/>
              <a:t>Flujo y Temperatura en 700 hPa</a:t>
            </a:r>
          </a:p>
        </p:txBody>
      </p:sp>
      <p:sp>
        <p:nvSpPr>
          <p:cNvPr id="29703" name="Text Box 7"/>
          <p:cNvSpPr txBox="1">
            <a:spLocks noChangeArrowheads="1"/>
          </p:cNvSpPr>
          <p:nvPr/>
        </p:nvSpPr>
        <p:spPr bwMode="auto">
          <a:xfrm>
            <a:off x="4648200" y="3962400"/>
            <a:ext cx="3657600" cy="3077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dirty="0"/>
              <a:t>PMSL y Vientos/Temperatura en 850 hPa</a:t>
            </a:r>
          </a:p>
        </p:txBody>
      </p:sp>
      <p:sp>
        <p:nvSpPr>
          <p:cNvPr id="8" name="TextBox 7"/>
          <p:cNvSpPr txBox="1">
            <a:spLocks noChangeArrowheads="1"/>
          </p:cNvSpPr>
          <p:nvPr/>
        </p:nvSpPr>
        <p:spPr bwMode="auto">
          <a:xfrm>
            <a:off x="3048000" y="20574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dirty="0">
                <a:cs typeface="Times New Roman" pitchFamily="18" charset="0"/>
              </a:rPr>
              <a:t>¿</a:t>
            </a:r>
            <a:r>
              <a:rPr lang="en-US" altLang="en-US" b="1" dirty="0"/>
              <a:t>?</a:t>
            </a:r>
          </a:p>
        </p:txBody>
      </p:sp>
      <p:sp>
        <p:nvSpPr>
          <p:cNvPr id="9" name="TextBox 8"/>
          <p:cNvSpPr txBox="1">
            <a:spLocks noChangeArrowheads="1"/>
          </p:cNvSpPr>
          <p:nvPr/>
        </p:nvSpPr>
        <p:spPr bwMode="auto">
          <a:xfrm>
            <a:off x="3086100" y="3133428"/>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dirty="0" smtClean="0">
                <a:cs typeface="Times New Roman" pitchFamily="18" charset="0"/>
              </a:rPr>
              <a:t>Frio</a:t>
            </a:r>
            <a:endParaRPr lang="es-ES_tradnl" altLang="en-US" b="1" dirty="0"/>
          </a:p>
        </p:txBody>
      </p:sp>
      <p:sp>
        <p:nvSpPr>
          <p:cNvPr id="2" name="TextBox 1"/>
          <p:cNvSpPr txBox="1"/>
          <p:nvPr/>
        </p:nvSpPr>
        <p:spPr>
          <a:xfrm>
            <a:off x="3505200" y="2671763"/>
            <a:ext cx="304800" cy="461665"/>
          </a:xfrm>
          <a:prstGeom prst="rect">
            <a:avLst/>
          </a:prstGeom>
          <a:noFill/>
        </p:spPr>
        <p:txBody>
          <a:bodyPr wrap="square" rtlCol="0">
            <a:spAutoFit/>
          </a:bodyPr>
          <a:lstStyle/>
          <a:p>
            <a:r>
              <a:rPr lang="es-ES_tradnl" b="1" dirty="0">
                <a:solidFill>
                  <a:srgbClr val="FF0000"/>
                </a:solidFill>
              </a:rPr>
              <a:t>C</a:t>
            </a:r>
          </a:p>
        </p:txBody>
      </p:sp>
      <p:sp>
        <p:nvSpPr>
          <p:cNvPr id="16" name="TextBox 15"/>
          <p:cNvSpPr txBox="1"/>
          <p:nvPr/>
        </p:nvSpPr>
        <p:spPr>
          <a:xfrm>
            <a:off x="7848600" y="2590800"/>
            <a:ext cx="304800" cy="461665"/>
          </a:xfrm>
          <a:prstGeom prst="rect">
            <a:avLst/>
          </a:prstGeom>
          <a:noFill/>
        </p:spPr>
        <p:txBody>
          <a:bodyPr wrap="square" rtlCol="0">
            <a:spAutoFit/>
          </a:bodyPr>
          <a:lstStyle/>
          <a:p>
            <a:r>
              <a:rPr lang="es-ES_tradnl" b="1" dirty="0">
                <a:solidFill>
                  <a:srgbClr val="FF0000"/>
                </a:solidFill>
              </a:rPr>
              <a:t>C</a:t>
            </a:r>
          </a:p>
        </p:txBody>
      </p:sp>
      <p:sp>
        <p:nvSpPr>
          <p:cNvPr id="17" name="TextBox 16"/>
          <p:cNvSpPr txBox="1"/>
          <p:nvPr/>
        </p:nvSpPr>
        <p:spPr>
          <a:xfrm>
            <a:off x="1066800" y="2743200"/>
            <a:ext cx="304800" cy="461665"/>
          </a:xfrm>
          <a:prstGeom prst="rect">
            <a:avLst/>
          </a:prstGeom>
          <a:noFill/>
        </p:spPr>
        <p:txBody>
          <a:bodyPr wrap="square" rtlCol="0">
            <a:spAutoFit/>
          </a:bodyPr>
          <a:lstStyle/>
          <a:p>
            <a:r>
              <a:rPr lang="es-ES_tradnl" b="1" dirty="0">
                <a:solidFill>
                  <a:schemeClr val="bg1"/>
                </a:solidFill>
              </a:rPr>
              <a:t>A</a:t>
            </a:r>
          </a:p>
        </p:txBody>
      </p:sp>
      <p:sp>
        <p:nvSpPr>
          <p:cNvPr id="18" name="TextBox 17"/>
          <p:cNvSpPr txBox="1"/>
          <p:nvPr/>
        </p:nvSpPr>
        <p:spPr>
          <a:xfrm>
            <a:off x="6172200" y="2590800"/>
            <a:ext cx="304800" cy="461665"/>
          </a:xfrm>
          <a:prstGeom prst="rect">
            <a:avLst/>
          </a:prstGeom>
          <a:noFill/>
        </p:spPr>
        <p:txBody>
          <a:bodyPr wrap="square" rtlCol="0">
            <a:spAutoFit/>
          </a:bodyPr>
          <a:lstStyle/>
          <a:p>
            <a:r>
              <a:rPr lang="es-ES_tradnl" b="1" dirty="0">
                <a:solidFill>
                  <a:schemeClr val="bg1"/>
                </a:solidFill>
              </a:rPr>
              <a:t>A</a:t>
            </a:r>
          </a:p>
        </p:txBody>
      </p:sp>
      <p:sp>
        <p:nvSpPr>
          <p:cNvPr id="19" name="TextBox 18"/>
          <p:cNvSpPr txBox="1">
            <a:spLocks noChangeArrowheads="1"/>
          </p:cNvSpPr>
          <p:nvPr/>
        </p:nvSpPr>
        <p:spPr bwMode="auto">
          <a:xfrm>
            <a:off x="7467600" y="31242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dirty="0" smtClean="0">
                <a:cs typeface="Times New Roman" pitchFamily="18" charset="0"/>
              </a:rPr>
              <a:t>Frio</a:t>
            </a:r>
            <a:endParaRPr lang="es-ES_tradnl" altLang="en-US" b="1" dirty="0"/>
          </a:p>
        </p:txBody>
      </p:sp>
      <p:sp>
        <p:nvSpPr>
          <p:cNvPr id="20" name="TextBox 19"/>
          <p:cNvSpPr txBox="1">
            <a:spLocks noChangeArrowheads="1"/>
          </p:cNvSpPr>
          <p:nvPr/>
        </p:nvSpPr>
        <p:spPr bwMode="auto">
          <a:xfrm>
            <a:off x="7772400" y="21336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dirty="0">
                <a:cs typeface="Times New Roman" pitchFamily="18" charset="0"/>
              </a:rPr>
              <a:t>¿</a:t>
            </a:r>
            <a:r>
              <a:rPr lang="en-US" altLang="en-US" b="1" dirty="0"/>
              <a:t>?</a:t>
            </a:r>
          </a:p>
        </p:txBody>
      </p:sp>
      <p:sp>
        <p:nvSpPr>
          <p:cNvPr id="21" name="TextBox 20"/>
          <p:cNvSpPr txBox="1">
            <a:spLocks noChangeArrowheads="1"/>
          </p:cNvSpPr>
          <p:nvPr/>
        </p:nvSpPr>
        <p:spPr bwMode="auto">
          <a:xfrm>
            <a:off x="3276600" y="5100637"/>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dirty="0">
                <a:cs typeface="Times New Roman" pitchFamily="18" charset="0"/>
              </a:rPr>
              <a:t>¿</a:t>
            </a:r>
            <a:r>
              <a:rPr lang="en-US" altLang="en-US" b="1" dirty="0"/>
              <a:t>?</a:t>
            </a:r>
          </a:p>
        </p:txBody>
      </p:sp>
      <p:sp>
        <p:nvSpPr>
          <p:cNvPr id="22" name="TextBox 21"/>
          <p:cNvSpPr txBox="1">
            <a:spLocks noChangeArrowheads="1"/>
          </p:cNvSpPr>
          <p:nvPr/>
        </p:nvSpPr>
        <p:spPr bwMode="auto">
          <a:xfrm>
            <a:off x="7696200" y="52578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b="1" dirty="0">
                <a:cs typeface="Times New Roman" pitchFamily="18" charset="0"/>
              </a:rPr>
              <a:t>¿</a:t>
            </a:r>
            <a:r>
              <a:rPr lang="en-US" altLang="en-US" b="1" dirty="0"/>
              <a:t>?</a:t>
            </a:r>
          </a:p>
        </p:txBody>
      </p:sp>
    </p:spTree>
    <p:extLst>
      <p:ext uri="{BB962C8B-B14F-4D97-AF65-F5344CB8AC3E}">
        <p14:creationId xmlns:p14="http://schemas.microsoft.com/office/powerpoint/2010/main" val="559363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010" y="838200"/>
            <a:ext cx="11864410" cy="5950744"/>
          </a:xfrm>
          <a:prstGeom prst="rect">
            <a:avLst/>
          </a:prstGeom>
        </p:spPr>
      </p:pic>
      <p:sp>
        <p:nvSpPr>
          <p:cNvPr id="38914" name="Rectangle 2"/>
          <p:cNvSpPr>
            <a:spLocks noGrp="1" noChangeArrowheads="1"/>
          </p:cNvSpPr>
          <p:nvPr>
            <p:ph type="title"/>
          </p:nvPr>
        </p:nvSpPr>
        <p:spPr>
          <a:xfrm>
            <a:off x="685800" y="152400"/>
            <a:ext cx="7772400" cy="609600"/>
          </a:xfrm>
        </p:spPr>
        <p:txBody>
          <a:bodyPr>
            <a:normAutofit fontScale="90000"/>
          </a:bodyPr>
          <a:lstStyle/>
          <a:p>
            <a:pPr eaLnBrk="1" hangingPunct="1"/>
            <a:r>
              <a:rPr lang="es-ES_tradnl" altLang="en-US" sz="4000" smtClean="0"/>
              <a:t>Corte Transversal “Gota Fría”</a:t>
            </a:r>
          </a:p>
        </p:txBody>
      </p:sp>
      <p:sp>
        <p:nvSpPr>
          <p:cNvPr id="38916" name="Line 4"/>
          <p:cNvSpPr>
            <a:spLocks noChangeShapeType="1"/>
          </p:cNvSpPr>
          <p:nvPr/>
        </p:nvSpPr>
        <p:spPr bwMode="auto">
          <a:xfrm>
            <a:off x="2514600" y="2971800"/>
            <a:ext cx="33528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7" name="Line 5"/>
          <p:cNvSpPr>
            <a:spLocks noChangeShapeType="1"/>
          </p:cNvSpPr>
          <p:nvPr/>
        </p:nvSpPr>
        <p:spPr bwMode="auto">
          <a:xfrm>
            <a:off x="4191000" y="1905000"/>
            <a:ext cx="0" cy="21336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6" name="Straight Connector 5"/>
          <p:cNvCxnSpPr>
            <a:cxnSpLocks noChangeShapeType="1"/>
          </p:cNvCxnSpPr>
          <p:nvPr/>
        </p:nvCxnSpPr>
        <p:spPr bwMode="auto">
          <a:xfrm>
            <a:off x="4046054" y="1619250"/>
            <a:ext cx="186773" cy="2194322"/>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Left Brace 9"/>
          <p:cNvSpPr/>
          <p:nvPr/>
        </p:nvSpPr>
        <p:spPr bwMode="auto">
          <a:xfrm>
            <a:off x="5715000" y="2362200"/>
            <a:ext cx="304800" cy="1216968"/>
          </a:xfrm>
          <a:prstGeom prst="leftBrace">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TextBox 4"/>
          <p:cNvSpPr txBox="1"/>
          <p:nvPr/>
        </p:nvSpPr>
        <p:spPr>
          <a:xfrm>
            <a:off x="6324600" y="2598003"/>
            <a:ext cx="2057400" cy="830997"/>
          </a:xfrm>
          <a:prstGeom prst="rect">
            <a:avLst/>
          </a:prstGeom>
          <a:solidFill>
            <a:schemeClr val="bg2">
              <a:alpha val="39000"/>
            </a:schemeClr>
          </a:solidFill>
        </p:spPr>
        <p:txBody>
          <a:bodyPr wrap="square" rtlCol="0">
            <a:spAutoFit/>
          </a:bodyPr>
          <a:lstStyle/>
          <a:p>
            <a:r>
              <a:rPr lang="es-ES_tradnl" dirty="0" smtClean="0"/>
              <a:t>Núcleo Frío</a:t>
            </a:r>
          </a:p>
          <a:p>
            <a:r>
              <a:rPr lang="es-ES_tradnl" dirty="0" smtClean="0"/>
              <a:t>En Altura</a:t>
            </a:r>
            <a:endParaRPr lang="es-ES_tradnl" dirty="0"/>
          </a:p>
        </p:txBody>
      </p:sp>
    </p:spTree>
    <p:extLst>
      <p:ext uri="{BB962C8B-B14F-4D97-AF65-F5344CB8AC3E}">
        <p14:creationId xmlns:p14="http://schemas.microsoft.com/office/powerpoint/2010/main" val="102479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8" y="1408979"/>
            <a:ext cx="9128322" cy="5415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202" name="Rectangle 2"/>
          <p:cNvSpPr>
            <a:spLocks noGrp="1" noChangeArrowheads="1"/>
          </p:cNvSpPr>
          <p:nvPr>
            <p:ph type="title"/>
          </p:nvPr>
        </p:nvSpPr>
        <p:spPr/>
        <p:txBody>
          <a:bodyPr/>
          <a:lstStyle/>
          <a:p>
            <a:endParaRPr lang="es-ES_tradnl" altLang="en-US"/>
          </a:p>
        </p:txBody>
      </p:sp>
      <p:sp>
        <p:nvSpPr>
          <p:cNvPr id="179204" name="Text Box 4"/>
          <p:cNvSpPr txBox="1">
            <a:spLocks noChangeArrowheads="1"/>
          </p:cNvSpPr>
          <p:nvPr/>
        </p:nvSpPr>
        <p:spPr bwMode="auto">
          <a:xfrm>
            <a:off x="0" y="609600"/>
            <a:ext cx="9144000" cy="101566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_tradnl" altLang="en-US" dirty="0"/>
              <a:t>Vaguada </a:t>
            </a:r>
            <a:r>
              <a:rPr lang="es-ES_tradnl" altLang="en-US" dirty="0" smtClean="0"/>
              <a:t>TUTT</a:t>
            </a:r>
            <a:endParaRPr lang="es-ES_tradnl" altLang="en-US" dirty="0"/>
          </a:p>
          <a:p>
            <a:pPr>
              <a:spcBef>
                <a:spcPct val="50000"/>
              </a:spcBef>
            </a:pPr>
            <a:r>
              <a:rPr lang="es-ES_tradnl" altLang="en-US" dirty="0"/>
              <a:t>Vientos, Temperatura Potencial y </a:t>
            </a:r>
            <a:r>
              <a:rPr lang="es-ES_tradnl" altLang="en-US" dirty="0" err="1"/>
              <a:t>Vorticidad</a:t>
            </a:r>
            <a:r>
              <a:rPr lang="es-ES_tradnl" altLang="en-US" dirty="0"/>
              <a:t> Relativa</a:t>
            </a:r>
          </a:p>
        </p:txBody>
      </p:sp>
      <p:cxnSp>
        <p:nvCxnSpPr>
          <p:cNvPr id="6" name="Straight Connector 5"/>
          <p:cNvCxnSpPr>
            <a:cxnSpLocks noChangeShapeType="1"/>
          </p:cNvCxnSpPr>
          <p:nvPr/>
        </p:nvCxnSpPr>
        <p:spPr bwMode="auto">
          <a:xfrm>
            <a:off x="4076700" y="2286000"/>
            <a:ext cx="114300" cy="1295400"/>
          </a:xfrm>
          <a:prstGeom prst="line">
            <a:avLst/>
          </a:prstGeom>
          <a:noFill/>
          <a:ln w="44450" algn="ctr">
            <a:solidFill>
              <a:schemeClr val="tx2"/>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Left Brace 8"/>
          <p:cNvSpPr/>
          <p:nvPr/>
        </p:nvSpPr>
        <p:spPr bwMode="auto">
          <a:xfrm>
            <a:off x="5715000" y="2516832"/>
            <a:ext cx="304800" cy="1216968"/>
          </a:xfrm>
          <a:prstGeom prst="leftBrace">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324600" y="2514600"/>
            <a:ext cx="2057400" cy="1200329"/>
          </a:xfrm>
          <a:prstGeom prst="rect">
            <a:avLst/>
          </a:prstGeom>
          <a:solidFill>
            <a:schemeClr val="bg2">
              <a:alpha val="39000"/>
            </a:schemeClr>
          </a:solidFill>
        </p:spPr>
        <p:txBody>
          <a:bodyPr wrap="square" rtlCol="0">
            <a:spAutoFit/>
          </a:bodyPr>
          <a:lstStyle/>
          <a:p>
            <a:r>
              <a:rPr lang="es-ES_tradnl" dirty="0" err="1" smtClean="0"/>
              <a:t>Vorticidad</a:t>
            </a:r>
            <a:r>
              <a:rPr lang="es-ES_tradnl" dirty="0" smtClean="0"/>
              <a:t> Mas Ciclónica con la Altura</a:t>
            </a:r>
            <a:endParaRPr lang="es-ES_tradnl" dirty="0"/>
          </a:p>
        </p:txBody>
      </p:sp>
    </p:spTree>
    <p:extLst>
      <p:ext uri="{BB962C8B-B14F-4D97-AF65-F5344CB8AC3E}">
        <p14:creationId xmlns:p14="http://schemas.microsoft.com/office/powerpoint/2010/main" val="1688011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584" y="1135856"/>
            <a:ext cx="11104784" cy="5569744"/>
          </a:xfrm>
          <a:prstGeom prst="rect">
            <a:avLst/>
          </a:prstGeom>
        </p:spPr>
      </p:pic>
      <p:sp>
        <p:nvSpPr>
          <p:cNvPr id="179202" name="Rectangle 2"/>
          <p:cNvSpPr>
            <a:spLocks noGrp="1" noChangeArrowheads="1"/>
          </p:cNvSpPr>
          <p:nvPr>
            <p:ph type="title"/>
          </p:nvPr>
        </p:nvSpPr>
        <p:spPr/>
        <p:txBody>
          <a:bodyPr/>
          <a:lstStyle/>
          <a:p>
            <a:endParaRPr lang="es-ES_tradnl" altLang="en-US"/>
          </a:p>
        </p:txBody>
      </p:sp>
      <p:sp>
        <p:nvSpPr>
          <p:cNvPr id="179204" name="Text Box 4"/>
          <p:cNvSpPr txBox="1">
            <a:spLocks noChangeArrowheads="1"/>
          </p:cNvSpPr>
          <p:nvPr/>
        </p:nvSpPr>
        <p:spPr bwMode="auto">
          <a:xfrm>
            <a:off x="0" y="609600"/>
            <a:ext cx="9144000" cy="101566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_tradnl" altLang="en-US" dirty="0"/>
              <a:t>Vaguada </a:t>
            </a:r>
            <a:r>
              <a:rPr lang="es-ES_tradnl" altLang="en-US" dirty="0" smtClean="0"/>
              <a:t>TUTT</a:t>
            </a:r>
            <a:endParaRPr lang="es-ES_tradnl" altLang="en-US" dirty="0"/>
          </a:p>
          <a:p>
            <a:pPr>
              <a:spcBef>
                <a:spcPct val="50000"/>
              </a:spcBef>
            </a:pPr>
            <a:r>
              <a:rPr lang="es-ES_tradnl" altLang="en-US" dirty="0"/>
              <a:t>Vientos, Temperatura Potencial y </a:t>
            </a:r>
            <a:r>
              <a:rPr lang="es-ES_tradnl" altLang="en-US" dirty="0" err="1"/>
              <a:t>Vorticidad</a:t>
            </a:r>
            <a:r>
              <a:rPr lang="es-ES_tradnl" altLang="en-US" dirty="0"/>
              <a:t> Relativa</a:t>
            </a:r>
          </a:p>
        </p:txBody>
      </p:sp>
      <p:cxnSp>
        <p:nvCxnSpPr>
          <p:cNvPr id="6" name="Straight Connector 5"/>
          <p:cNvCxnSpPr>
            <a:cxnSpLocks noChangeShapeType="1"/>
          </p:cNvCxnSpPr>
          <p:nvPr/>
        </p:nvCxnSpPr>
        <p:spPr bwMode="auto">
          <a:xfrm>
            <a:off x="4076700" y="2286000"/>
            <a:ext cx="114300" cy="12954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Left Brace 8"/>
          <p:cNvSpPr/>
          <p:nvPr/>
        </p:nvSpPr>
        <p:spPr bwMode="auto">
          <a:xfrm>
            <a:off x="5715000" y="2516832"/>
            <a:ext cx="304800" cy="1216968"/>
          </a:xfrm>
          <a:prstGeom prst="leftBrace">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6324600" y="2598003"/>
            <a:ext cx="2057400" cy="830997"/>
          </a:xfrm>
          <a:prstGeom prst="rect">
            <a:avLst/>
          </a:prstGeom>
          <a:solidFill>
            <a:schemeClr val="bg2">
              <a:alpha val="39000"/>
            </a:schemeClr>
          </a:solidFill>
        </p:spPr>
        <p:txBody>
          <a:bodyPr wrap="square" rtlCol="0">
            <a:spAutoFit/>
          </a:bodyPr>
          <a:lstStyle/>
          <a:p>
            <a:r>
              <a:rPr lang="es-ES_tradnl" dirty="0" err="1" smtClean="0"/>
              <a:t>Vorticidad</a:t>
            </a:r>
            <a:r>
              <a:rPr lang="es-ES_tradnl" dirty="0" smtClean="0"/>
              <a:t> Ciclónica</a:t>
            </a:r>
            <a:endParaRPr lang="es-ES_tradnl" dirty="0"/>
          </a:p>
        </p:txBody>
      </p:sp>
    </p:spTree>
    <p:extLst>
      <p:ext uri="{BB962C8B-B14F-4D97-AF65-F5344CB8AC3E}">
        <p14:creationId xmlns:p14="http://schemas.microsoft.com/office/powerpoint/2010/main" val="3797829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0" y="0"/>
            <a:ext cx="7772400" cy="1143000"/>
          </a:xfrm>
        </p:spPr>
        <p:txBody>
          <a:bodyPr/>
          <a:lstStyle/>
          <a:p>
            <a:pPr eaLnBrk="1" hangingPunct="1"/>
            <a:r>
              <a:rPr lang="es-ES_tradnl" altLang="en-US" dirty="0" smtClean="0"/>
              <a:t>Ciclón Frío en Altura: Vientos </a:t>
            </a:r>
            <a:r>
              <a:rPr lang="es-ES_tradnl" altLang="en-US" smtClean="0"/>
              <a:t>y Presión </a:t>
            </a:r>
            <a:r>
              <a:rPr lang="es-ES_tradnl" altLang="en-US" dirty="0" smtClean="0"/>
              <a:t>de la Tropopausa</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239000" cy="564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64984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Ciclones</a:t>
            </a:r>
            <a:endParaRPr lang="es-ES_tradnl" dirty="0"/>
          </a:p>
        </p:txBody>
      </p:sp>
      <p:sp>
        <p:nvSpPr>
          <p:cNvPr id="5" name="Subtitle 4"/>
          <p:cNvSpPr>
            <a:spLocks noGrp="1"/>
          </p:cNvSpPr>
          <p:nvPr>
            <p:ph type="subTitle" idx="1"/>
          </p:nvPr>
        </p:nvSpPr>
        <p:spPr/>
        <p:txBody>
          <a:bodyPr/>
          <a:lstStyle/>
          <a:p>
            <a:endParaRPr lang="es-ES_tradnl" dirty="0"/>
          </a:p>
        </p:txBody>
      </p:sp>
    </p:spTree>
    <p:extLst>
      <p:ext uri="{BB962C8B-B14F-4D97-AF65-F5344CB8AC3E}">
        <p14:creationId xmlns:p14="http://schemas.microsoft.com/office/powerpoint/2010/main" val="627354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609600" y="2057400"/>
          <a:ext cx="8083550" cy="3810000"/>
        </p:xfrm>
        <a:graphic>
          <a:graphicData uri="http://schemas.openxmlformats.org/presentationml/2006/ole">
            <mc:AlternateContent xmlns:mc="http://schemas.openxmlformats.org/markup-compatibility/2006">
              <mc:Choice xmlns:v="urn:schemas-microsoft-com:vml" Requires="v">
                <p:oleObj spid="_x0000_s3106" name="Bitmap Image" r:id="rId4" imgW="5707875" imgH="2690093" progId="Paint.Picture">
                  <p:embed/>
                </p:oleObj>
              </mc:Choice>
              <mc:Fallback>
                <p:oleObj name="Bitmap Image" r:id="rId4" imgW="5707875" imgH="2690093"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057400"/>
                        <a:ext cx="80835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39" name="Oval 5"/>
          <p:cNvSpPr>
            <a:spLocks noChangeArrowheads="1"/>
          </p:cNvSpPr>
          <p:nvPr/>
        </p:nvSpPr>
        <p:spPr bwMode="auto">
          <a:xfrm>
            <a:off x="3581400" y="2438400"/>
            <a:ext cx="1828800" cy="914400"/>
          </a:xfrm>
          <a:prstGeom prst="ellipse">
            <a:avLst/>
          </a:prstGeom>
          <a:solidFill>
            <a:srgbClr val="FF0000">
              <a:alpha val="1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940" name="Oval 7"/>
          <p:cNvSpPr>
            <a:spLocks noChangeArrowheads="1"/>
          </p:cNvSpPr>
          <p:nvPr/>
        </p:nvSpPr>
        <p:spPr bwMode="auto">
          <a:xfrm>
            <a:off x="1752600" y="4419600"/>
            <a:ext cx="1371600" cy="457200"/>
          </a:xfrm>
          <a:prstGeom prst="ellipse">
            <a:avLst/>
          </a:prstGeom>
          <a:solidFill>
            <a:srgbClr val="FF0000">
              <a:alpha val="1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941" name="Oval 8"/>
          <p:cNvSpPr>
            <a:spLocks noChangeArrowheads="1"/>
          </p:cNvSpPr>
          <p:nvPr/>
        </p:nvSpPr>
        <p:spPr bwMode="auto">
          <a:xfrm>
            <a:off x="5791200" y="4419600"/>
            <a:ext cx="1371600" cy="457200"/>
          </a:xfrm>
          <a:prstGeom prst="ellipse">
            <a:avLst/>
          </a:prstGeom>
          <a:solidFill>
            <a:srgbClr val="FF0000">
              <a:alpha val="1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942" name="Oval 9"/>
          <p:cNvSpPr>
            <a:spLocks noChangeArrowheads="1"/>
          </p:cNvSpPr>
          <p:nvPr/>
        </p:nvSpPr>
        <p:spPr bwMode="auto">
          <a:xfrm>
            <a:off x="3810000" y="4419600"/>
            <a:ext cx="1371600" cy="457200"/>
          </a:xfrm>
          <a:prstGeom prst="ellipse">
            <a:avLst/>
          </a:prstGeom>
          <a:solidFill>
            <a:srgbClr val="0000FF">
              <a:alpha val="1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943" name="Oval 10"/>
          <p:cNvSpPr>
            <a:spLocks noChangeArrowheads="1"/>
          </p:cNvSpPr>
          <p:nvPr/>
        </p:nvSpPr>
        <p:spPr bwMode="auto">
          <a:xfrm>
            <a:off x="1524000" y="2514600"/>
            <a:ext cx="1752600" cy="609600"/>
          </a:xfrm>
          <a:prstGeom prst="ellipse">
            <a:avLst/>
          </a:prstGeom>
          <a:solidFill>
            <a:srgbClr val="0000FF">
              <a:alpha val="1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944" name="Oval 11"/>
          <p:cNvSpPr>
            <a:spLocks noChangeArrowheads="1"/>
          </p:cNvSpPr>
          <p:nvPr/>
        </p:nvSpPr>
        <p:spPr bwMode="auto">
          <a:xfrm>
            <a:off x="5600700" y="2439988"/>
            <a:ext cx="1752600" cy="609600"/>
          </a:xfrm>
          <a:prstGeom prst="ellipse">
            <a:avLst/>
          </a:prstGeom>
          <a:solidFill>
            <a:srgbClr val="0000FF">
              <a:alpha val="1019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39945" name="Rectangle 2"/>
          <p:cNvSpPr>
            <a:spLocks noGrp="1" noChangeArrowheads="1"/>
          </p:cNvSpPr>
          <p:nvPr>
            <p:ph type="title"/>
          </p:nvPr>
        </p:nvSpPr>
        <p:spPr/>
        <p:txBody>
          <a:bodyPr>
            <a:normAutofit fontScale="90000"/>
          </a:bodyPr>
          <a:lstStyle/>
          <a:p>
            <a:pPr eaLnBrk="1" hangingPunct="1"/>
            <a:r>
              <a:rPr lang="es-ES_tradnl" altLang="en-US" smtClean="0"/>
              <a:t>Circulación en Relación a una Baja TUTT</a:t>
            </a:r>
          </a:p>
        </p:txBody>
      </p:sp>
    </p:spTree>
    <p:extLst>
      <p:ext uri="{BB962C8B-B14F-4D97-AF65-F5344CB8AC3E}">
        <p14:creationId xmlns:p14="http://schemas.microsoft.com/office/powerpoint/2010/main" val="2045530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828800" y="228600"/>
            <a:ext cx="5562600" cy="838200"/>
          </a:xfrm>
        </p:spPr>
        <p:txBody>
          <a:bodyPr/>
          <a:lstStyle/>
          <a:p>
            <a:pPr eaLnBrk="1" hangingPunct="1"/>
            <a:r>
              <a:rPr lang="es-ES_tradnl" altLang="en-US" smtClean="0"/>
              <a:t>Baja Cálida</a:t>
            </a:r>
          </a:p>
        </p:txBody>
      </p:sp>
      <p:sp>
        <p:nvSpPr>
          <p:cNvPr id="14339" name="Rectangle 3"/>
          <p:cNvSpPr>
            <a:spLocks noGrp="1" noChangeArrowheads="1"/>
          </p:cNvSpPr>
          <p:nvPr>
            <p:ph type="body" idx="1"/>
          </p:nvPr>
        </p:nvSpPr>
        <p:spPr>
          <a:xfrm>
            <a:off x="228600" y="1143000"/>
            <a:ext cx="8534400" cy="1066800"/>
          </a:xfrm>
        </p:spPr>
        <p:txBody>
          <a:bodyPr/>
          <a:lstStyle/>
          <a:p>
            <a:pPr eaLnBrk="1" hangingPunct="1">
              <a:lnSpc>
                <a:spcPct val="80000"/>
              </a:lnSpc>
              <a:buFontTx/>
              <a:buNone/>
            </a:pPr>
            <a:r>
              <a:rPr lang="es-ES_tradnl" altLang="en-US" sz="2400" smtClean="0"/>
              <a:t>     </a:t>
            </a:r>
            <a:r>
              <a:rPr lang="es-ES_tradnl" altLang="en-US" sz="2600" smtClean="0"/>
              <a:t>Cualquier baja que es mas caliente en su centro que en su entorno (temperatura aumenta hacia el centro de la circulación).</a:t>
            </a:r>
          </a:p>
          <a:p>
            <a:pPr lvl="1" eaLnBrk="1" hangingPunct="1">
              <a:lnSpc>
                <a:spcPct val="80000"/>
              </a:lnSpc>
              <a:buFontTx/>
              <a:buNone/>
            </a:pPr>
            <a:endParaRPr lang="es-ES_tradnl" altLang="en-US" sz="2400" smtClean="0"/>
          </a:p>
          <a:p>
            <a:pPr lvl="1" eaLnBrk="1" hangingPunct="1">
              <a:lnSpc>
                <a:spcPct val="80000"/>
              </a:lnSpc>
              <a:buFontTx/>
              <a:buNone/>
            </a:pPr>
            <a:endParaRPr lang="es-ES_tradnl" altLang="en-US" sz="2400" smtClean="0"/>
          </a:p>
          <a:p>
            <a:pPr eaLnBrk="1" hangingPunct="1">
              <a:lnSpc>
                <a:spcPct val="80000"/>
              </a:lnSpc>
              <a:buFontTx/>
              <a:buNone/>
            </a:pPr>
            <a:r>
              <a:rPr lang="es-ES_tradnl" altLang="en-US" sz="2400" smtClean="0"/>
              <a:t>    </a:t>
            </a:r>
          </a:p>
        </p:txBody>
      </p:sp>
      <p:sp>
        <p:nvSpPr>
          <p:cNvPr id="14340" name="Rectangle 3"/>
          <p:cNvSpPr>
            <a:spLocks noChangeArrowheads="1"/>
          </p:cNvSpPr>
          <p:nvPr/>
        </p:nvSpPr>
        <p:spPr bwMode="auto">
          <a:xfrm>
            <a:off x="914400" y="3059113"/>
            <a:ext cx="78486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pPr>
            <a:r>
              <a:rPr lang="es-ES_tradnl" altLang="en-US" sz="2500"/>
              <a:t>Área de baja presión atmosférica cerca de la superficie la cual es a resultado de calentamiento de la atmósfera baja.</a:t>
            </a:r>
          </a:p>
          <a:p>
            <a:pPr lvl="1" algn="l" eaLnBrk="1" hangingPunct="1">
              <a:lnSpc>
                <a:spcPct val="80000"/>
              </a:lnSpc>
            </a:pPr>
            <a:endParaRPr lang="es-ES_tradnl" altLang="en-US" sz="500"/>
          </a:p>
          <a:p>
            <a:pPr lvl="1" algn="l" eaLnBrk="1" hangingPunct="1">
              <a:lnSpc>
                <a:spcPct val="80000"/>
              </a:lnSpc>
              <a:buFont typeface="Arial" charset="0"/>
              <a:buChar char="•"/>
            </a:pPr>
            <a:r>
              <a:rPr lang="es-ES_tradnl" altLang="en-US"/>
              <a:t> Calentamiento puede ser a resultado de radiación solar, </a:t>
            </a:r>
          </a:p>
          <a:p>
            <a:pPr lvl="1" algn="l" eaLnBrk="1" hangingPunct="1">
              <a:lnSpc>
                <a:spcPct val="80000"/>
              </a:lnSpc>
            </a:pPr>
            <a:r>
              <a:rPr lang="es-ES_tradnl" altLang="en-US"/>
              <a:t>  y/o por compresión adiabática.</a:t>
            </a:r>
          </a:p>
          <a:p>
            <a:pPr lvl="1" algn="l" eaLnBrk="1" hangingPunct="1">
              <a:lnSpc>
                <a:spcPct val="80000"/>
              </a:lnSpc>
            </a:pPr>
            <a:endParaRPr lang="es-ES_tradnl" altLang="en-US" sz="1200"/>
          </a:p>
          <a:p>
            <a:pPr lvl="1" algn="l" eaLnBrk="1" hangingPunct="1">
              <a:lnSpc>
                <a:spcPct val="80000"/>
              </a:lnSpc>
              <a:buFont typeface="Arial" charset="0"/>
              <a:buChar char="•"/>
            </a:pPr>
            <a:r>
              <a:rPr lang="es-ES_tradnl" altLang="en-US"/>
              <a:t> Son no-frontales.</a:t>
            </a:r>
            <a:endParaRPr lang="es-ES_tradnl" altLang="en-US" sz="1200"/>
          </a:p>
          <a:p>
            <a:pPr lvl="1" algn="l" eaLnBrk="1" hangingPunct="1">
              <a:lnSpc>
                <a:spcPct val="80000"/>
              </a:lnSpc>
              <a:buFont typeface="Arial" charset="0"/>
              <a:buChar char="•"/>
            </a:pPr>
            <a:endParaRPr lang="es-ES_tradnl" altLang="en-US" sz="1200"/>
          </a:p>
          <a:p>
            <a:pPr lvl="1" algn="l" eaLnBrk="1" hangingPunct="1">
              <a:lnSpc>
                <a:spcPct val="80000"/>
              </a:lnSpc>
              <a:buFont typeface="Arial" charset="0"/>
              <a:buChar char="•"/>
            </a:pPr>
            <a:r>
              <a:rPr lang="es-ES_tradnl" altLang="en-US"/>
              <a:t> Común de los subtrópicos continentales en verano.</a:t>
            </a:r>
          </a:p>
          <a:p>
            <a:pPr lvl="1" algn="l" eaLnBrk="1" hangingPunct="1">
              <a:lnSpc>
                <a:spcPct val="80000"/>
              </a:lnSpc>
              <a:buFont typeface="Arial" charset="0"/>
              <a:buChar char="•"/>
            </a:pPr>
            <a:endParaRPr lang="es-ES_tradnl" altLang="en-US" sz="1200"/>
          </a:p>
          <a:p>
            <a:pPr lvl="1" algn="l" eaLnBrk="1" hangingPunct="1">
              <a:lnSpc>
                <a:spcPct val="80000"/>
              </a:lnSpc>
              <a:buFont typeface="Arial" charset="0"/>
              <a:buChar char="•"/>
            </a:pPr>
            <a:r>
              <a:rPr lang="es-ES_tradnl" altLang="en-US"/>
              <a:t> Tienden a quedar estacionarias.</a:t>
            </a:r>
          </a:p>
          <a:p>
            <a:pPr lvl="1" algn="l" eaLnBrk="1" hangingPunct="1">
              <a:lnSpc>
                <a:spcPct val="80000"/>
              </a:lnSpc>
              <a:buFont typeface="Arial" charset="0"/>
              <a:buChar char="•"/>
            </a:pPr>
            <a:endParaRPr lang="es-ES_tradnl" altLang="en-US" sz="1200"/>
          </a:p>
          <a:p>
            <a:pPr lvl="1" algn="l" eaLnBrk="1" hangingPunct="1">
              <a:lnSpc>
                <a:spcPct val="80000"/>
              </a:lnSpc>
              <a:buFont typeface="Arial" charset="0"/>
              <a:buChar char="•"/>
            </a:pPr>
            <a:r>
              <a:rPr lang="es-ES_tradnl" altLang="en-US"/>
              <a:t> Débil circulación ciclónica que decrece con la altura.</a:t>
            </a:r>
          </a:p>
        </p:txBody>
      </p:sp>
      <p:sp>
        <p:nvSpPr>
          <p:cNvPr id="5" name="Rectangle 2"/>
          <p:cNvSpPr txBox="1">
            <a:spLocks noChangeArrowheads="1"/>
          </p:cNvSpPr>
          <p:nvPr/>
        </p:nvSpPr>
        <p:spPr bwMode="auto">
          <a:xfrm>
            <a:off x="76200" y="2438400"/>
            <a:ext cx="3124200" cy="609600"/>
          </a:xfrm>
          <a:prstGeom prst="rect">
            <a:avLst/>
          </a:prstGeom>
          <a:noFill/>
          <a:ln w="9525">
            <a:noFill/>
            <a:miter lim="800000"/>
            <a:headEnd/>
            <a:tailEnd/>
          </a:ln>
          <a:effectLst/>
        </p:spPr>
        <p:txBody>
          <a:bodyPr anchor="ctr"/>
          <a:lstStyle/>
          <a:p>
            <a:pPr>
              <a:defRPr/>
            </a:pPr>
            <a:r>
              <a:rPr lang="es-ES_tradnl" sz="3200" b="1" kern="0" dirty="0">
                <a:solidFill>
                  <a:schemeClr val="tx2"/>
                </a:solidFill>
                <a:latin typeface="+mj-lt"/>
                <a:ea typeface="+mj-ea"/>
                <a:cs typeface="+mj-cs"/>
              </a:rPr>
              <a:t>Baja Térmica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143000"/>
          </a:xfrm>
        </p:spPr>
        <p:txBody>
          <a:bodyPr/>
          <a:lstStyle/>
          <a:p>
            <a:pPr eaLnBrk="1" hangingPunct="1"/>
            <a:r>
              <a:rPr lang="es-ES_tradnl" altLang="en-US" sz="3600" smtClean="0"/>
              <a:t>Baja Cálida: Características</a:t>
            </a:r>
          </a:p>
        </p:txBody>
      </p:sp>
      <p:sp>
        <p:nvSpPr>
          <p:cNvPr id="15363" name="Rectangle 3"/>
          <p:cNvSpPr>
            <a:spLocks noGrp="1" noChangeArrowheads="1"/>
          </p:cNvSpPr>
          <p:nvPr>
            <p:ph type="body" idx="1"/>
          </p:nvPr>
        </p:nvSpPr>
        <p:spPr>
          <a:xfrm>
            <a:off x="0" y="1066800"/>
            <a:ext cx="8763000" cy="5334000"/>
          </a:xfrm>
        </p:spPr>
        <p:txBody>
          <a:bodyPr/>
          <a:lstStyle/>
          <a:p>
            <a:pPr lvl="1" eaLnBrk="1" hangingPunct="1">
              <a:lnSpc>
                <a:spcPct val="80000"/>
              </a:lnSpc>
            </a:pPr>
            <a:r>
              <a:rPr lang="es-ES_tradnl" altLang="en-US" sz="2000" b="1" i="1" dirty="0" smtClean="0">
                <a:solidFill>
                  <a:schemeClr val="accent1"/>
                </a:solidFill>
              </a:rPr>
              <a:t>Sistema de capas bajas</a:t>
            </a:r>
          </a:p>
          <a:p>
            <a:pPr lvl="2" eaLnBrk="1" hangingPunct="1">
              <a:lnSpc>
                <a:spcPct val="80000"/>
              </a:lnSpc>
            </a:pPr>
            <a:r>
              <a:rPr lang="es-ES_tradnl" altLang="en-US" sz="1800" dirty="0" smtClean="0"/>
              <a:t>Circulación ciclónica por debajo de los 700 hPa.</a:t>
            </a:r>
          </a:p>
          <a:p>
            <a:pPr lvl="2" eaLnBrk="1" hangingPunct="1">
              <a:lnSpc>
                <a:spcPct val="80000"/>
              </a:lnSpc>
            </a:pPr>
            <a:r>
              <a:rPr lang="es-ES_tradnl" altLang="en-US" sz="1800" dirty="0" smtClean="0"/>
              <a:t>Circulación anticiclónica en niveles superiores.</a:t>
            </a:r>
          </a:p>
          <a:p>
            <a:pPr lvl="1" eaLnBrk="1" hangingPunct="1">
              <a:lnSpc>
                <a:spcPct val="80000"/>
              </a:lnSpc>
            </a:pPr>
            <a:endParaRPr lang="es-ES_tradnl" altLang="en-US" sz="1000" dirty="0" smtClean="0"/>
          </a:p>
          <a:p>
            <a:pPr lvl="1" eaLnBrk="1" hangingPunct="1">
              <a:lnSpc>
                <a:spcPct val="80000"/>
              </a:lnSpc>
            </a:pPr>
            <a:r>
              <a:rPr lang="es-ES_tradnl" altLang="en-US" sz="2000" b="1" i="1" dirty="0" smtClean="0"/>
              <a:t>Núcleo cálido</a:t>
            </a:r>
          </a:p>
          <a:p>
            <a:pPr lvl="2" eaLnBrk="1" hangingPunct="1">
              <a:lnSpc>
                <a:spcPct val="80000"/>
              </a:lnSpc>
            </a:pPr>
            <a:r>
              <a:rPr lang="es-ES_tradnl" altLang="en-US" sz="1800" dirty="0" smtClean="0"/>
              <a:t>Temperatura en el centro/corazón mas cálida que la temperatura del medio ambiente/periferia.</a:t>
            </a:r>
          </a:p>
          <a:p>
            <a:pPr lvl="2" eaLnBrk="1" hangingPunct="1">
              <a:lnSpc>
                <a:spcPct val="80000"/>
              </a:lnSpc>
            </a:pPr>
            <a:r>
              <a:rPr lang="es-ES_tradnl" altLang="en-US" sz="1800" dirty="0" smtClean="0"/>
              <a:t>Aunque la circulación ciclónica esta en bajo nivel, la extensión del núcleo cálido tiende a ser de característica troposférica.</a:t>
            </a:r>
          </a:p>
          <a:p>
            <a:pPr lvl="1" eaLnBrk="1" hangingPunct="1">
              <a:lnSpc>
                <a:spcPct val="80000"/>
              </a:lnSpc>
            </a:pPr>
            <a:endParaRPr lang="es-ES_tradnl" altLang="en-US" sz="1000" dirty="0" smtClean="0"/>
          </a:p>
          <a:p>
            <a:pPr lvl="1" eaLnBrk="1" hangingPunct="1">
              <a:lnSpc>
                <a:spcPct val="80000"/>
              </a:lnSpc>
            </a:pPr>
            <a:r>
              <a:rPr lang="es-ES_tradnl" altLang="en-US" sz="2000" b="1" i="1" dirty="0" smtClean="0">
                <a:solidFill>
                  <a:schemeClr val="accent1"/>
                </a:solidFill>
              </a:rPr>
              <a:t>Génesis: calentamiento</a:t>
            </a:r>
            <a:r>
              <a:rPr lang="es-ES_tradnl" altLang="en-US" sz="2000" dirty="0" smtClean="0"/>
              <a:t>… </a:t>
            </a:r>
          </a:p>
          <a:p>
            <a:pPr lvl="2" eaLnBrk="1" hangingPunct="1">
              <a:lnSpc>
                <a:spcPct val="80000"/>
              </a:lnSpc>
            </a:pPr>
            <a:r>
              <a:rPr lang="es-ES_tradnl" altLang="en-US" sz="1800" dirty="0" smtClean="0"/>
              <a:t>Puede ser inducida/favorecida por radiación  (donde calentamiento diurno induce área de menor densidad/baja presión)</a:t>
            </a:r>
          </a:p>
          <a:p>
            <a:pPr lvl="2" eaLnBrk="1" hangingPunct="1">
              <a:lnSpc>
                <a:spcPct val="80000"/>
              </a:lnSpc>
            </a:pPr>
            <a:r>
              <a:rPr lang="es-ES_tradnl" altLang="en-US" sz="1800" dirty="0" smtClean="0"/>
              <a:t>Puede ser inducida/favorecida por subsidencia (costas de Chile).</a:t>
            </a:r>
          </a:p>
          <a:p>
            <a:pPr lvl="2" eaLnBrk="1" hangingPunct="1">
              <a:lnSpc>
                <a:spcPct val="80000"/>
              </a:lnSpc>
            </a:pPr>
            <a:r>
              <a:rPr lang="es-ES_tradnl" altLang="en-US" sz="1800" dirty="0" smtClean="0"/>
              <a:t>Puede ser inducida/favorecida por calentamiento adiabático (NO de Argentina).</a:t>
            </a:r>
          </a:p>
          <a:p>
            <a:pPr lvl="1" eaLnBrk="1" hangingPunct="1">
              <a:lnSpc>
                <a:spcPct val="80000"/>
              </a:lnSpc>
            </a:pPr>
            <a:endParaRPr lang="es-ES_tradnl" altLang="en-US" sz="1000" dirty="0" smtClean="0"/>
          </a:p>
          <a:p>
            <a:pPr lvl="1" eaLnBrk="1" hangingPunct="1">
              <a:lnSpc>
                <a:spcPct val="80000"/>
              </a:lnSpc>
            </a:pPr>
            <a:r>
              <a:rPr lang="es-ES_tradnl" altLang="en-US" sz="2000" b="1" i="1" dirty="0" smtClean="0"/>
              <a:t>Tropopausa Alta</a:t>
            </a:r>
          </a:p>
          <a:p>
            <a:pPr lvl="1" eaLnBrk="1" hangingPunct="1">
              <a:lnSpc>
                <a:spcPct val="80000"/>
              </a:lnSpc>
            </a:pPr>
            <a:endParaRPr lang="es-ES_tradnl" altLang="en-US" sz="1000" dirty="0" smtClean="0"/>
          </a:p>
          <a:p>
            <a:pPr lvl="1" eaLnBrk="1" hangingPunct="1">
              <a:lnSpc>
                <a:spcPct val="80000"/>
              </a:lnSpc>
            </a:pPr>
            <a:r>
              <a:rPr lang="es-ES_tradnl" altLang="en-US" sz="2000" b="1" i="1" dirty="0" err="1" smtClean="0">
                <a:solidFill>
                  <a:schemeClr val="accent1"/>
                </a:solidFill>
              </a:rPr>
              <a:t>Vorticidad</a:t>
            </a:r>
            <a:endParaRPr lang="es-ES_tradnl" altLang="en-US" sz="2000" b="1" i="1" dirty="0" smtClean="0">
              <a:solidFill>
                <a:schemeClr val="accent1"/>
              </a:solidFill>
            </a:endParaRPr>
          </a:p>
          <a:p>
            <a:pPr lvl="2" eaLnBrk="1" hangingPunct="1">
              <a:lnSpc>
                <a:spcPct val="80000"/>
              </a:lnSpc>
            </a:pPr>
            <a:r>
              <a:rPr lang="es-ES_tradnl" altLang="en-US" sz="1800" dirty="0" err="1" smtClean="0"/>
              <a:t>Vorticidad</a:t>
            </a:r>
            <a:r>
              <a:rPr lang="es-ES_tradnl" altLang="en-US" sz="1800" dirty="0" smtClean="0"/>
              <a:t> ciclónica en capas bajas decrece con la altura.</a:t>
            </a:r>
          </a:p>
          <a:p>
            <a:pPr lvl="2" eaLnBrk="1" hangingPunct="1">
              <a:lnSpc>
                <a:spcPct val="80000"/>
              </a:lnSpc>
            </a:pPr>
            <a:r>
              <a:rPr lang="es-ES_tradnl" altLang="en-US" sz="1800" dirty="0" smtClean="0"/>
              <a:t>A partir de niveles medios, la </a:t>
            </a:r>
            <a:r>
              <a:rPr lang="es-ES_tradnl" altLang="en-US" sz="1800" dirty="0" err="1" smtClean="0"/>
              <a:t>vorticidad</a:t>
            </a:r>
            <a:r>
              <a:rPr lang="es-ES_tradnl" altLang="en-US" sz="1800" dirty="0" smtClean="0"/>
              <a:t> se hace mas anticiclónica con la altura.</a:t>
            </a:r>
          </a:p>
          <a:p>
            <a:pPr lvl="1" eaLnBrk="1" hangingPunct="1">
              <a:lnSpc>
                <a:spcPct val="80000"/>
              </a:lnSpc>
            </a:pPr>
            <a:endParaRPr lang="es-ES_tradnl" altLang="en-US" sz="1800" dirty="0" smtClean="0"/>
          </a:p>
          <a:p>
            <a:pPr lvl="1" eaLnBrk="1" hangingPunct="1">
              <a:lnSpc>
                <a:spcPct val="80000"/>
              </a:lnSpc>
            </a:pPr>
            <a:endParaRPr lang="es-ES_tradnl" altLang="en-US" sz="18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228600"/>
            <a:ext cx="7772400" cy="1143000"/>
          </a:xfrm>
        </p:spPr>
        <p:txBody>
          <a:bodyPr/>
          <a:lstStyle/>
          <a:p>
            <a:pPr eaLnBrk="1" hangingPunct="1"/>
            <a:r>
              <a:rPr lang="es-ES_tradnl" altLang="en-US" smtClean="0"/>
              <a:t>Donde se Encuentran</a:t>
            </a:r>
          </a:p>
        </p:txBody>
      </p:sp>
      <p:sp>
        <p:nvSpPr>
          <p:cNvPr id="16387" name="Rectangle 3"/>
          <p:cNvSpPr>
            <a:spLocks noGrp="1" noChangeArrowheads="1"/>
          </p:cNvSpPr>
          <p:nvPr>
            <p:ph type="body" idx="1"/>
          </p:nvPr>
        </p:nvSpPr>
        <p:spPr>
          <a:xfrm>
            <a:off x="457200" y="1600200"/>
            <a:ext cx="3276600" cy="4114800"/>
          </a:xfrm>
        </p:spPr>
        <p:txBody>
          <a:bodyPr/>
          <a:lstStyle/>
          <a:p>
            <a:pPr eaLnBrk="1" hangingPunct="1"/>
            <a:r>
              <a:rPr lang="es-ES_tradnl" altLang="en-US" dirty="0" smtClean="0"/>
              <a:t>Perú</a:t>
            </a:r>
          </a:p>
          <a:p>
            <a:pPr eaLnBrk="1" hangingPunct="1"/>
            <a:r>
              <a:rPr lang="es-ES_tradnl" altLang="en-US" dirty="0" smtClean="0"/>
              <a:t>Bolivia</a:t>
            </a:r>
          </a:p>
          <a:p>
            <a:pPr eaLnBrk="1" hangingPunct="1"/>
            <a:r>
              <a:rPr lang="es-ES_tradnl" altLang="en-US" dirty="0" smtClean="0"/>
              <a:t>Paraguay</a:t>
            </a:r>
          </a:p>
          <a:p>
            <a:pPr eaLnBrk="1" hangingPunct="1"/>
            <a:r>
              <a:rPr lang="es-ES_tradnl" altLang="en-US" dirty="0" smtClean="0"/>
              <a:t>Costas de Chile</a:t>
            </a:r>
          </a:p>
          <a:p>
            <a:pPr eaLnBrk="1" hangingPunct="1"/>
            <a:r>
              <a:rPr lang="es-ES_tradnl" altLang="en-US" dirty="0" smtClean="0"/>
              <a:t>Argentina</a:t>
            </a:r>
          </a:p>
        </p:txBody>
      </p:sp>
      <p:pic>
        <p:nvPicPr>
          <p:cNvPr id="16388" name="Picture 4" descr="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2054225"/>
            <a:ext cx="51816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389" name="Straight Arrow Connector 2"/>
          <p:cNvCxnSpPr>
            <a:cxnSpLocks noChangeShapeType="1"/>
          </p:cNvCxnSpPr>
          <p:nvPr/>
        </p:nvCxnSpPr>
        <p:spPr bwMode="auto">
          <a:xfrm>
            <a:off x="1752600" y="1905000"/>
            <a:ext cx="3352800" cy="533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0" name="Straight Arrow Connector 6"/>
          <p:cNvCxnSpPr>
            <a:cxnSpLocks noChangeShapeType="1"/>
          </p:cNvCxnSpPr>
          <p:nvPr/>
        </p:nvCxnSpPr>
        <p:spPr bwMode="auto">
          <a:xfrm>
            <a:off x="2133600" y="2514600"/>
            <a:ext cx="373380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1" name="Straight Arrow Connector 8"/>
          <p:cNvCxnSpPr>
            <a:cxnSpLocks noChangeShapeType="1"/>
          </p:cNvCxnSpPr>
          <p:nvPr/>
        </p:nvCxnSpPr>
        <p:spPr bwMode="auto">
          <a:xfrm>
            <a:off x="2438400" y="3124200"/>
            <a:ext cx="373380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2" name="Straight Arrow Connector 9"/>
          <p:cNvCxnSpPr>
            <a:cxnSpLocks noChangeShapeType="1"/>
          </p:cNvCxnSpPr>
          <p:nvPr/>
        </p:nvCxnSpPr>
        <p:spPr bwMode="auto">
          <a:xfrm>
            <a:off x="3505200" y="3733800"/>
            <a:ext cx="1752600" cy="7461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3" name="Straight Arrow Connector 11"/>
          <p:cNvCxnSpPr>
            <a:cxnSpLocks noChangeShapeType="1"/>
          </p:cNvCxnSpPr>
          <p:nvPr/>
        </p:nvCxnSpPr>
        <p:spPr bwMode="auto">
          <a:xfrm>
            <a:off x="2667000" y="4267200"/>
            <a:ext cx="2971800"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828800" y="228600"/>
            <a:ext cx="5562600" cy="838200"/>
          </a:xfrm>
        </p:spPr>
        <p:txBody>
          <a:bodyPr/>
          <a:lstStyle/>
          <a:p>
            <a:pPr eaLnBrk="1" hangingPunct="1"/>
            <a:r>
              <a:rPr lang="es-ES_tradnl" altLang="en-US" smtClean="0"/>
              <a:t>Baja Cálida</a:t>
            </a:r>
          </a:p>
        </p:txBody>
      </p:sp>
      <p:sp>
        <p:nvSpPr>
          <p:cNvPr id="17411" name="Rectangle 3"/>
          <p:cNvSpPr>
            <a:spLocks noChangeArrowheads="1"/>
          </p:cNvSpPr>
          <p:nvPr/>
        </p:nvSpPr>
        <p:spPr bwMode="auto">
          <a:xfrm>
            <a:off x="1116013" y="1295400"/>
            <a:ext cx="726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lnSpc>
                <a:spcPct val="80000"/>
              </a:lnSpc>
            </a:pPr>
            <a:r>
              <a:rPr lang="es-ES_tradnl" altLang="en-US" sz="2500"/>
              <a:t>Ejemplo: Baja térmica en Argentina durante el verano.</a:t>
            </a:r>
            <a:endParaRPr lang="es-ES_tradnl" altLang="en-US"/>
          </a:p>
        </p:txBody>
      </p:sp>
      <p:pic>
        <p:nvPicPr>
          <p:cNvPr id="174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4038"/>
            <a:ext cx="624840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1863"/>
            <a:ext cx="9144000"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5" name="Text Box 3"/>
          <p:cNvSpPr txBox="1">
            <a:spLocks noChangeArrowheads="1"/>
          </p:cNvSpPr>
          <p:nvPr/>
        </p:nvSpPr>
        <p:spPr bwMode="auto">
          <a:xfrm>
            <a:off x="762000" y="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Circulación Ciclónica: Núcleo  Calido (HS)</a:t>
            </a:r>
          </a:p>
        </p:txBody>
      </p:sp>
      <p:sp>
        <p:nvSpPr>
          <p:cNvPr id="233476" name="Text Box 4"/>
          <p:cNvSpPr txBox="1">
            <a:spLocks noChangeArrowheads="1"/>
          </p:cNvSpPr>
          <p:nvPr/>
        </p:nvSpPr>
        <p:spPr bwMode="auto">
          <a:xfrm>
            <a:off x="0" y="990600"/>
            <a:ext cx="2362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Flujo 200 hPa</a:t>
            </a:r>
          </a:p>
        </p:txBody>
      </p:sp>
      <p:sp>
        <p:nvSpPr>
          <p:cNvPr id="233477" name="Text Box 5"/>
          <p:cNvSpPr txBox="1">
            <a:spLocks noChangeArrowheads="1"/>
          </p:cNvSpPr>
          <p:nvPr/>
        </p:nvSpPr>
        <p:spPr bwMode="auto">
          <a:xfrm>
            <a:off x="4572000" y="990600"/>
            <a:ext cx="2438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500 hPa</a:t>
            </a:r>
          </a:p>
        </p:txBody>
      </p:sp>
      <p:sp>
        <p:nvSpPr>
          <p:cNvPr id="233478" name="Text Box 6"/>
          <p:cNvSpPr txBox="1">
            <a:spLocks noChangeArrowheads="1"/>
          </p:cNvSpPr>
          <p:nvPr/>
        </p:nvSpPr>
        <p:spPr bwMode="auto">
          <a:xfrm>
            <a:off x="0" y="3886200"/>
            <a:ext cx="2438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700 hPa</a:t>
            </a:r>
          </a:p>
        </p:txBody>
      </p:sp>
      <p:sp>
        <p:nvSpPr>
          <p:cNvPr id="233479" name="Text Box 7"/>
          <p:cNvSpPr txBox="1">
            <a:spLocks noChangeArrowheads="1"/>
          </p:cNvSpPr>
          <p:nvPr/>
        </p:nvSpPr>
        <p:spPr bwMode="auto">
          <a:xfrm>
            <a:off x="4572000" y="3886200"/>
            <a:ext cx="2438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PMSL</a:t>
            </a:r>
          </a:p>
        </p:txBody>
      </p:sp>
      <p:cxnSp>
        <p:nvCxnSpPr>
          <p:cNvPr id="3" name="Elbow Connector 2"/>
          <p:cNvCxnSpPr/>
          <p:nvPr/>
        </p:nvCxnSpPr>
        <p:spPr bwMode="auto">
          <a:xfrm rot="5400000">
            <a:off x="958850" y="262890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Elbow Connector 11"/>
          <p:cNvCxnSpPr/>
          <p:nvPr/>
        </p:nvCxnSpPr>
        <p:spPr bwMode="auto">
          <a:xfrm rot="5400000">
            <a:off x="1035050" y="277495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lbow Connector 12"/>
          <p:cNvCxnSpPr/>
          <p:nvPr/>
        </p:nvCxnSpPr>
        <p:spPr bwMode="auto">
          <a:xfrm rot="5400000">
            <a:off x="5530850" y="278130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Elbow Connector 13"/>
          <p:cNvCxnSpPr/>
          <p:nvPr/>
        </p:nvCxnSpPr>
        <p:spPr bwMode="auto">
          <a:xfrm rot="5400000">
            <a:off x="5448300" y="270510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a:cxnSpLocks noChangeShapeType="1"/>
          </p:cNvCxnSpPr>
          <p:nvPr/>
        </p:nvCxnSpPr>
        <p:spPr bwMode="auto">
          <a:xfrm>
            <a:off x="6096000" y="4872335"/>
            <a:ext cx="0" cy="1985665"/>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a:cxnSpLocks noChangeShapeType="1"/>
          </p:cNvCxnSpPr>
          <p:nvPr/>
        </p:nvCxnSpPr>
        <p:spPr bwMode="auto">
          <a:xfrm flipH="1">
            <a:off x="1600200" y="4572000"/>
            <a:ext cx="76200" cy="16764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1371600" y="1987550"/>
            <a:ext cx="1143000" cy="461665"/>
          </a:xfrm>
          <a:prstGeom prst="rect">
            <a:avLst/>
          </a:prstGeom>
          <a:noFill/>
        </p:spPr>
        <p:txBody>
          <a:bodyPr wrap="square" rtlCol="0">
            <a:spAutoFit/>
          </a:bodyPr>
          <a:lstStyle/>
          <a:p>
            <a:r>
              <a:rPr lang="en-US" dirty="0" smtClean="0"/>
              <a:t>Dorsal</a:t>
            </a:r>
            <a:endParaRPr lang="en-US" dirty="0"/>
          </a:p>
        </p:txBody>
      </p:sp>
      <p:sp>
        <p:nvSpPr>
          <p:cNvPr id="20" name="TextBox 19"/>
          <p:cNvSpPr txBox="1"/>
          <p:nvPr/>
        </p:nvSpPr>
        <p:spPr>
          <a:xfrm>
            <a:off x="5867400" y="2052935"/>
            <a:ext cx="1143000" cy="461665"/>
          </a:xfrm>
          <a:prstGeom prst="rect">
            <a:avLst/>
          </a:prstGeom>
          <a:noFill/>
        </p:spPr>
        <p:txBody>
          <a:bodyPr wrap="square" rtlCol="0">
            <a:spAutoFit/>
          </a:bodyPr>
          <a:lstStyle/>
          <a:p>
            <a:r>
              <a:rPr lang="en-US" dirty="0" smtClean="0"/>
              <a:t>Dorsal</a:t>
            </a:r>
            <a:endParaRPr lang="en-US" dirty="0"/>
          </a:p>
        </p:txBody>
      </p:sp>
      <p:sp>
        <p:nvSpPr>
          <p:cNvPr id="21" name="TextBox 20"/>
          <p:cNvSpPr txBox="1"/>
          <p:nvPr/>
        </p:nvSpPr>
        <p:spPr>
          <a:xfrm>
            <a:off x="1066800" y="4872335"/>
            <a:ext cx="1295400" cy="461665"/>
          </a:xfrm>
          <a:prstGeom prst="rect">
            <a:avLst/>
          </a:prstGeom>
          <a:noFill/>
        </p:spPr>
        <p:txBody>
          <a:bodyPr wrap="square" rtlCol="0">
            <a:spAutoFit/>
          </a:bodyPr>
          <a:lstStyle/>
          <a:p>
            <a:r>
              <a:rPr lang="en-US" dirty="0" err="1" smtClean="0"/>
              <a:t>Vaguada</a:t>
            </a:r>
            <a:endParaRPr lang="en-US" dirty="0"/>
          </a:p>
        </p:txBody>
      </p:sp>
      <p:sp>
        <p:nvSpPr>
          <p:cNvPr id="22" name="TextBox 21"/>
          <p:cNvSpPr txBox="1"/>
          <p:nvPr/>
        </p:nvSpPr>
        <p:spPr>
          <a:xfrm>
            <a:off x="5486400" y="4948535"/>
            <a:ext cx="1295400" cy="461665"/>
          </a:xfrm>
          <a:prstGeom prst="rect">
            <a:avLst/>
          </a:prstGeom>
          <a:noFill/>
        </p:spPr>
        <p:txBody>
          <a:bodyPr wrap="square" rtlCol="0">
            <a:spAutoFit/>
          </a:bodyPr>
          <a:lstStyle/>
          <a:p>
            <a:r>
              <a:rPr lang="en-US" dirty="0" err="1" smtClean="0"/>
              <a:t>Vaguada</a:t>
            </a:r>
            <a:endParaRPr lang="en-US" dirty="0"/>
          </a:p>
        </p:txBody>
      </p:sp>
    </p:spTree>
    <p:extLst>
      <p:ext uri="{BB962C8B-B14F-4D97-AF65-F5344CB8AC3E}">
        <p14:creationId xmlns:p14="http://schemas.microsoft.com/office/powerpoint/2010/main" val="44680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7575"/>
            <a:ext cx="91440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499" name="Text Box 3"/>
          <p:cNvSpPr txBox="1">
            <a:spLocks noChangeArrowheads="1"/>
          </p:cNvSpPr>
          <p:nvPr/>
        </p:nvSpPr>
        <p:spPr bwMode="auto">
          <a:xfrm>
            <a:off x="762000" y="0"/>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Circulación Ciclónica: Núcleo  Calido (HS)                              Corte de Temperatura Potencial y Vientos</a:t>
            </a:r>
          </a:p>
        </p:txBody>
      </p:sp>
      <p:cxnSp>
        <p:nvCxnSpPr>
          <p:cNvPr id="4" name="Elbow Connector 3"/>
          <p:cNvCxnSpPr/>
          <p:nvPr/>
        </p:nvCxnSpPr>
        <p:spPr bwMode="auto">
          <a:xfrm rot="5400000">
            <a:off x="4305300" y="300990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Elbow Connector 4"/>
          <p:cNvCxnSpPr/>
          <p:nvPr/>
        </p:nvCxnSpPr>
        <p:spPr bwMode="auto">
          <a:xfrm rot="5400000">
            <a:off x="4387850" y="323850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4724400" y="2674203"/>
            <a:ext cx="1143000" cy="830997"/>
          </a:xfrm>
          <a:prstGeom prst="rect">
            <a:avLst/>
          </a:prstGeom>
          <a:noFill/>
        </p:spPr>
        <p:txBody>
          <a:bodyPr wrap="square" rtlCol="0">
            <a:spAutoFit/>
          </a:bodyPr>
          <a:lstStyle/>
          <a:p>
            <a:r>
              <a:rPr lang="es-ES_tradnl" dirty="0" smtClean="0"/>
              <a:t>Dorsal</a:t>
            </a:r>
          </a:p>
          <a:p>
            <a:r>
              <a:rPr lang="es-ES_tradnl" dirty="0" smtClean="0"/>
              <a:t>Cálida</a:t>
            </a:r>
            <a:endParaRPr lang="es-ES_tradnl" dirty="0"/>
          </a:p>
        </p:txBody>
      </p:sp>
      <p:cxnSp>
        <p:nvCxnSpPr>
          <p:cNvPr id="7" name="Straight Connector 6"/>
          <p:cNvCxnSpPr>
            <a:cxnSpLocks noChangeShapeType="1"/>
          </p:cNvCxnSpPr>
          <p:nvPr/>
        </p:nvCxnSpPr>
        <p:spPr bwMode="auto">
          <a:xfrm flipH="1">
            <a:off x="4038600" y="4572000"/>
            <a:ext cx="76200" cy="16764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72335"/>
            <a:ext cx="1295400" cy="830997"/>
          </a:xfrm>
          <a:prstGeom prst="rect">
            <a:avLst/>
          </a:prstGeom>
          <a:noFill/>
        </p:spPr>
        <p:txBody>
          <a:bodyPr wrap="square" rtlCol="0">
            <a:spAutoFit/>
          </a:bodyPr>
          <a:lstStyle/>
          <a:p>
            <a:r>
              <a:rPr lang="es-ES_tradnl" dirty="0" smtClean="0"/>
              <a:t>Vaguada</a:t>
            </a:r>
          </a:p>
          <a:p>
            <a:r>
              <a:rPr lang="es-ES_tradnl" dirty="0" smtClean="0"/>
              <a:t>Cálida</a:t>
            </a:r>
            <a:endParaRPr lang="es-ES_tradnl" dirty="0"/>
          </a:p>
        </p:txBody>
      </p:sp>
    </p:spTree>
    <p:extLst>
      <p:ext uri="{BB962C8B-B14F-4D97-AF65-F5344CB8AC3E}">
        <p14:creationId xmlns:p14="http://schemas.microsoft.com/office/powerpoint/2010/main" val="2504582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9000"/>
            <a:ext cx="914400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23" name="Text Box 3"/>
          <p:cNvSpPr txBox="1">
            <a:spLocks noChangeArrowheads="1"/>
          </p:cNvSpPr>
          <p:nvPr/>
        </p:nvSpPr>
        <p:spPr bwMode="auto">
          <a:xfrm>
            <a:off x="762000" y="0"/>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Circulación Ciclónica: Núcleo  Calido  (HS)                            Corte de Temperatura Potencial y Vorticidad Relativa</a:t>
            </a:r>
          </a:p>
        </p:txBody>
      </p:sp>
      <p:cxnSp>
        <p:nvCxnSpPr>
          <p:cNvPr id="4" name="Elbow Connector 3"/>
          <p:cNvCxnSpPr/>
          <p:nvPr/>
        </p:nvCxnSpPr>
        <p:spPr bwMode="auto">
          <a:xfrm rot="5400000">
            <a:off x="4387850" y="323850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Elbow Connector 4"/>
          <p:cNvCxnSpPr/>
          <p:nvPr/>
        </p:nvCxnSpPr>
        <p:spPr bwMode="auto">
          <a:xfrm rot="5400000">
            <a:off x="4305300" y="3009900"/>
            <a:ext cx="1746250" cy="158750"/>
          </a:xfrm>
          <a:prstGeom prst="bentConnector3">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cxnSpLocks noChangeShapeType="1"/>
          </p:cNvCxnSpPr>
          <p:nvPr/>
        </p:nvCxnSpPr>
        <p:spPr bwMode="auto">
          <a:xfrm flipH="1">
            <a:off x="4191000" y="4572000"/>
            <a:ext cx="76200" cy="16764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p:nvPr/>
        </p:nvSpPr>
        <p:spPr>
          <a:xfrm>
            <a:off x="990600" y="4872335"/>
            <a:ext cx="2971800" cy="830997"/>
          </a:xfrm>
          <a:prstGeom prst="rect">
            <a:avLst/>
          </a:prstGeom>
          <a:solidFill>
            <a:schemeClr val="bg2">
              <a:alpha val="31000"/>
            </a:schemeClr>
          </a:solidFill>
        </p:spPr>
        <p:txBody>
          <a:bodyPr wrap="square" rtlCol="0">
            <a:spAutoFit/>
          </a:bodyPr>
          <a:lstStyle/>
          <a:p>
            <a:r>
              <a:rPr lang="es-ES_tradnl" dirty="0" err="1" smtClean="0"/>
              <a:t>Vorticidad</a:t>
            </a:r>
            <a:r>
              <a:rPr lang="es-ES_tradnl" dirty="0" smtClean="0"/>
              <a:t> ciclónica decrece con la altura</a:t>
            </a:r>
          </a:p>
        </p:txBody>
      </p:sp>
      <p:sp>
        <p:nvSpPr>
          <p:cNvPr id="8" name="TextBox 7"/>
          <p:cNvSpPr txBox="1"/>
          <p:nvPr/>
        </p:nvSpPr>
        <p:spPr>
          <a:xfrm>
            <a:off x="5638800" y="2209800"/>
            <a:ext cx="3200400" cy="830997"/>
          </a:xfrm>
          <a:prstGeom prst="rect">
            <a:avLst/>
          </a:prstGeom>
          <a:solidFill>
            <a:schemeClr val="bg2">
              <a:alpha val="31000"/>
            </a:schemeClr>
          </a:solidFill>
        </p:spPr>
        <p:txBody>
          <a:bodyPr wrap="square" rtlCol="0">
            <a:spAutoFit/>
          </a:bodyPr>
          <a:lstStyle/>
          <a:p>
            <a:r>
              <a:rPr lang="es-ES_tradnl" dirty="0" err="1" smtClean="0"/>
              <a:t>Vorticidad</a:t>
            </a:r>
            <a:r>
              <a:rPr lang="es-ES_tradnl" dirty="0" smtClean="0"/>
              <a:t> anticiclónica aumenta con la altura</a:t>
            </a:r>
          </a:p>
        </p:txBody>
      </p:sp>
    </p:spTree>
    <p:extLst>
      <p:ext uri="{BB962C8B-B14F-4D97-AF65-F5344CB8AC3E}">
        <p14:creationId xmlns:p14="http://schemas.microsoft.com/office/powerpoint/2010/main" val="4176385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475"/>
            <a:ext cx="9144000" cy="597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547" name="Text Box 3"/>
          <p:cNvSpPr txBox="1">
            <a:spLocks noChangeArrowheads="1"/>
          </p:cNvSpPr>
          <p:nvPr/>
        </p:nvSpPr>
        <p:spPr bwMode="auto">
          <a:xfrm>
            <a:off x="762000" y="0"/>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Circulación Ciclónica: Núcleo  Calido  (HS)                            Corte de Temperatura Equivalente Potencial</a:t>
            </a:r>
          </a:p>
        </p:txBody>
      </p:sp>
      <p:sp>
        <p:nvSpPr>
          <p:cNvPr id="4" name="TextBox 3"/>
          <p:cNvSpPr txBox="1"/>
          <p:nvPr/>
        </p:nvSpPr>
        <p:spPr>
          <a:xfrm>
            <a:off x="3810000" y="4267200"/>
            <a:ext cx="1143000" cy="830997"/>
          </a:xfrm>
          <a:prstGeom prst="rect">
            <a:avLst/>
          </a:prstGeom>
          <a:noFill/>
        </p:spPr>
        <p:txBody>
          <a:bodyPr wrap="square" rtlCol="0">
            <a:spAutoFit/>
          </a:bodyPr>
          <a:lstStyle/>
          <a:p>
            <a:r>
              <a:rPr lang="es-ES_tradnl" dirty="0" smtClean="0"/>
              <a:t>Núcleo</a:t>
            </a:r>
          </a:p>
          <a:p>
            <a:r>
              <a:rPr lang="es-ES_tradnl" dirty="0" smtClean="0"/>
              <a:t>Cálido</a:t>
            </a:r>
            <a:endParaRPr lang="es-ES_tradnl" dirty="0"/>
          </a:p>
        </p:txBody>
      </p:sp>
      <p:cxnSp>
        <p:nvCxnSpPr>
          <p:cNvPr id="5" name="Straight Connector 4"/>
          <p:cNvCxnSpPr>
            <a:cxnSpLocks noChangeShapeType="1"/>
          </p:cNvCxnSpPr>
          <p:nvPr/>
        </p:nvCxnSpPr>
        <p:spPr bwMode="auto">
          <a:xfrm>
            <a:off x="685800" y="5715000"/>
            <a:ext cx="8305800" cy="0"/>
          </a:xfrm>
          <a:prstGeom prst="line">
            <a:avLst/>
          </a:prstGeom>
          <a:noFill/>
          <a:ln w="34925" algn="ctr">
            <a:solidFill>
              <a:schemeClr val="accent1"/>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1257300" y="1676400"/>
            <a:ext cx="6629400" cy="1569660"/>
          </a:xfrm>
          <a:prstGeom prst="rect">
            <a:avLst/>
          </a:prstGeom>
          <a:solidFill>
            <a:schemeClr val="bg2">
              <a:alpha val="27000"/>
            </a:schemeClr>
          </a:solidFill>
          <a:ln>
            <a:solidFill>
              <a:schemeClr val="tx1"/>
            </a:solidFill>
          </a:ln>
          <a:effectLst>
            <a:outerShdw blurRad="50800" dist="50800" dir="5400000" algn="ctr" rotWithShape="0">
              <a:srgbClr val="000000"/>
            </a:outerShdw>
          </a:effectLst>
        </p:spPr>
        <p:txBody>
          <a:bodyPr wrap="square" rtlCol="0">
            <a:spAutoFit/>
          </a:bodyPr>
          <a:lstStyle/>
          <a:p>
            <a:r>
              <a:rPr lang="es-ES_tradnl" dirty="0" smtClean="0"/>
              <a:t>THTE Combina la temperatura sensible y calor latente en un parámetro, con lo cual podemos establecer estabilidad de la columna y las características del núcleo</a:t>
            </a:r>
          </a:p>
        </p:txBody>
      </p:sp>
    </p:spTree>
    <p:extLst>
      <p:ext uri="{BB962C8B-B14F-4D97-AF65-F5344CB8AC3E}">
        <p14:creationId xmlns:p14="http://schemas.microsoft.com/office/powerpoint/2010/main" val="4075418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2175"/>
            <a:ext cx="9144000" cy="596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7571" name="Text Box 3"/>
          <p:cNvSpPr txBox="1">
            <a:spLocks noChangeArrowheads="1"/>
          </p:cNvSpPr>
          <p:nvPr/>
        </p:nvSpPr>
        <p:spPr bwMode="auto">
          <a:xfrm>
            <a:off x="762000" y="15875"/>
            <a:ext cx="7696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Circulación Ciclónica: Núcleo  Calido  (HS)                            Corte de Viento Temperatura Potencial y Vorticidad Relativa</a:t>
            </a:r>
          </a:p>
        </p:txBody>
      </p:sp>
    </p:spTree>
    <p:extLst>
      <p:ext uri="{BB962C8B-B14F-4D97-AF65-F5344CB8AC3E}">
        <p14:creationId xmlns:p14="http://schemas.microsoft.com/office/powerpoint/2010/main" val="114718049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609600"/>
            <a:ext cx="7772400" cy="914400"/>
          </a:xfrm>
        </p:spPr>
        <p:txBody>
          <a:bodyPr/>
          <a:lstStyle/>
          <a:p>
            <a:pPr eaLnBrk="1" hangingPunct="1"/>
            <a:r>
              <a:rPr lang="es-ES_tradnl" altLang="en-US" smtClean="0"/>
              <a:t>Ciclón Extratropical</a:t>
            </a:r>
          </a:p>
        </p:txBody>
      </p:sp>
      <p:sp>
        <p:nvSpPr>
          <p:cNvPr id="4099" name="Rectangle 3"/>
          <p:cNvSpPr>
            <a:spLocks noGrp="1" noChangeArrowheads="1"/>
          </p:cNvSpPr>
          <p:nvPr>
            <p:ph type="body" idx="1"/>
          </p:nvPr>
        </p:nvSpPr>
        <p:spPr>
          <a:xfrm>
            <a:off x="685800" y="1676400"/>
            <a:ext cx="7772400" cy="4114800"/>
          </a:xfrm>
        </p:spPr>
        <p:txBody>
          <a:bodyPr/>
          <a:lstStyle/>
          <a:p>
            <a:pPr eaLnBrk="1" hangingPunct="1"/>
            <a:r>
              <a:rPr lang="es-ES_tradnl" altLang="en-US" b="1" u="sng" smtClean="0"/>
              <a:t>Baja/Tormenta Extratropical</a:t>
            </a:r>
            <a:r>
              <a:rPr lang="es-ES_tradnl" altLang="en-US" smtClean="0"/>
              <a:t>:  Cualquier circulación a escala de tormenta que no es una tormenta tropical.</a:t>
            </a:r>
          </a:p>
          <a:p>
            <a:pPr eaLnBrk="1" hangingPunct="1"/>
            <a:r>
              <a:rPr lang="es-ES_tradnl" altLang="en-US" smtClean="0"/>
              <a:t>Usualmente se refiere a ciclones frontales migratorios de latitudes medias y altas. </a:t>
            </a:r>
          </a:p>
          <a:p>
            <a:pPr eaLnBrk="1" hangingPunct="1"/>
            <a:r>
              <a:rPr lang="es-ES_tradnl" altLang="en-US" smtClean="0"/>
              <a:t>Fuente de energía: </a:t>
            </a:r>
          </a:p>
          <a:p>
            <a:pPr lvl="1" eaLnBrk="1" hangingPunct="1"/>
            <a:r>
              <a:rPr lang="es-ES_tradnl" altLang="en-US" smtClean="0"/>
              <a:t>Gradiente de Temperatura/Energía Potencial disponible es convertida en energía cinética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12700"/>
            <a:ext cx="7772400" cy="977900"/>
          </a:xfrm>
        </p:spPr>
        <p:txBody>
          <a:bodyPr/>
          <a:lstStyle/>
          <a:p>
            <a:pPr eaLnBrk="1" hangingPunct="1"/>
            <a:r>
              <a:rPr lang="es-ES_tradnl" altLang="en-US" sz="3600" smtClean="0"/>
              <a:t>Ciclón Tropical</a:t>
            </a:r>
          </a:p>
        </p:txBody>
      </p:sp>
      <p:sp>
        <p:nvSpPr>
          <p:cNvPr id="22531" name="Rectangle 3"/>
          <p:cNvSpPr>
            <a:spLocks noGrp="1" noChangeArrowheads="1"/>
          </p:cNvSpPr>
          <p:nvPr>
            <p:ph type="body" idx="1"/>
          </p:nvPr>
        </p:nvSpPr>
        <p:spPr>
          <a:xfrm>
            <a:off x="685800" y="1066800"/>
            <a:ext cx="8001000" cy="5029200"/>
          </a:xfrm>
        </p:spPr>
        <p:txBody>
          <a:bodyPr/>
          <a:lstStyle/>
          <a:p>
            <a:pPr marL="0" indent="0" eaLnBrk="1" hangingPunct="1">
              <a:lnSpc>
                <a:spcPct val="80000"/>
              </a:lnSpc>
              <a:spcBef>
                <a:spcPts val="0"/>
              </a:spcBef>
              <a:buFontTx/>
              <a:buNone/>
              <a:defRPr/>
            </a:pPr>
            <a:r>
              <a:rPr lang="es-ES_tradnl" sz="2400" b="1" dirty="0" smtClean="0"/>
              <a:t>     Ciclón que se origina en los océanos tropicales.</a:t>
            </a:r>
          </a:p>
          <a:p>
            <a:pPr marL="0" indent="0" eaLnBrk="1" hangingPunct="1">
              <a:lnSpc>
                <a:spcPct val="80000"/>
              </a:lnSpc>
              <a:spcBef>
                <a:spcPts val="0"/>
              </a:spcBef>
              <a:buFontTx/>
              <a:buNone/>
              <a:defRPr/>
            </a:pPr>
            <a:r>
              <a:rPr lang="es-ES_tradnl" sz="500" dirty="0" smtClean="0"/>
              <a:t>      </a:t>
            </a:r>
          </a:p>
          <a:p>
            <a:pPr marL="0" indent="0" eaLnBrk="1" hangingPunct="1">
              <a:lnSpc>
                <a:spcPct val="80000"/>
              </a:lnSpc>
              <a:spcBef>
                <a:spcPts val="0"/>
              </a:spcBef>
              <a:buFontTx/>
              <a:buNone/>
              <a:defRPr/>
            </a:pPr>
            <a:r>
              <a:rPr lang="es-ES_tradnl" sz="2000" dirty="0"/>
              <a:t> </a:t>
            </a:r>
            <a:r>
              <a:rPr lang="es-ES_tradnl" sz="2000" dirty="0" smtClean="0"/>
              <a:t>     </a:t>
            </a:r>
            <a:r>
              <a:rPr lang="es-ES_tradnl" sz="1800" dirty="0" smtClean="0"/>
              <a:t>Incluye:     - Depresiones:  Vientos sostenidos de menos de 34kt </a:t>
            </a:r>
          </a:p>
          <a:p>
            <a:pPr marL="457200" lvl="1" indent="0" eaLnBrk="1" hangingPunct="1">
              <a:lnSpc>
                <a:spcPct val="80000"/>
              </a:lnSpc>
              <a:spcBef>
                <a:spcPts val="0"/>
              </a:spcBef>
              <a:buFontTx/>
              <a:buNone/>
              <a:defRPr/>
            </a:pPr>
            <a:r>
              <a:rPr lang="es-ES_tradnl" sz="1800" dirty="0" smtClean="0"/>
              <a:t>                 - Tormentas Tropicales:  35-64kt </a:t>
            </a:r>
          </a:p>
          <a:p>
            <a:pPr marL="457200" lvl="1" indent="0" eaLnBrk="1" hangingPunct="1">
              <a:lnSpc>
                <a:spcPct val="80000"/>
              </a:lnSpc>
              <a:spcBef>
                <a:spcPts val="0"/>
              </a:spcBef>
              <a:buFontTx/>
              <a:buNone/>
              <a:defRPr/>
            </a:pPr>
            <a:r>
              <a:rPr lang="es-ES_tradnl" sz="1800" dirty="0" smtClean="0"/>
              <a:t>                 - Huracanes/Tifones:  65kt</a:t>
            </a:r>
          </a:p>
          <a:p>
            <a:pPr eaLnBrk="1" hangingPunct="1">
              <a:lnSpc>
                <a:spcPct val="80000"/>
              </a:lnSpc>
              <a:spcBef>
                <a:spcPts val="0"/>
              </a:spcBef>
              <a:defRPr/>
            </a:pPr>
            <a:endParaRPr lang="es-ES_tradnl" sz="1000" b="1" u="sng" dirty="0" smtClean="0"/>
          </a:p>
          <a:p>
            <a:pPr eaLnBrk="1" hangingPunct="1">
              <a:lnSpc>
                <a:spcPct val="80000"/>
              </a:lnSpc>
              <a:spcBef>
                <a:spcPts val="0"/>
              </a:spcBef>
              <a:defRPr/>
            </a:pPr>
            <a:endParaRPr lang="es-ES_tradnl" sz="1000" b="1" u="sng" dirty="0" smtClean="0"/>
          </a:p>
          <a:p>
            <a:pPr eaLnBrk="1" hangingPunct="1">
              <a:lnSpc>
                <a:spcPct val="80000"/>
              </a:lnSpc>
              <a:spcBef>
                <a:spcPts val="0"/>
              </a:spcBef>
              <a:defRPr/>
            </a:pPr>
            <a:endParaRPr lang="es-ES_tradnl" sz="1000" b="1" u="sng" dirty="0" smtClean="0"/>
          </a:p>
          <a:p>
            <a:pPr eaLnBrk="1" hangingPunct="1">
              <a:lnSpc>
                <a:spcPct val="80000"/>
              </a:lnSpc>
              <a:spcBef>
                <a:spcPts val="0"/>
              </a:spcBef>
              <a:defRPr/>
            </a:pPr>
            <a:endParaRPr lang="es-ES_tradnl" sz="1000" b="1" u="sng" dirty="0" smtClean="0"/>
          </a:p>
          <a:p>
            <a:pPr eaLnBrk="1" hangingPunct="1">
              <a:lnSpc>
                <a:spcPct val="80000"/>
              </a:lnSpc>
              <a:spcBef>
                <a:spcPts val="0"/>
              </a:spcBef>
              <a:defRPr/>
            </a:pPr>
            <a:r>
              <a:rPr lang="es-ES_tradnl" sz="2400" b="1" i="1" u="sng" dirty="0" smtClean="0">
                <a:solidFill>
                  <a:schemeClr val="accent1"/>
                </a:solidFill>
              </a:rPr>
              <a:t>Fuente de Energía</a:t>
            </a:r>
            <a:r>
              <a:rPr lang="es-ES_tradnl" sz="2400" dirty="0" smtClean="0"/>
              <a:t>:  Calor latente extraído de los océanos</a:t>
            </a:r>
          </a:p>
          <a:p>
            <a:pPr lvl="1" eaLnBrk="1" hangingPunct="1">
              <a:lnSpc>
                <a:spcPts val="2100"/>
              </a:lnSpc>
              <a:spcBef>
                <a:spcPts val="0"/>
              </a:spcBef>
              <a:defRPr/>
            </a:pPr>
            <a:r>
              <a:rPr lang="es-ES_tradnl" sz="1800" dirty="0" smtClean="0"/>
              <a:t>Tiende a favorecer un núcleo cálido en su centro.</a:t>
            </a:r>
          </a:p>
          <a:p>
            <a:pPr lvl="1" eaLnBrk="1" hangingPunct="1">
              <a:lnSpc>
                <a:spcPts val="2100"/>
              </a:lnSpc>
              <a:spcBef>
                <a:spcPts val="0"/>
              </a:spcBef>
              <a:defRPr/>
            </a:pPr>
            <a:r>
              <a:rPr lang="es-ES_tradnl" sz="1800" dirty="0" smtClean="0"/>
              <a:t>Dorsal termal en el perfil de temperatura equivalente potencial.</a:t>
            </a:r>
          </a:p>
          <a:p>
            <a:pPr lvl="1" eaLnBrk="1" hangingPunct="1">
              <a:lnSpc>
                <a:spcPts val="2100"/>
              </a:lnSpc>
              <a:spcBef>
                <a:spcPts val="0"/>
              </a:spcBef>
              <a:defRPr/>
            </a:pPr>
            <a:r>
              <a:rPr lang="es-ES_tradnl" sz="1800" dirty="0" smtClean="0"/>
              <a:t>Ciclo de inestabilidad </a:t>
            </a:r>
            <a:r>
              <a:rPr lang="es-ES_tradnl" sz="1800" dirty="0" err="1" smtClean="0"/>
              <a:t>convectiva</a:t>
            </a:r>
            <a:r>
              <a:rPr lang="es-ES_tradnl" sz="1800" dirty="0" smtClean="0"/>
              <a:t>, se maximiza en horas de la madrugada/temprano en la mañana. </a:t>
            </a:r>
          </a:p>
          <a:p>
            <a:pPr eaLnBrk="1" hangingPunct="1">
              <a:lnSpc>
                <a:spcPct val="80000"/>
              </a:lnSpc>
              <a:spcBef>
                <a:spcPts val="0"/>
              </a:spcBef>
              <a:defRPr/>
            </a:pPr>
            <a:endParaRPr lang="es-ES_tradnl" sz="1000" dirty="0" smtClean="0"/>
          </a:p>
          <a:p>
            <a:pPr eaLnBrk="1" hangingPunct="1">
              <a:lnSpc>
                <a:spcPct val="80000"/>
              </a:lnSpc>
              <a:spcBef>
                <a:spcPts val="0"/>
              </a:spcBef>
              <a:defRPr/>
            </a:pPr>
            <a:endParaRPr lang="es-ES_tradnl" sz="1000" dirty="0" smtClean="0"/>
          </a:p>
          <a:p>
            <a:pPr eaLnBrk="1" hangingPunct="1">
              <a:lnSpc>
                <a:spcPct val="80000"/>
              </a:lnSpc>
              <a:spcBef>
                <a:spcPts val="0"/>
              </a:spcBef>
              <a:defRPr/>
            </a:pPr>
            <a:r>
              <a:rPr lang="es-ES_tradnl" sz="2400" dirty="0" smtClean="0"/>
              <a:t>Tienden a tener forma circular casi simétrica</a:t>
            </a:r>
          </a:p>
          <a:p>
            <a:pPr eaLnBrk="1" hangingPunct="1">
              <a:lnSpc>
                <a:spcPct val="80000"/>
              </a:lnSpc>
              <a:spcBef>
                <a:spcPts val="0"/>
              </a:spcBef>
              <a:defRPr/>
            </a:pPr>
            <a:endParaRPr lang="es-ES_tradnl" sz="1000" dirty="0" smtClean="0"/>
          </a:p>
          <a:p>
            <a:pPr eaLnBrk="1" hangingPunct="1">
              <a:lnSpc>
                <a:spcPct val="80000"/>
              </a:lnSpc>
              <a:spcBef>
                <a:spcPts val="0"/>
              </a:spcBef>
              <a:defRPr/>
            </a:pPr>
            <a:endParaRPr lang="es-ES_tradnl" sz="1000" dirty="0" smtClean="0"/>
          </a:p>
          <a:p>
            <a:pPr eaLnBrk="1" hangingPunct="1">
              <a:lnSpc>
                <a:spcPct val="80000"/>
              </a:lnSpc>
              <a:spcBef>
                <a:spcPts val="0"/>
              </a:spcBef>
              <a:defRPr/>
            </a:pPr>
            <a:r>
              <a:rPr lang="es-ES_tradnl" sz="2400" dirty="0" smtClean="0"/>
              <a:t>Diámetro de 100 a 1000 km. </a:t>
            </a:r>
          </a:p>
          <a:p>
            <a:pPr eaLnBrk="1" hangingPunct="1">
              <a:lnSpc>
                <a:spcPct val="80000"/>
              </a:lnSpc>
              <a:spcBef>
                <a:spcPts val="0"/>
              </a:spcBef>
              <a:defRPr/>
            </a:pPr>
            <a:endParaRPr lang="es-ES_tradnl" sz="1000" dirty="0" smtClean="0"/>
          </a:p>
          <a:p>
            <a:pPr eaLnBrk="1" hangingPunct="1">
              <a:lnSpc>
                <a:spcPct val="80000"/>
              </a:lnSpc>
              <a:spcBef>
                <a:spcPts val="0"/>
              </a:spcBef>
              <a:defRPr/>
            </a:pPr>
            <a:endParaRPr lang="es-ES_tradnl" sz="1000" dirty="0" smtClean="0"/>
          </a:p>
          <a:p>
            <a:pPr eaLnBrk="1" hangingPunct="1">
              <a:lnSpc>
                <a:spcPct val="80000"/>
              </a:lnSpc>
              <a:spcBef>
                <a:spcPts val="0"/>
              </a:spcBef>
              <a:defRPr/>
            </a:pPr>
            <a:r>
              <a:rPr lang="es-ES_tradnl" sz="2400" dirty="0" smtClean="0"/>
              <a:t>Lluvias y vientos mas fuertes en la pared del ojo</a:t>
            </a:r>
          </a:p>
          <a:p>
            <a:pPr lvl="1" eaLnBrk="1" hangingPunct="1">
              <a:lnSpc>
                <a:spcPct val="90000"/>
              </a:lnSpc>
              <a:spcBef>
                <a:spcPts val="0"/>
              </a:spcBef>
              <a:defRPr/>
            </a:pPr>
            <a:r>
              <a:rPr lang="es-ES_tradnl" sz="1800" dirty="0" smtClean="0"/>
              <a:t>Temperatura del Agua del Mar: 26.6C</a:t>
            </a:r>
          </a:p>
          <a:p>
            <a:pPr lvl="1" eaLnBrk="1" hangingPunct="1">
              <a:lnSpc>
                <a:spcPct val="90000"/>
              </a:lnSpc>
              <a:spcBef>
                <a:spcPts val="0"/>
              </a:spcBef>
              <a:defRPr/>
            </a:pPr>
            <a:r>
              <a:rPr lang="es-ES_tradnl" sz="1800" dirty="0" smtClean="0"/>
              <a:t>Cortante Vertical menos de 15 nudos</a:t>
            </a:r>
          </a:p>
          <a:p>
            <a:pPr lvl="2" eaLnBrk="1" hangingPunct="1">
              <a:lnSpc>
                <a:spcPct val="90000"/>
              </a:lnSpc>
              <a:spcBef>
                <a:spcPts val="0"/>
              </a:spcBef>
              <a:defRPr/>
            </a:pPr>
            <a:r>
              <a:rPr lang="es-ES_tradnl" sz="1800" dirty="0" smtClean="0"/>
              <a:t>Permite que se organicen los CB en una circulación cerrada.</a:t>
            </a:r>
          </a:p>
          <a:p>
            <a:pPr eaLnBrk="1" hangingPunct="1">
              <a:lnSpc>
                <a:spcPct val="80000"/>
              </a:lnSpc>
              <a:spcBef>
                <a:spcPts val="0"/>
              </a:spcBef>
              <a:defRPr/>
            </a:pPr>
            <a:endParaRPr lang="es-ES_tradnl" sz="2000" dirty="0" smtClean="0"/>
          </a:p>
          <a:p>
            <a:pPr eaLnBrk="1" hangingPunct="1">
              <a:lnSpc>
                <a:spcPct val="80000"/>
              </a:lnSpc>
              <a:spcBef>
                <a:spcPts val="0"/>
              </a:spcBef>
              <a:defRPr/>
            </a:pPr>
            <a:endParaRPr lang="es-ES_tradnl" sz="2000" dirty="0" smtClean="0"/>
          </a:p>
        </p:txBody>
      </p:sp>
      <p:sp>
        <p:nvSpPr>
          <p:cNvPr id="23556" name="Rectangle 1"/>
          <p:cNvSpPr>
            <a:spLocks noChangeArrowheads="1"/>
          </p:cNvSpPr>
          <p:nvPr/>
        </p:nvSpPr>
        <p:spPr bwMode="auto">
          <a:xfrm>
            <a:off x="990600" y="990600"/>
            <a:ext cx="6553200" cy="12954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28600"/>
            <a:ext cx="7772400" cy="762000"/>
          </a:xfrm>
        </p:spPr>
        <p:txBody>
          <a:bodyPr/>
          <a:lstStyle/>
          <a:p>
            <a:pPr eaLnBrk="1" hangingPunct="1"/>
            <a:r>
              <a:rPr lang="es-ES_tradnl" altLang="en-US" sz="3600" smtClean="0"/>
              <a:t>Ciclón Tropical</a:t>
            </a:r>
          </a:p>
        </p:txBody>
      </p:sp>
      <p:sp>
        <p:nvSpPr>
          <p:cNvPr id="24579" name="Rectangle 3"/>
          <p:cNvSpPr>
            <a:spLocks noGrp="1" noChangeArrowheads="1"/>
          </p:cNvSpPr>
          <p:nvPr>
            <p:ph type="body" idx="1"/>
          </p:nvPr>
        </p:nvSpPr>
        <p:spPr>
          <a:xfrm>
            <a:off x="685800" y="1143000"/>
            <a:ext cx="7772400" cy="4114800"/>
          </a:xfrm>
        </p:spPr>
        <p:txBody>
          <a:bodyPr/>
          <a:lstStyle/>
          <a:p>
            <a:pPr eaLnBrk="1" hangingPunct="1">
              <a:lnSpc>
                <a:spcPct val="90000"/>
              </a:lnSpc>
            </a:pPr>
            <a:r>
              <a:rPr lang="es-ES_tradnl" altLang="en-US" sz="2400" u="sng" dirty="0" smtClean="0"/>
              <a:t>Características</a:t>
            </a:r>
            <a:r>
              <a:rPr lang="es-ES_tradnl" altLang="en-US" sz="2400" dirty="0" smtClean="0"/>
              <a:t>:</a:t>
            </a:r>
          </a:p>
          <a:p>
            <a:pPr lvl="1" eaLnBrk="1" hangingPunct="1">
              <a:lnSpc>
                <a:spcPct val="90000"/>
              </a:lnSpc>
            </a:pPr>
            <a:r>
              <a:rPr lang="es-ES_tradnl" altLang="en-US" sz="2000" b="1" i="1" dirty="0" smtClean="0">
                <a:solidFill>
                  <a:schemeClr val="accent1"/>
                </a:solidFill>
              </a:rPr>
              <a:t>Sistema troposférico</a:t>
            </a:r>
          </a:p>
          <a:p>
            <a:pPr lvl="2" eaLnBrk="1" hangingPunct="1">
              <a:lnSpc>
                <a:spcPct val="90000"/>
              </a:lnSpc>
            </a:pPr>
            <a:r>
              <a:rPr lang="es-ES_tradnl" altLang="en-US" sz="1800" dirty="0" smtClean="0"/>
              <a:t>Depresiones tropicales tienden a limitarse a atmósfera baja-media</a:t>
            </a:r>
          </a:p>
          <a:p>
            <a:pPr lvl="2" eaLnBrk="1" hangingPunct="1">
              <a:lnSpc>
                <a:spcPct val="90000"/>
              </a:lnSpc>
            </a:pPr>
            <a:r>
              <a:rPr lang="es-ES_tradnl" altLang="en-US" sz="1800" dirty="0" smtClean="0"/>
              <a:t>Tormentas y Huracanes abarcan de bajos niveles hasta la estratosfera</a:t>
            </a:r>
          </a:p>
          <a:p>
            <a:pPr lvl="1" eaLnBrk="1" hangingPunct="1">
              <a:lnSpc>
                <a:spcPct val="90000"/>
              </a:lnSpc>
            </a:pPr>
            <a:endParaRPr lang="es-ES_tradnl" altLang="en-US" sz="2000" dirty="0" smtClean="0"/>
          </a:p>
          <a:p>
            <a:pPr lvl="1" eaLnBrk="1" hangingPunct="1">
              <a:lnSpc>
                <a:spcPct val="90000"/>
              </a:lnSpc>
            </a:pPr>
            <a:r>
              <a:rPr lang="es-ES_tradnl" altLang="en-US" sz="2000" b="1" i="1" dirty="0" smtClean="0">
                <a:solidFill>
                  <a:schemeClr val="accent1"/>
                </a:solidFill>
              </a:rPr>
              <a:t>Núcleo Cálido</a:t>
            </a:r>
          </a:p>
          <a:p>
            <a:pPr lvl="2" eaLnBrk="1" hangingPunct="1">
              <a:lnSpc>
                <a:spcPct val="90000"/>
              </a:lnSpc>
            </a:pPr>
            <a:r>
              <a:rPr lang="es-ES_tradnl" altLang="en-US" sz="1800" dirty="0" smtClean="0"/>
              <a:t>En la columna, la temperatura en el centro/corazón mas cálida que la temperatura del medio ambiente</a:t>
            </a:r>
          </a:p>
          <a:p>
            <a:pPr lvl="1" eaLnBrk="1" hangingPunct="1">
              <a:lnSpc>
                <a:spcPct val="90000"/>
              </a:lnSpc>
            </a:pPr>
            <a:endParaRPr lang="es-ES_tradnl" altLang="en-US" sz="2000" dirty="0" smtClean="0"/>
          </a:p>
          <a:p>
            <a:pPr lvl="1" eaLnBrk="1" hangingPunct="1">
              <a:lnSpc>
                <a:spcPct val="90000"/>
              </a:lnSpc>
            </a:pPr>
            <a:r>
              <a:rPr lang="es-ES_tradnl" altLang="en-US" sz="2000" b="1" i="1" dirty="0" err="1" smtClean="0">
                <a:solidFill>
                  <a:schemeClr val="accent1"/>
                </a:solidFill>
              </a:rPr>
              <a:t>Vorticidad</a:t>
            </a:r>
            <a:endParaRPr lang="es-ES_tradnl" altLang="en-US" sz="2000" b="1" i="1" dirty="0" smtClean="0">
              <a:solidFill>
                <a:schemeClr val="accent1"/>
              </a:solidFill>
            </a:endParaRPr>
          </a:p>
          <a:p>
            <a:pPr lvl="2" eaLnBrk="1" hangingPunct="1">
              <a:lnSpc>
                <a:spcPct val="90000"/>
              </a:lnSpc>
            </a:pPr>
            <a:r>
              <a:rPr lang="es-ES_tradnl" altLang="en-US" sz="1800" dirty="0" smtClean="0"/>
              <a:t>En la vertical:</a:t>
            </a:r>
          </a:p>
          <a:p>
            <a:pPr lvl="3" eaLnBrk="1" hangingPunct="1">
              <a:lnSpc>
                <a:spcPct val="90000"/>
              </a:lnSpc>
            </a:pPr>
            <a:r>
              <a:rPr lang="es-ES_tradnl" altLang="en-US" sz="1600" dirty="0" err="1" smtClean="0"/>
              <a:t>Vorticidad</a:t>
            </a:r>
            <a:r>
              <a:rPr lang="es-ES_tradnl" altLang="en-US" sz="1600" dirty="0" smtClean="0"/>
              <a:t> </a:t>
            </a:r>
            <a:r>
              <a:rPr lang="es-ES_tradnl" altLang="en-US" sz="1600" b="1" dirty="0" smtClean="0">
                <a:solidFill>
                  <a:schemeClr val="tx2"/>
                </a:solidFill>
              </a:rPr>
              <a:t>ciclónica</a:t>
            </a:r>
            <a:r>
              <a:rPr lang="es-ES_tradnl" altLang="en-US" sz="1600" dirty="0" smtClean="0"/>
              <a:t> en capas bajas </a:t>
            </a:r>
            <a:r>
              <a:rPr lang="es-ES_tradnl" altLang="en-US" sz="1600" b="1" dirty="0" smtClean="0">
                <a:solidFill>
                  <a:schemeClr val="tx2"/>
                </a:solidFill>
              </a:rPr>
              <a:t>decrece</a:t>
            </a:r>
            <a:r>
              <a:rPr lang="es-ES_tradnl" altLang="en-US" sz="1600" dirty="0" smtClean="0"/>
              <a:t> con la altura.</a:t>
            </a:r>
          </a:p>
          <a:p>
            <a:pPr lvl="3" eaLnBrk="1" hangingPunct="1">
              <a:lnSpc>
                <a:spcPct val="90000"/>
              </a:lnSpc>
            </a:pPr>
            <a:r>
              <a:rPr lang="es-ES_tradnl" altLang="en-US" sz="1600" dirty="0" err="1" smtClean="0"/>
              <a:t>Vorticidad</a:t>
            </a:r>
            <a:r>
              <a:rPr lang="es-ES_tradnl" altLang="en-US" sz="1600" dirty="0" smtClean="0"/>
              <a:t> anticiclónica aumenta con la altura</a:t>
            </a:r>
          </a:p>
          <a:p>
            <a:pPr lvl="4" eaLnBrk="1" hangingPunct="1">
              <a:lnSpc>
                <a:spcPct val="90000"/>
              </a:lnSpc>
            </a:pPr>
            <a:r>
              <a:rPr lang="es-ES_tradnl" altLang="en-US" sz="1600" dirty="0" smtClean="0"/>
              <a:t>En un huracán, se ve un anticiclón en altura.</a:t>
            </a:r>
          </a:p>
          <a:p>
            <a:pPr lvl="1" eaLnBrk="1" hangingPunct="1">
              <a:lnSpc>
                <a:spcPct val="90000"/>
              </a:lnSpc>
            </a:pPr>
            <a:endParaRPr lang="es-ES_tradnl" altLang="en-US" sz="2000" dirty="0" smtClean="0"/>
          </a:p>
          <a:p>
            <a:pPr lvl="1" eaLnBrk="1" hangingPunct="1">
              <a:lnSpc>
                <a:spcPct val="90000"/>
              </a:lnSpc>
            </a:pPr>
            <a:r>
              <a:rPr lang="es-ES_tradnl" altLang="en-US" sz="2000" b="1" i="1" dirty="0" smtClean="0">
                <a:solidFill>
                  <a:schemeClr val="accent1"/>
                </a:solidFill>
              </a:rPr>
              <a:t>Fuente de Energía</a:t>
            </a:r>
            <a:r>
              <a:rPr lang="es-ES_tradnl" altLang="en-US" sz="2000" dirty="0" smtClean="0"/>
              <a:t>:  Calor latente extraído de los océanos</a:t>
            </a:r>
          </a:p>
          <a:p>
            <a:pPr lvl="1" eaLnBrk="1" hangingPunct="1">
              <a:lnSpc>
                <a:spcPct val="90000"/>
              </a:lnSpc>
            </a:pPr>
            <a:endParaRPr lang="es-ES_tradnl" altLang="en-US" sz="2000" dirty="0" smtClean="0"/>
          </a:p>
          <a:p>
            <a:pPr lvl="1" eaLnBrk="1" hangingPunct="1">
              <a:lnSpc>
                <a:spcPct val="90000"/>
              </a:lnSpc>
            </a:pPr>
            <a:endParaRPr lang="es-ES_tradnl" altLang="en-US" sz="20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s-ES_tradnl" altLang="en-US" smtClean="0"/>
              <a:t>Huracanes</a:t>
            </a:r>
          </a:p>
        </p:txBody>
      </p:sp>
      <p:sp>
        <p:nvSpPr>
          <p:cNvPr id="25603" name="Rectangle 3"/>
          <p:cNvSpPr>
            <a:spLocks noGrp="1" noChangeArrowheads="1"/>
          </p:cNvSpPr>
          <p:nvPr>
            <p:ph type="body" idx="1"/>
          </p:nvPr>
        </p:nvSpPr>
        <p:spPr/>
        <p:txBody>
          <a:bodyPr/>
          <a:lstStyle/>
          <a:p>
            <a:pPr eaLnBrk="1" hangingPunct="1">
              <a:lnSpc>
                <a:spcPct val="80000"/>
              </a:lnSpc>
            </a:pPr>
            <a:r>
              <a:rPr lang="es-ES_tradnl" altLang="en-US" sz="2800" smtClean="0"/>
              <a:t>Categorías</a:t>
            </a:r>
          </a:p>
          <a:p>
            <a:pPr lvl="1" eaLnBrk="1" hangingPunct="1">
              <a:lnSpc>
                <a:spcPct val="80000"/>
              </a:lnSpc>
            </a:pPr>
            <a:r>
              <a:rPr lang="es-ES_tradnl" altLang="en-US" sz="2400" smtClean="0"/>
              <a:t>Cat 1: 64-82 Kts (74-95 MPH)</a:t>
            </a:r>
          </a:p>
          <a:p>
            <a:pPr lvl="1" eaLnBrk="1" hangingPunct="1">
              <a:lnSpc>
                <a:spcPct val="80000"/>
              </a:lnSpc>
            </a:pPr>
            <a:r>
              <a:rPr lang="es-ES_tradnl" altLang="en-US" sz="2400" smtClean="0"/>
              <a:t>Cat 2: 83-95 Kts (96-110 MPH)</a:t>
            </a:r>
          </a:p>
          <a:p>
            <a:pPr lvl="1" eaLnBrk="1" hangingPunct="1">
              <a:lnSpc>
                <a:spcPct val="80000"/>
              </a:lnSpc>
            </a:pPr>
            <a:r>
              <a:rPr lang="es-ES_tradnl" altLang="en-US" sz="2400" smtClean="0"/>
              <a:t>Cat 3: 96-113 Kts (111-130 MPH)</a:t>
            </a:r>
          </a:p>
          <a:p>
            <a:pPr lvl="1" eaLnBrk="1" hangingPunct="1">
              <a:lnSpc>
                <a:spcPct val="80000"/>
              </a:lnSpc>
            </a:pPr>
            <a:r>
              <a:rPr lang="es-ES_tradnl" altLang="en-US" sz="2400" smtClean="0"/>
              <a:t>Cat 4: 114-135 Kts (131-155 MPH)</a:t>
            </a:r>
          </a:p>
          <a:p>
            <a:pPr lvl="1" eaLnBrk="1" hangingPunct="1">
              <a:lnSpc>
                <a:spcPct val="80000"/>
              </a:lnSpc>
            </a:pPr>
            <a:r>
              <a:rPr lang="es-ES_tradnl" altLang="en-US" sz="2400" smtClean="0"/>
              <a:t>Cat 5: 136+ Kts (156+ MPH)</a:t>
            </a:r>
          </a:p>
          <a:p>
            <a:pPr eaLnBrk="1" hangingPunct="1">
              <a:lnSpc>
                <a:spcPct val="80000"/>
              </a:lnSpc>
            </a:pPr>
            <a:r>
              <a:rPr lang="es-ES_tradnl" altLang="en-US" sz="2800" smtClean="0"/>
              <a:t>A notar: Mayor perdida de vida y propiedad a resultado de inundaciones</a:t>
            </a:r>
          </a:p>
          <a:p>
            <a:pPr eaLnBrk="1" hangingPunct="1">
              <a:lnSpc>
                <a:spcPct val="80000"/>
              </a:lnSpc>
            </a:pPr>
            <a:r>
              <a:rPr lang="es-ES_tradnl" altLang="en-US" sz="2800" smtClean="0"/>
              <a:t>Tiempo Severo acompaña los huracanes, en forma de tornados.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2700" y="76200"/>
            <a:ext cx="9067800" cy="990600"/>
          </a:xfrm>
        </p:spPr>
        <p:txBody>
          <a:bodyPr/>
          <a:lstStyle/>
          <a:p>
            <a:pPr eaLnBrk="1" hangingPunct="1"/>
            <a:r>
              <a:rPr lang="es-ES_tradnl" altLang="en-US" smtClean="0"/>
              <a:t>Enemigo de los Ciclones Tropicales</a:t>
            </a:r>
          </a:p>
        </p:txBody>
      </p:sp>
      <p:sp>
        <p:nvSpPr>
          <p:cNvPr id="26627" name="Content Placeholder 2"/>
          <p:cNvSpPr>
            <a:spLocks noGrp="1"/>
          </p:cNvSpPr>
          <p:nvPr>
            <p:ph idx="1"/>
          </p:nvPr>
        </p:nvSpPr>
        <p:spPr>
          <a:xfrm>
            <a:off x="685800" y="990600"/>
            <a:ext cx="7772400" cy="5562600"/>
          </a:xfrm>
        </p:spPr>
        <p:txBody>
          <a:bodyPr/>
          <a:lstStyle/>
          <a:p>
            <a:pPr eaLnBrk="1" hangingPunct="1">
              <a:spcBef>
                <a:spcPct val="0"/>
              </a:spcBef>
            </a:pPr>
            <a:r>
              <a:rPr lang="es-ES_tradnl" altLang="en-US" sz="2400" b="1" i="1" dirty="0" smtClean="0">
                <a:solidFill>
                  <a:schemeClr val="accent1"/>
                </a:solidFill>
              </a:rPr>
              <a:t>Aguas Frías </a:t>
            </a:r>
            <a:r>
              <a:rPr lang="es-ES_tradnl" altLang="en-US" sz="2400" b="1" dirty="0" smtClean="0">
                <a:solidFill>
                  <a:schemeClr val="tx2"/>
                </a:solidFill>
                <a:sym typeface="Wingdings" pitchFamily="2" charset="2"/>
              </a:rPr>
              <a:t> Reducen fuente de energía</a:t>
            </a:r>
            <a:endParaRPr lang="es-ES_tradnl" altLang="en-US" sz="2400" b="1" dirty="0" smtClean="0">
              <a:solidFill>
                <a:schemeClr val="tx2"/>
              </a:solidFill>
            </a:endParaRPr>
          </a:p>
          <a:p>
            <a:pPr lvl="1" eaLnBrk="1" hangingPunct="1">
              <a:spcBef>
                <a:spcPct val="0"/>
              </a:spcBef>
            </a:pPr>
            <a:r>
              <a:rPr lang="es-ES_tradnl" altLang="en-US" sz="2000" dirty="0" smtClean="0"/>
              <a:t>Trayectoria del ciclón a aguas frías.</a:t>
            </a:r>
          </a:p>
          <a:p>
            <a:pPr lvl="1" eaLnBrk="1" hangingPunct="1">
              <a:spcBef>
                <a:spcPct val="0"/>
              </a:spcBef>
            </a:pPr>
            <a:r>
              <a:rPr lang="es-ES_tradnl" altLang="en-US" sz="2000" dirty="0" smtClean="0"/>
              <a:t>Ciclones lentos o estacionarios pueden inducir el ascenso de agua fría por mezcla turbulenta.</a:t>
            </a:r>
          </a:p>
          <a:p>
            <a:pPr eaLnBrk="1" hangingPunct="1">
              <a:spcBef>
                <a:spcPct val="0"/>
              </a:spcBef>
            </a:pPr>
            <a:endParaRPr lang="es-ES_tradnl" altLang="en-US" sz="1000" dirty="0" smtClean="0"/>
          </a:p>
          <a:p>
            <a:pPr eaLnBrk="1" hangingPunct="1">
              <a:spcBef>
                <a:spcPct val="0"/>
              </a:spcBef>
            </a:pPr>
            <a:r>
              <a:rPr lang="es-ES_tradnl" altLang="en-US" sz="2400" b="1" i="1" dirty="0" smtClean="0">
                <a:solidFill>
                  <a:schemeClr val="accent1"/>
                </a:solidFill>
              </a:rPr>
              <a:t>Terreno Rugoso</a:t>
            </a:r>
            <a:r>
              <a:rPr lang="es-ES_tradnl" altLang="en-US" sz="2400" b="1" dirty="0" smtClean="0">
                <a:solidFill>
                  <a:schemeClr val="tx2"/>
                </a:solidFill>
                <a:sym typeface="Wingdings" pitchFamily="2" charset="2"/>
              </a:rPr>
              <a:t> Afecta estructura por fricción</a:t>
            </a:r>
            <a:endParaRPr lang="es-ES_tradnl" altLang="en-US" sz="2400" b="1" dirty="0" smtClean="0">
              <a:solidFill>
                <a:schemeClr val="tx2"/>
              </a:solidFill>
            </a:endParaRPr>
          </a:p>
          <a:p>
            <a:pPr lvl="1" eaLnBrk="1" hangingPunct="1">
              <a:spcBef>
                <a:spcPct val="0"/>
              </a:spcBef>
            </a:pPr>
            <a:r>
              <a:rPr lang="es-ES_tradnl" altLang="en-US" sz="2000" dirty="0" smtClean="0"/>
              <a:t>Fricción.</a:t>
            </a:r>
          </a:p>
          <a:p>
            <a:pPr lvl="1" eaLnBrk="1" hangingPunct="1">
              <a:spcBef>
                <a:spcPct val="0"/>
              </a:spcBef>
            </a:pPr>
            <a:r>
              <a:rPr lang="es-ES_tradnl" altLang="en-US" sz="2000" dirty="0" smtClean="0"/>
              <a:t>Afecta la simetría circular del ciclón.</a:t>
            </a:r>
          </a:p>
          <a:p>
            <a:pPr lvl="1" eaLnBrk="1" hangingPunct="1">
              <a:spcBef>
                <a:spcPct val="0"/>
              </a:spcBef>
            </a:pPr>
            <a:r>
              <a:rPr lang="es-ES_tradnl" altLang="en-US" sz="2000" dirty="0" smtClean="0"/>
              <a:t>Afecta transporte de calor.</a:t>
            </a:r>
          </a:p>
          <a:p>
            <a:pPr eaLnBrk="1" hangingPunct="1">
              <a:spcBef>
                <a:spcPct val="0"/>
              </a:spcBef>
            </a:pPr>
            <a:endParaRPr lang="es-ES_tradnl" altLang="en-US" sz="1000" dirty="0" smtClean="0"/>
          </a:p>
          <a:p>
            <a:pPr eaLnBrk="1" hangingPunct="1">
              <a:spcBef>
                <a:spcPct val="0"/>
              </a:spcBef>
            </a:pPr>
            <a:r>
              <a:rPr lang="es-ES_tradnl" altLang="en-US" sz="2400" b="1" i="1" dirty="0" smtClean="0">
                <a:solidFill>
                  <a:schemeClr val="accent1"/>
                </a:solidFill>
              </a:rPr>
              <a:t>Cortante en la Vertical </a:t>
            </a:r>
            <a:r>
              <a:rPr lang="es-ES_tradnl" altLang="en-US" sz="2400" b="1" dirty="0" smtClean="0">
                <a:solidFill>
                  <a:schemeClr val="tx2"/>
                </a:solidFill>
                <a:sym typeface="Wingdings" pitchFamily="2" charset="2"/>
              </a:rPr>
              <a:t> Afecta estructura</a:t>
            </a:r>
            <a:endParaRPr lang="es-ES_tradnl" altLang="en-US" sz="2400" b="1" dirty="0" smtClean="0">
              <a:solidFill>
                <a:schemeClr val="tx2"/>
              </a:solidFill>
            </a:endParaRPr>
          </a:p>
          <a:p>
            <a:pPr lvl="1" eaLnBrk="1" hangingPunct="1">
              <a:spcBef>
                <a:spcPct val="0"/>
              </a:spcBef>
            </a:pPr>
            <a:r>
              <a:rPr lang="es-ES_tradnl" altLang="en-US" sz="2000" dirty="0" smtClean="0"/>
              <a:t>Afecta la simetría circular del ciclón.</a:t>
            </a:r>
          </a:p>
          <a:p>
            <a:pPr lvl="1" eaLnBrk="1" hangingPunct="1">
              <a:spcBef>
                <a:spcPct val="0"/>
              </a:spcBef>
            </a:pPr>
            <a:r>
              <a:rPr lang="es-ES_tradnl" altLang="en-US" sz="2000" dirty="0" smtClean="0"/>
              <a:t>Introduce aire seco, bajo en energía (calor latente) del medio ambiente del ciclón.</a:t>
            </a:r>
          </a:p>
          <a:p>
            <a:pPr lvl="1" eaLnBrk="1" hangingPunct="1">
              <a:spcBef>
                <a:spcPct val="0"/>
              </a:spcBef>
            </a:pPr>
            <a:r>
              <a:rPr lang="es-ES_tradnl" altLang="en-US" sz="2000" dirty="0" smtClean="0"/>
              <a:t>Afecta la ventilación.</a:t>
            </a:r>
          </a:p>
          <a:p>
            <a:pPr eaLnBrk="1" hangingPunct="1">
              <a:spcBef>
                <a:spcPct val="0"/>
              </a:spcBef>
            </a:pPr>
            <a:endParaRPr lang="es-ES_tradnl" altLang="en-US" sz="1000" dirty="0" smtClean="0"/>
          </a:p>
          <a:p>
            <a:pPr eaLnBrk="1" hangingPunct="1">
              <a:spcBef>
                <a:spcPct val="0"/>
              </a:spcBef>
            </a:pPr>
            <a:r>
              <a:rPr lang="es-ES_tradnl" altLang="en-US" sz="2400" b="1" i="1" dirty="0" smtClean="0">
                <a:solidFill>
                  <a:schemeClr val="accent1"/>
                </a:solidFill>
              </a:rPr>
              <a:t>Aire Seco </a:t>
            </a:r>
            <a:r>
              <a:rPr lang="es-ES_tradnl" altLang="en-US" sz="2400" b="1" dirty="0" smtClean="0">
                <a:solidFill>
                  <a:schemeClr val="tx2"/>
                </a:solidFill>
                <a:sym typeface="Wingdings" pitchFamily="2" charset="2"/>
              </a:rPr>
              <a:t> Afecta termodinámica del sistema</a:t>
            </a:r>
            <a:endParaRPr lang="es-ES_tradnl" altLang="en-US" sz="2400" b="1" dirty="0" smtClean="0">
              <a:solidFill>
                <a:schemeClr val="tx2"/>
              </a:solidFill>
            </a:endParaRPr>
          </a:p>
          <a:p>
            <a:pPr lvl="1" eaLnBrk="1" hangingPunct="1">
              <a:spcBef>
                <a:spcPct val="0"/>
              </a:spcBef>
            </a:pPr>
            <a:r>
              <a:rPr lang="es-ES_tradnl" altLang="en-US" sz="2000" dirty="0" smtClean="0"/>
              <a:t>Impacto en la eficiencia termodinámica de un ciclón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1300"/>
            <a:ext cx="91440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a:xfrm>
            <a:off x="0" y="0"/>
            <a:ext cx="9144000" cy="1295400"/>
          </a:xfrm>
          <a:solidFill>
            <a:schemeClr val="bg2"/>
          </a:solidFill>
        </p:spPr>
        <p:txBody>
          <a:bodyPr/>
          <a:lstStyle/>
          <a:p>
            <a:r>
              <a:rPr lang="es-ES_tradnl" altLang="en-US" smtClean="0"/>
              <a:t>Aire Seco Afectando Ciclón Tropical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762000"/>
          </a:xfrm>
        </p:spPr>
        <p:txBody>
          <a:bodyPr/>
          <a:lstStyle/>
          <a:p>
            <a:pPr eaLnBrk="1" hangingPunct="1"/>
            <a:r>
              <a:rPr lang="es-ES_tradnl" altLang="en-US" smtClean="0"/>
              <a:t>Pronósticos</a:t>
            </a:r>
          </a:p>
        </p:txBody>
      </p:sp>
      <p:sp>
        <p:nvSpPr>
          <p:cNvPr id="28675" name="Rectangle 3"/>
          <p:cNvSpPr>
            <a:spLocks noGrp="1" noChangeArrowheads="1"/>
          </p:cNvSpPr>
          <p:nvPr>
            <p:ph type="body" idx="1"/>
          </p:nvPr>
        </p:nvSpPr>
        <p:spPr>
          <a:xfrm>
            <a:off x="685800" y="3810000"/>
            <a:ext cx="7772400" cy="2667000"/>
          </a:xfrm>
        </p:spPr>
        <p:txBody>
          <a:bodyPr/>
          <a:lstStyle/>
          <a:p>
            <a:pPr eaLnBrk="1" hangingPunct="1">
              <a:lnSpc>
                <a:spcPct val="90000"/>
              </a:lnSpc>
            </a:pPr>
            <a:endParaRPr lang="es-ES_tradnl" altLang="en-US" sz="2800" smtClean="0"/>
          </a:p>
          <a:p>
            <a:pPr eaLnBrk="1" hangingPunct="1">
              <a:lnSpc>
                <a:spcPct val="90000"/>
              </a:lnSpc>
            </a:pPr>
            <a:r>
              <a:rPr lang="es-ES_tradnl" altLang="en-US" sz="2800" smtClean="0"/>
              <a:t>Pronosticar la trayectoria de huracanes ha mejorado grandemente en la ultima década.</a:t>
            </a:r>
          </a:p>
          <a:p>
            <a:pPr eaLnBrk="1" hangingPunct="1">
              <a:lnSpc>
                <a:spcPct val="90000"/>
              </a:lnSpc>
            </a:pPr>
            <a:r>
              <a:rPr lang="es-ES_tradnl" altLang="en-US" sz="2800" smtClean="0"/>
              <a:t>Hemos hecho poco progreso en el pronostico de la intensidad de los huracanes al momento de tocar tierra</a:t>
            </a:r>
          </a:p>
        </p:txBody>
      </p:sp>
      <p:pic>
        <p:nvPicPr>
          <p:cNvPr id="28676" name="Picture 2055" descr="[Image of 3-day forecast, and coastal areas under a warning or a watc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43434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057" descr="[Image of probabilities of tropical storm force wind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685800"/>
            <a:ext cx="428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685800" y="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4400">
                <a:solidFill>
                  <a:schemeClr val="tx2"/>
                </a:solidFill>
              </a:rPr>
              <a:t>Ciclón  Tropical</a:t>
            </a:r>
          </a:p>
        </p:txBody>
      </p:sp>
      <p:sp>
        <p:nvSpPr>
          <p:cNvPr id="29700" name="Text Box 4"/>
          <p:cNvSpPr txBox="1">
            <a:spLocks noChangeArrowheads="1"/>
          </p:cNvSpPr>
          <p:nvPr/>
        </p:nvSpPr>
        <p:spPr bwMode="auto">
          <a:xfrm>
            <a:off x="0" y="1066800"/>
            <a:ext cx="25908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Flujo y Temperatura en 150 hPa</a:t>
            </a:r>
          </a:p>
        </p:txBody>
      </p:sp>
      <p:sp>
        <p:nvSpPr>
          <p:cNvPr id="29701" name="Text Box 5"/>
          <p:cNvSpPr txBox="1">
            <a:spLocks noChangeArrowheads="1"/>
          </p:cNvSpPr>
          <p:nvPr/>
        </p:nvSpPr>
        <p:spPr bwMode="auto">
          <a:xfrm>
            <a:off x="4572000" y="1066800"/>
            <a:ext cx="25908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Flujo y Temperatura en 500 hPa</a:t>
            </a:r>
          </a:p>
        </p:txBody>
      </p:sp>
      <p:sp>
        <p:nvSpPr>
          <p:cNvPr id="29702" name="Text Box 6"/>
          <p:cNvSpPr txBox="1">
            <a:spLocks noChangeArrowheads="1"/>
          </p:cNvSpPr>
          <p:nvPr/>
        </p:nvSpPr>
        <p:spPr bwMode="auto">
          <a:xfrm>
            <a:off x="0" y="4114800"/>
            <a:ext cx="26670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Flujo y Temperatura en 700 hPa</a:t>
            </a:r>
          </a:p>
        </p:txBody>
      </p:sp>
      <p:sp>
        <p:nvSpPr>
          <p:cNvPr id="29703" name="Text Box 7"/>
          <p:cNvSpPr txBox="1">
            <a:spLocks noChangeArrowheads="1"/>
          </p:cNvSpPr>
          <p:nvPr/>
        </p:nvSpPr>
        <p:spPr bwMode="auto">
          <a:xfrm>
            <a:off x="4648200" y="4038600"/>
            <a:ext cx="32004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PMSL y Vientos/Temperatura en 850 hPa</a:t>
            </a:r>
          </a:p>
        </p:txBody>
      </p:sp>
      <p:sp>
        <p:nvSpPr>
          <p:cNvPr id="8" name="TextBox 7"/>
          <p:cNvSpPr txBox="1">
            <a:spLocks noChangeArrowheads="1"/>
          </p:cNvSpPr>
          <p:nvPr/>
        </p:nvSpPr>
        <p:spPr bwMode="auto">
          <a:xfrm>
            <a:off x="5851525" y="22098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cs typeface="Times New Roman" pitchFamily="18" charset="0"/>
              </a:rPr>
              <a:t>¿</a:t>
            </a:r>
            <a:r>
              <a:rPr lang="en-US" altLang="en-US" dirty="0">
                <a:solidFill>
                  <a:srgbClr val="FF33CC"/>
                </a:solidFill>
              </a:rPr>
              <a:t>?</a:t>
            </a:r>
          </a:p>
        </p:txBody>
      </p:sp>
      <p:sp>
        <p:nvSpPr>
          <p:cNvPr id="9" name="TextBox 8"/>
          <p:cNvSpPr txBox="1">
            <a:spLocks noChangeArrowheads="1"/>
          </p:cNvSpPr>
          <p:nvPr/>
        </p:nvSpPr>
        <p:spPr bwMode="auto">
          <a:xfrm>
            <a:off x="5562600" y="28956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33CC"/>
                </a:solidFill>
                <a:cs typeface="Times New Roman" pitchFamily="18" charset="0"/>
              </a:rPr>
              <a:t>Cálido</a:t>
            </a:r>
            <a:endParaRPr lang="es-ES_tradnl" altLang="en-US">
              <a:solidFill>
                <a:srgbClr val="FF33CC"/>
              </a:solidFill>
            </a:endParaRPr>
          </a:p>
        </p:txBody>
      </p:sp>
      <p:sp>
        <p:nvSpPr>
          <p:cNvPr id="10" name="TextBox 9"/>
          <p:cNvSpPr txBox="1">
            <a:spLocks noChangeArrowheads="1"/>
          </p:cNvSpPr>
          <p:nvPr/>
        </p:nvSpPr>
        <p:spPr bwMode="auto">
          <a:xfrm>
            <a:off x="1370013" y="51054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33CC"/>
                </a:solidFill>
                <a:cs typeface="Times New Roman" pitchFamily="18" charset="0"/>
              </a:rPr>
              <a:t>¿</a:t>
            </a:r>
            <a:r>
              <a:rPr lang="en-US" altLang="en-US">
                <a:solidFill>
                  <a:srgbClr val="FF33CC"/>
                </a:solidFill>
              </a:rPr>
              <a:t>?</a:t>
            </a:r>
          </a:p>
        </p:txBody>
      </p:sp>
      <p:sp>
        <p:nvSpPr>
          <p:cNvPr id="11" name="TextBox 10"/>
          <p:cNvSpPr txBox="1">
            <a:spLocks noChangeArrowheads="1"/>
          </p:cNvSpPr>
          <p:nvPr/>
        </p:nvSpPr>
        <p:spPr bwMode="auto">
          <a:xfrm>
            <a:off x="5829300" y="51054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accent1"/>
                </a:solidFill>
                <a:cs typeface="Times New Roman" pitchFamily="18" charset="0"/>
              </a:rPr>
              <a:t>¿</a:t>
            </a:r>
            <a:r>
              <a:rPr lang="en-US" altLang="en-US">
                <a:solidFill>
                  <a:schemeClr val="accent1"/>
                </a:solidFill>
              </a:rPr>
              <a:t>?</a:t>
            </a:r>
          </a:p>
        </p:txBody>
      </p:sp>
      <p:sp>
        <p:nvSpPr>
          <p:cNvPr id="13" name="TextBox 12"/>
          <p:cNvSpPr txBox="1">
            <a:spLocks noChangeArrowheads="1"/>
          </p:cNvSpPr>
          <p:nvPr/>
        </p:nvSpPr>
        <p:spPr bwMode="auto">
          <a:xfrm>
            <a:off x="1103313" y="558006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33CC"/>
                </a:solidFill>
                <a:cs typeface="Times New Roman" pitchFamily="18" charset="0"/>
              </a:rPr>
              <a:t>Cálido</a:t>
            </a:r>
            <a:endParaRPr lang="es-ES_tradnl" altLang="en-US">
              <a:solidFill>
                <a:srgbClr val="FF33CC"/>
              </a:solidFill>
            </a:endParaRPr>
          </a:p>
        </p:txBody>
      </p:sp>
      <p:sp>
        <p:nvSpPr>
          <p:cNvPr id="14" name="TextBox 13"/>
          <p:cNvSpPr txBox="1">
            <a:spLocks noChangeArrowheads="1"/>
          </p:cNvSpPr>
          <p:nvPr/>
        </p:nvSpPr>
        <p:spPr bwMode="auto">
          <a:xfrm>
            <a:off x="5562600" y="558006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chemeClr val="accent1"/>
                </a:solidFill>
                <a:cs typeface="Times New Roman" pitchFamily="18" charset="0"/>
              </a:rPr>
              <a:t>Cálido</a:t>
            </a:r>
            <a:endParaRPr lang="es-ES_tradnl" altLang="en-US">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5200"/>
            <a:ext cx="91440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6858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2800">
                <a:solidFill>
                  <a:schemeClr val="tx2"/>
                </a:solidFill>
              </a:rPr>
              <a:t>Ciclón  Tropical</a:t>
            </a:r>
            <a:br>
              <a:rPr lang="es-ES_tradnl" altLang="en-US" sz="2800">
                <a:solidFill>
                  <a:schemeClr val="tx2"/>
                </a:solidFill>
              </a:rPr>
            </a:br>
            <a:r>
              <a:rPr lang="es-ES_tradnl" altLang="en-US" sz="2800">
                <a:solidFill>
                  <a:schemeClr val="tx2"/>
                </a:solidFill>
              </a:rPr>
              <a:t>Corte de THTA y Vientos</a:t>
            </a:r>
          </a:p>
        </p:txBody>
      </p:sp>
      <p:sp>
        <p:nvSpPr>
          <p:cNvPr id="30724" name="Line 5"/>
          <p:cNvSpPr>
            <a:spLocks noChangeShapeType="1"/>
          </p:cNvSpPr>
          <p:nvPr/>
        </p:nvSpPr>
        <p:spPr bwMode="auto">
          <a:xfrm flipH="1">
            <a:off x="1295400" y="3657600"/>
            <a:ext cx="7086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5" name="Line 6"/>
          <p:cNvSpPr>
            <a:spLocks noChangeShapeType="1"/>
          </p:cNvSpPr>
          <p:nvPr/>
        </p:nvSpPr>
        <p:spPr bwMode="auto">
          <a:xfrm flipH="1">
            <a:off x="1219200" y="5486400"/>
            <a:ext cx="7086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30726" name="Straight Connector 5"/>
          <p:cNvCxnSpPr>
            <a:cxnSpLocks noChangeShapeType="1"/>
          </p:cNvCxnSpPr>
          <p:nvPr/>
        </p:nvCxnSpPr>
        <p:spPr bwMode="auto">
          <a:xfrm>
            <a:off x="5262563" y="3200400"/>
            <a:ext cx="0" cy="3022600"/>
          </a:xfrm>
          <a:prstGeom prst="line">
            <a:avLst/>
          </a:prstGeom>
          <a:noFill/>
          <a:ln w="44450" algn="ctr">
            <a:solidFill>
              <a:srgbClr val="FF33CC"/>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5350"/>
            <a:ext cx="91440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6858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2800">
                <a:solidFill>
                  <a:schemeClr val="tx2"/>
                </a:solidFill>
              </a:rPr>
              <a:t>Ciclón  Tropical</a:t>
            </a:r>
            <a:br>
              <a:rPr lang="es-ES_tradnl" altLang="en-US" sz="2800">
                <a:solidFill>
                  <a:schemeClr val="tx2"/>
                </a:solidFill>
              </a:rPr>
            </a:br>
            <a:r>
              <a:rPr lang="es-ES_tradnl" altLang="en-US" sz="2800">
                <a:solidFill>
                  <a:schemeClr val="tx2"/>
                </a:solidFill>
              </a:rPr>
              <a:t>Corte de THTA y Vorticidad Relativa</a:t>
            </a:r>
          </a:p>
        </p:txBody>
      </p:sp>
      <p:cxnSp>
        <p:nvCxnSpPr>
          <p:cNvPr id="4" name="Straight Arrow Connector 3"/>
          <p:cNvCxnSpPr>
            <a:cxnSpLocks noChangeShapeType="1"/>
          </p:cNvCxnSpPr>
          <p:nvPr/>
        </p:nvCxnSpPr>
        <p:spPr bwMode="auto">
          <a:xfrm>
            <a:off x="3124200" y="3322638"/>
            <a:ext cx="2057400" cy="2087562"/>
          </a:xfrm>
          <a:prstGeom prst="straightConnector1">
            <a:avLst/>
          </a:prstGeom>
          <a:noFill/>
          <a:ln w="60325" cmpd="tri"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a:spLocks noChangeArrowheads="1"/>
          </p:cNvSpPr>
          <p:nvPr/>
        </p:nvSpPr>
        <p:spPr bwMode="auto">
          <a:xfrm>
            <a:off x="838200" y="1752600"/>
            <a:ext cx="2895600" cy="1570038"/>
          </a:xfrm>
          <a:prstGeom prst="rect">
            <a:avLst/>
          </a:prstGeom>
          <a:solidFill>
            <a:srgbClr val="FF33CC">
              <a:alpha val="50980"/>
            </a:srgbClr>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cs typeface="Times New Roman" pitchFamily="18" charset="0"/>
              </a:rPr>
              <a:t>¿</a:t>
            </a:r>
            <a:r>
              <a:rPr lang="es-ES_tradnl" altLang="en-US"/>
              <a:t>Cuál es la tendencia de la vorticidad ciclónica con la altura?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4000" cy="59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ChangeArrowheads="1"/>
          </p:cNvSpPr>
          <p:nvPr/>
        </p:nvSpPr>
        <p:spPr bwMode="auto">
          <a:xfrm>
            <a:off x="6858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2800">
                <a:solidFill>
                  <a:schemeClr val="tx2"/>
                </a:solidFill>
              </a:rPr>
              <a:t>Ciclón  Tropical</a:t>
            </a:r>
            <a:br>
              <a:rPr lang="es-ES_tradnl" altLang="en-US" sz="2800">
                <a:solidFill>
                  <a:schemeClr val="tx2"/>
                </a:solidFill>
              </a:rPr>
            </a:br>
            <a:r>
              <a:rPr lang="es-ES_tradnl" altLang="en-US" sz="2800">
                <a:solidFill>
                  <a:schemeClr val="tx2"/>
                </a:solidFill>
              </a:rPr>
              <a:t>Corte de THTE y Vientos</a:t>
            </a:r>
          </a:p>
        </p:txBody>
      </p:sp>
      <p:sp>
        <p:nvSpPr>
          <p:cNvPr id="4" name="TextBox 3"/>
          <p:cNvSpPr txBox="1">
            <a:spLocks noChangeArrowheads="1"/>
          </p:cNvSpPr>
          <p:nvPr/>
        </p:nvSpPr>
        <p:spPr bwMode="auto">
          <a:xfrm>
            <a:off x="990600" y="3054350"/>
            <a:ext cx="2895600" cy="830263"/>
          </a:xfrm>
          <a:prstGeom prst="rect">
            <a:avLst/>
          </a:prstGeom>
          <a:solidFill>
            <a:srgbClr val="FF33CC">
              <a:alpha val="50980"/>
            </a:srgbClr>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cs typeface="Times New Roman" pitchFamily="18" charset="0"/>
              </a:rPr>
              <a:t>¿</a:t>
            </a:r>
            <a:r>
              <a:rPr lang="es-ES_tradnl" altLang="en-US"/>
              <a:t>Convectivamente estable o inestable?</a:t>
            </a:r>
          </a:p>
        </p:txBody>
      </p:sp>
      <p:cxnSp>
        <p:nvCxnSpPr>
          <p:cNvPr id="5" name="Straight Arrow Connector 4"/>
          <p:cNvCxnSpPr>
            <a:cxnSpLocks noChangeShapeType="1"/>
          </p:cNvCxnSpPr>
          <p:nvPr/>
        </p:nvCxnSpPr>
        <p:spPr bwMode="auto">
          <a:xfrm>
            <a:off x="2971800" y="3884613"/>
            <a:ext cx="2286000" cy="2135187"/>
          </a:xfrm>
          <a:prstGeom prst="straightConnector1">
            <a:avLst/>
          </a:prstGeom>
          <a:noFill/>
          <a:ln w="60325" cmpd="tri"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a:spLocks noChangeArrowheads="1"/>
          </p:cNvSpPr>
          <p:nvPr/>
        </p:nvSpPr>
        <p:spPr bwMode="auto">
          <a:xfrm>
            <a:off x="685800" y="44196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Convectivamente Estable</a:t>
            </a:r>
          </a:p>
        </p:txBody>
      </p:sp>
      <p:sp>
        <p:nvSpPr>
          <p:cNvPr id="9" name="TextBox 8"/>
          <p:cNvSpPr txBox="1">
            <a:spLocks noChangeArrowheads="1"/>
          </p:cNvSpPr>
          <p:nvPr/>
        </p:nvSpPr>
        <p:spPr bwMode="auto">
          <a:xfrm>
            <a:off x="6540500" y="409575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Convectivamente Estable</a:t>
            </a:r>
          </a:p>
        </p:txBody>
      </p:sp>
      <p:sp>
        <p:nvSpPr>
          <p:cNvPr id="10" name="TextBox 9"/>
          <p:cNvSpPr txBox="1">
            <a:spLocks noChangeArrowheads="1"/>
          </p:cNvSpPr>
          <p:nvPr/>
        </p:nvSpPr>
        <p:spPr bwMode="auto">
          <a:xfrm>
            <a:off x="3810000" y="4572000"/>
            <a:ext cx="259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Convectivamente Inestable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5000" y="152400"/>
            <a:ext cx="5257800" cy="838200"/>
          </a:xfrm>
        </p:spPr>
        <p:txBody>
          <a:bodyPr/>
          <a:lstStyle/>
          <a:p>
            <a:pPr eaLnBrk="1" hangingPunct="1"/>
            <a:r>
              <a:rPr lang="es-ES_tradnl" altLang="en-US" smtClean="0"/>
              <a:t>Ciclón Extratropical</a:t>
            </a:r>
          </a:p>
        </p:txBody>
      </p:sp>
      <p:pic>
        <p:nvPicPr>
          <p:cNvPr id="5123" name="Picture 2" descr="H:\MIKE PRESENTATIONS\Train_of_Extratropical_Cyclo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1062038"/>
            <a:ext cx="7896225"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0275"/>
            <a:ext cx="91440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685800" y="152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2800">
                <a:solidFill>
                  <a:schemeClr val="tx2"/>
                </a:solidFill>
              </a:rPr>
              <a:t>Ciclón  Tropical</a:t>
            </a:r>
            <a:br>
              <a:rPr lang="es-ES_tradnl" altLang="en-US" sz="2800">
                <a:solidFill>
                  <a:schemeClr val="tx2"/>
                </a:solidFill>
              </a:rPr>
            </a:br>
            <a:r>
              <a:rPr lang="es-ES_tradnl" altLang="en-US" sz="2800">
                <a:solidFill>
                  <a:schemeClr val="tx2"/>
                </a:solidFill>
              </a:rPr>
              <a:t>Corte de THTA, Vorticidad Relativa y Vientos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altLang="en-US" dirty="0" smtClean="0">
                <a:cs typeface="Times New Roman" pitchFamily="18" charset="0"/>
              </a:rPr>
              <a:t>¿Se confinan los ciclones tropicales al hemisferio norte?</a:t>
            </a:r>
            <a:endParaRPr lang="es-ES_tradnl" dirty="0"/>
          </a:p>
        </p:txBody>
      </p:sp>
      <p:sp>
        <p:nvSpPr>
          <p:cNvPr id="5" name="Subtitle 4"/>
          <p:cNvSpPr>
            <a:spLocks noGrp="1"/>
          </p:cNvSpPr>
          <p:nvPr>
            <p:ph type="subTitle" idx="1"/>
          </p:nvPr>
        </p:nvSpPr>
        <p:spPr/>
        <p:txBody>
          <a:bodyPr/>
          <a:lstStyle/>
          <a:p>
            <a:r>
              <a:rPr lang="es-ES_tradnl" dirty="0" smtClean="0"/>
              <a:t>Huracán de Santa Catarina</a:t>
            </a:r>
            <a:endParaRPr lang="es-ES_tradnl" dirty="0"/>
          </a:p>
        </p:txBody>
      </p:sp>
    </p:spTree>
    <p:extLst>
      <p:ext uri="{BB962C8B-B14F-4D97-AF65-F5344CB8AC3E}">
        <p14:creationId xmlns:p14="http://schemas.microsoft.com/office/powerpoint/2010/main" val="41492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SS008-E-19647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5100"/>
            <a:ext cx="10210800" cy="66929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subTitle" idx="1"/>
          </p:nvPr>
        </p:nvSpPr>
        <p:spPr/>
        <p:txBody>
          <a:bodyPr/>
          <a:lstStyle/>
          <a:p>
            <a:r>
              <a:rPr lang="es-ES_tradnl" altLang="en-US">
                <a:solidFill>
                  <a:srgbClr val="FF0000"/>
                </a:solidFill>
              </a:rPr>
              <a:t>Huracán de Santa Catarina</a:t>
            </a:r>
          </a:p>
          <a:p>
            <a:r>
              <a:rPr lang="es-ES_tradnl" altLang="en-US">
                <a:solidFill>
                  <a:srgbClr val="FF0000"/>
                </a:solidFill>
              </a:rPr>
              <a:t>Marzo 2004</a:t>
            </a:r>
          </a:p>
        </p:txBody>
      </p:sp>
    </p:spTree>
    <p:extLst>
      <p:ext uri="{BB962C8B-B14F-4D97-AF65-F5344CB8AC3E}">
        <p14:creationId xmlns:p14="http://schemas.microsoft.com/office/powerpoint/2010/main" val="447098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a:xfrm>
            <a:off x="685800" y="0"/>
            <a:ext cx="7772400" cy="1143000"/>
          </a:xfrm>
        </p:spPr>
        <p:txBody>
          <a:bodyPr/>
          <a:lstStyle/>
          <a:p>
            <a:r>
              <a:rPr lang="es-ES_tradnl" altLang="en-US"/>
              <a:t>Animacion Imagen Visible</a:t>
            </a:r>
          </a:p>
        </p:txBody>
      </p:sp>
      <p:pic>
        <p:nvPicPr>
          <p:cNvPr id="79877" name="Picture 5" descr="Vis_hurracan_Santa_Catarin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391400" cy="5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4907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228600"/>
            <a:ext cx="7772400" cy="914400"/>
          </a:xfrm>
        </p:spPr>
        <p:txBody>
          <a:bodyPr/>
          <a:lstStyle/>
          <a:p>
            <a:pPr eaLnBrk="1" hangingPunct="1"/>
            <a:r>
              <a:rPr lang="es-ES_tradnl" altLang="en-US" sz="4000" smtClean="0"/>
              <a:t>Ciclón Subtropical</a:t>
            </a:r>
          </a:p>
        </p:txBody>
      </p:sp>
      <p:sp>
        <p:nvSpPr>
          <p:cNvPr id="34819" name="Rectangle 3"/>
          <p:cNvSpPr>
            <a:spLocks noGrp="1" noChangeArrowheads="1"/>
          </p:cNvSpPr>
          <p:nvPr>
            <p:ph type="body" idx="1"/>
          </p:nvPr>
        </p:nvSpPr>
        <p:spPr>
          <a:xfrm>
            <a:off x="228600" y="1219200"/>
            <a:ext cx="8610600" cy="5105400"/>
          </a:xfrm>
        </p:spPr>
        <p:txBody>
          <a:bodyPr/>
          <a:lstStyle/>
          <a:p>
            <a:pPr eaLnBrk="1" hangingPunct="1">
              <a:lnSpc>
                <a:spcPct val="90000"/>
              </a:lnSpc>
            </a:pPr>
            <a:r>
              <a:rPr lang="es-ES_tradnl" altLang="en-US" sz="2800" dirty="0" smtClean="0"/>
              <a:t>Ciclón  no frontal de latitudes tropicales o subtropicales.</a:t>
            </a:r>
          </a:p>
          <a:p>
            <a:pPr lvl="1" eaLnBrk="1" hangingPunct="1">
              <a:lnSpc>
                <a:spcPct val="90000"/>
              </a:lnSpc>
            </a:pPr>
            <a:r>
              <a:rPr lang="es-ES_tradnl" altLang="en-US" sz="2400" dirty="0" smtClean="0"/>
              <a:t>Desde el ecuador hasta los 50</a:t>
            </a:r>
            <a:r>
              <a:rPr lang="es-ES_tradnl" altLang="en-US" sz="2400" baseline="30000" dirty="0" smtClean="0"/>
              <a:t>º.</a:t>
            </a:r>
          </a:p>
          <a:p>
            <a:pPr lvl="1" eaLnBrk="1" hangingPunct="1">
              <a:lnSpc>
                <a:spcPct val="90000"/>
              </a:lnSpc>
            </a:pPr>
            <a:r>
              <a:rPr lang="es-ES_tradnl" altLang="en-US" sz="2400" dirty="0" smtClean="0"/>
              <a:t>De ambas características de ciclones tropicales y </a:t>
            </a:r>
            <a:r>
              <a:rPr lang="es-ES_tradnl" altLang="en-US" sz="2400" dirty="0" err="1" smtClean="0"/>
              <a:t>extratropicales</a:t>
            </a:r>
            <a:r>
              <a:rPr lang="es-ES_tradnl" altLang="en-US" sz="2400" dirty="0" smtClean="0"/>
              <a:t>/latitudes medias (sistema híbrido)</a:t>
            </a:r>
          </a:p>
          <a:p>
            <a:pPr lvl="1" eaLnBrk="1" hangingPunct="1">
              <a:lnSpc>
                <a:spcPct val="90000"/>
              </a:lnSpc>
            </a:pPr>
            <a:r>
              <a:rPr lang="es-ES_tradnl" altLang="en-US" sz="2400" dirty="0" smtClean="0"/>
              <a:t>Se forman en regiones de débil a moderado gradiente horizontal de temperatura.</a:t>
            </a:r>
          </a:p>
          <a:p>
            <a:pPr eaLnBrk="1" hangingPunct="1">
              <a:lnSpc>
                <a:spcPct val="90000"/>
              </a:lnSpc>
            </a:pPr>
            <a:r>
              <a:rPr lang="es-ES_tradnl" altLang="en-US" sz="2800" dirty="0" smtClean="0"/>
              <a:t>Fuentes de energía: </a:t>
            </a:r>
          </a:p>
          <a:p>
            <a:pPr lvl="1" eaLnBrk="1" hangingPunct="1">
              <a:lnSpc>
                <a:spcPct val="90000"/>
              </a:lnSpc>
            </a:pPr>
            <a:r>
              <a:rPr lang="es-ES_tradnl" altLang="en-US" sz="2400" dirty="0" smtClean="0"/>
              <a:t>Gradiente de Temperatura/Energía Potencial Disponible es convertida en energía cinética.</a:t>
            </a:r>
          </a:p>
          <a:p>
            <a:pPr lvl="1" eaLnBrk="1" hangingPunct="1">
              <a:lnSpc>
                <a:spcPct val="90000"/>
              </a:lnSpc>
            </a:pPr>
            <a:r>
              <a:rPr lang="es-ES_tradnl" altLang="en-US" sz="2400" dirty="0" smtClean="0"/>
              <a:t>Calor latente/temperatura agua del mar fuente principal de energía.</a:t>
            </a:r>
          </a:p>
          <a:p>
            <a:pPr lvl="2" eaLnBrk="1" hangingPunct="1">
              <a:lnSpc>
                <a:spcPct val="90000"/>
              </a:lnSpc>
            </a:pPr>
            <a:r>
              <a:rPr lang="es-ES_tradnl" altLang="en-US" sz="2000" dirty="0" smtClean="0"/>
              <a:t>TSM Cerca de 23C</a:t>
            </a:r>
          </a:p>
          <a:p>
            <a:pPr eaLnBrk="1" hangingPunct="1">
              <a:lnSpc>
                <a:spcPct val="90000"/>
              </a:lnSpc>
            </a:pPr>
            <a:r>
              <a:rPr lang="es-ES_tradnl" altLang="en-US" sz="2800" dirty="0" smtClean="0"/>
              <a:t>Vaguadas TUTT pueden ser precursores a la formación de ciclones subtropicales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0"/>
            <a:ext cx="7772400" cy="1143000"/>
          </a:xfrm>
        </p:spPr>
        <p:txBody>
          <a:bodyPr/>
          <a:lstStyle/>
          <a:p>
            <a:pPr eaLnBrk="1" hangingPunct="1"/>
            <a:r>
              <a:rPr lang="es-ES_tradnl" altLang="en-US" sz="3600" smtClean="0"/>
              <a:t>Ciclón Subtropical</a:t>
            </a:r>
          </a:p>
        </p:txBody>
      </p:sp>
      <p:sp>
        <p:nvSpPr>
          <p:cNvPr id="35843" name="Rectangle 3"/>
          <p:cNvSpPr>
            <a:spLocks noGrp="1" noChangeArrowheads="1"/>
          </p:cNvSpPr>
          <p:nvPr>
            <p:ph type="body" idx="1"/>
          </p:nvPr>
        </p:nvSpPr>
        <p:spPr>
          <a:xfrm>
            <a:off x="228600" y="914400"/>
            <a:ext cx="8610600" cy="5334000"/>
          </a:xfrm>
        </p:spPr>
        <p:txBody>
          <a:bodyPr/>
          <a:lstStyle/>
          <a:p>
            <a:pPr eaLnBrk="1" hangingPunct="1">
              <a:lnSpc>
                <a:spcPct val="80000"/>
              </a:lnSpc>
            </a:pPr>
            <a:r>
              <a:rPr lang="es-ES_tradnl" altLang="en-US" sz="2400" b="1" u="sng" dirty="0" smtClean="0"/>
              <a:t>Características</a:t>
            </a:r>
            <a:r>
              <a:rPr lang="es-ES_tradnl" altLang="en-US" sz="2400" dirty="0" smtClean="0"/>
              <a:t>:</a:t>
            </a:r>
          </a:p>
          <a:p>
            <a:pPr lvl="1" eaLnBrk="1" hangingPunct="1">
              <a:lnSpc>
                <a:spcPct val="80000"/>
              </a:lnSpc>
            </a:pPr>
            <a:endParaRPr lang="es-ES_tradnl" altLang="en-US" sz="500" dirty="0" smtClean="0"/>
          </a:p>
          <a:p>
            <a:pPr lvl="1" eaLnBrk="1" hangingPunct="1">
              <a:lnSpc>
                <a:spcPct val="80000"/>
              </a:lnSpc>
            </a:pPr>
            <a:r>
              <a:rPr lang="es-ES_tradnl" altLang="en-US" sz="2000" b="1" i="1" dirty="0" smtClean="0">
                <a:solidFill>
                  <a:schemeClr val="accent1"/>
                </a:solidFill>
              </a:rPr>
              <a:t>Sistema troposférico</a:t>
            </a:r>
          </a:p>
          <a:p>
            <a:pPr lvl="2" eaLnBrk="1" hangingPunct="1">
              <a:lnSpc>
                <a:spcPct val="80000"/>
              </a:lnSpc>
            </a:pPr>
            <a:r>
              <a:rPr lang="es-ES_tradnl" altLang="en-US" sz="2000" dirty="0" smtClean="0"/>
              <a:t>Abarca de bajos niveles hasta la estratósfera.</a:t>
            </a:r>
          </a:p>
          <a:p>
            <a:pPr lvl="1" eaLnBrk="1" hangingPunct="1">
              <a:lnSpc>
                <a:spcPct val="80000"/>
              </a:lnSpc>
            </a:pPr>
            <a:endParaRPr lang="es-ES_tradnl" altLang="en-US" sz="500" dirty="0" smtClean="0"/>
          </a:p>
          <a:p>
            <a:pPr lvl="1" eaLnBrk="1" hangingPunct="1">
              <a:lnSpc>
                <a:spcPct val="80000"/>
              </a:lnSpc>
            </a:pPr>
            <a:endParaRPr lang="es-ES_tradnl" altLang="en-US" sz="500" dirty="0" smtClean="0"/>
          </a:p>
          <a:p>
            <a:pPr lvl="1" eaLnBrk="1" hangingPunct="1">
              <a:lnSpc>
                <a:spcPct val="80000"/>
              </a:lnSpc>
            </a:pPr>
            <a:r>
              <a:rPr lang="es-ES_tradnl" altLang="en-US" sz="2000" b="1" i="1" dirty="0" smtClean="0">
                <a:solidFill>
                  <a:schemeClr val="accent1"/>
                </a:solidFill>
              </a:rPr>
              <a:t>Núcleo Frío en altura</a:t>
            </a:r>
          </a:p>
          <a:p>
            <a:pPr lvl="2" eaLnBrk="1" hangingPunct="1">
              <a:lnSpc>
                <a:spcPct val="80000"/>
              </a:lnSpc>
            </a:pPr>
            <a:r>
              <a:rPr lang="es-ES_tradnl" altLang="en-US" sz="2000" dirty="0" smtClean="0"/>
              <a:t>En niveles medios/superiores, la temperatura en el centro/corazón más fría que la temperatura del medio ambiente.</a:t>
            </a:r>
          </a:p>
          <a:p>
            <a:pPr lvl="1" eaLnBrk="1" hangingPunct="1">
              <a:lnSpc>
                <a:spcPct val="80000"/>
              </a:lnSpc>
            </a:pPr>
            <a:endParaRPr lang="es-ES_tradnl" altLang="en-US" sz="500" dirty="0" smtClean="0"/>
          </a:p>
          <a:p>
            <a:pPr lvl="1" eaLnBrk="1" hangingPunct="1">
              <a:lnSpc>
                <a:spcPct val="80000"/>
              </a:lnSpc>
            </a:pPr>
            <a:endParaRPr lang="es-ES_tradnl" altLang="en-US" sz="500" dirty="0" smtClean="0"/>
          </a:p>
          <a:p>
            <a:pPr lvl="1" eaLnBrk="1" hangingPunct="1">
              <a:lnSpc>
                <a:spcPct val="80000"/>
              </a:lnSpc>
            </a:pPr>
            <a:r>
              <a:rPr lang="es-ES_tradnl" altLang="en-US" sz="2000" b="1" i="1" dirty="0" smtClean="0">
                <a:solidFill>
                  <a:schemeClr val="accent1"/>
                </a:solidFill>
              </a:rPr>
              <a:t>Núcleo Cálido en niveles bajos</a:t>
            </a:r>
          </a:p>
          <a:p>
            <a:pPr lvl="2" eaLnBrk="1" hangingPunct="1">
              <a:lnSpc>
                <a:spcPct val="80000"/>
              </a:lnSpc>
            </a:pPr>
            <a:r>
              <a:rPr lang="es-ES_tradnl" altLang="en-US" sz="2000" dirty="0" smtClean="0"/>
              <a:t>En niveles bajos, la temperatura en el centro es mas cálida que la temperatura del medio ambiente.</a:t>
            </a:r>
          </a:p>
          <a:p>
            <a:pPr lvl="1" eaLnBrk="1" hangingPunct="1">
              <a:lnSpc>
                <a:spcPct val="80000"/>
              </a:lnSpc>
            </a:pPr>
            <a:endParaRPr lang="es-ES_tradnl" altLang="en-US" sz="500" dirty="0" smtClean="0"/>
          </a:p>
          <a:p>
            <a:pPr lvl="1" eaLnBrk="1" hangingPunct="1">
              <a:lnSpc>
                <a:spcPct val="80000"/>
              </a:lnSpc>
            </a:pPr>
            <a:endParaRPr lang="es-ES_tradnl" altLang="en-US" sz="500" dirty="0" smtClean="0"/>
          </a:p>
          <a:p>
            <a:pPr lvl="1" eaLnBrk="1" hangingPunct="1">
              <a:lnSpc>
                <a:spcPct val="80000"/>
              </a:lnSpc>
            </a:pPr>
            <a:r>
              <a:rPr lang="es-ES_tradnl" altLang="en-US" sz="2000" b="1" i="1" dirty="0" smtClean="0">
                <a:solidFill>
                  <a:schemeClr val="accent1"/>
                </a:solidFill>
              </a:rPr>
              <a:t>Tropopausa baja</a:t>
            </a:r>
          </a:p>
          <a:p>
            <a:pPr lvl="2" eaLnBrk="1" hangingPunct="1">
              <a:lnSpc>
                <a:spcPct val="80000"/>
              </a:lnSpc>
            </a:pPr>
            <a:r>
              <a:rPr lang="es-ES_tradnl" altLang="en-US" sz="2000" dirty="0" smtClean="0"/>
              <a:t>Al ser de núcleo frío en altura, la atmósfera se comprime, y la tropopausa baja.</a:t>
            </a:r>
          </a:p>
          <a:p>
            <a:pPr lvl="1" eaLnBrk="1" hangingPunct="1">
              <a:lnSpc>
                <a:spcPct val="80000"/>
              </a:lnSpc>
            </a:pPr>
            <a:endParaRPr lang="es-ES_tradnl" altLang="en-US" sz="500" dirty="0" smtClean="0"/>
          </a:p>
          <a:p>
            <a:pPr lvl="1" eaLnBrk="1" hangingPunct="1">
              <a:lnSpc>
                <a:spcPct val="80000"/>
              </a:lnSpc>
            </a:pPr>
            <a:endParaRPr lang="es-ES_tradnl" altLang="en-US" sz="500" dirty="0" smtClean="0"/>
          </a:p>
          <a:p>
            <a:pPr lvl="1" eaLnBrk="1" hangingPunct="1">
              <a:lnSpc>
                <a:spcPct val="80000"/>
              </a:lnSpc>
            </a:pPr>
            <a:r>
              <a:rPr lang="es-ES_tradnl" altLang="en-US" sz="2000" b="1" i="1" dirty="0" err="1" smtClean="0">
                <a:solidFill>
                  <a:schemeClr val="accent1"/>
                </a:solidFill>
              </a:rPr>
              <a:t>Vorticidad</a:t>
            </a:r>
            <a:endParaRPr lang="es-ES_tradnl" altLang="en-US" sz="2000" b="1" i="1" dirty="0" smtClean="0">
              <a:solidFill>
                <a:schemeClr val="accent1"/>
              </a:solidFill>
            </a:endParaRPr>
          </a:p>
          <a:p>
            <a:pPr lvl="2" eaLnBrk="1" hangingPunct="1">
              <a:lnSpc>
                <a:spcPct val="80000"/>
              </a:lnSpc>
            </a:pPr>
            <a:r>
              <a:rPr lang="es-ES_tradnl" altLang="en-US" sz="2000" dirty="0" smtClean="0"/>
              <a:t>En la vertical:</a:t>
            </a:r>
          </a:p>
          <a:p>
            <a:pPr lvl="3" eaLnBrk="1" hangingPunct="1">
              <a:lnSpc>
                <a:spcPct val="80000"/>
              </a:lnSpc>
            </a:pPr>
            <a:r>
              <a:rPr lang="es-ES_tradnl" altLang="en-US" dirty="0" err="1" smtClean="0"/>
              <a:t>Vorticidad</a:t>
            </a:r>
            <a:r>
              <a:rPr lang="es-ES_tradnl" altLang="en-US" dirty="0" smtClean="0"/>
              <a:t> ciclónica en capas bajas decrece con la altura.</a:t>
            </a:r>
          </a:p>
          <a:p>
            <a:pPr lvl="3" eaLnBrk="1" hangingPunct="1">
              <a:lnSpc>
                <a:spcPct val="80000"/>
              </a:lnSpc>
            </a:pPr>
            <a:r>
              <a:rPr lang="es-ES_tradnl" altLang="en-US" dirty="0" smtClean="0"/>
              <a:t>A partir de niveles medios, la </a:t>
            </a:r>
            <a:r>
              <a:rPr lang="es-ES_tradnl" altLang="en-US" dirty="0" err="1" smtClean="0"/>
              <a:t>vorticidad</a:t>
            </a:r>
            <a:r>
              <a:rPr lang="es-ES_tradnl" altLang="en-US" dirty="0" smtClean="0"/>
              <a:t> se hace mas ciclónica con la altura</a:t>
            </a:r>
          </a:p>
          <a:p>
            <a:pPr lvl="1" eaLnBrk="1" hangingPunct="1">
              <a:lnSpc>
                <a:spcPct val="80000"/>
              </a:lnSpc>
            </a:pPr>
            <a:endParaRPr lang="es-ES_tradnl" altLang="en-US" sz="1800" dirty="0" smtClean="0"/>
          </a:p>
          <a:p>
            <a:pPr lvl="1" eaLnBrk="1" hangingPunct="1">
              <a:lnSpc>
                <a:spcPct val="80000"/>
              </a:lnSpc>
            </a:pPr>
            <a:endParaRPr lang="es-ES_tradnl" altLang="en-US" sz="18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196" y="914399"/>
            <a:ext cx="11822396" cy="594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28" name="Text Box 8"/>
          <p:cNvSpPr txBox="1">
            <a:spLocks noChangeArrowheads="1"/>
          </p:cNvSpPr>
          <p:nvPr/>
        </p:nvSpPr>
        <p:spPr bwMode="auto">
          <a:xfrm>
            <a:off x="4876800" y="4035623"/>
            <a:ext cx="3962400" cy="30777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_tradnl" altLang="en-US" sz="1400" dirty="0"/>
              <a:t>Isohipsas y </a:t>
            </a:r>
            <a:r>
              <a:rPr lang="es-ES_tradnl" altLang="en-US" sz="1400" dirty="0" err="1"/>
              <a:t>Temp</a:t>
            </a:r>
            <a:r>
              <a:rPr lang="es-ES_tradnl" altLang="en-US" sz="1400" dirty="0"/>
              <a:t>.  850 hPa</a:t>
            </a:r>
          </a:p>
        </p:txBody>
      </p:sp>
      <p:sp>
        <p:nvSpPr>
          <p:cNvPr id="184329" name="Text Box 9"/>
          <p:cNvSpPr txBox="1">
            <a:spLocks noChangeArrowheads="1"/>
          </p:cNvSpPr>
          <p:nvPr/>
        </p:nvSpPr>
        <p:spPr bwMode="auto">
          <a:xfrm>
            <a:off x="0" y="1063823"/>
            <a:ext cx="2362200" cy="30777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dirty="0"/>
              <a:t>Isohipsas y </a:t>
            </a:r>
            <a:r>
              <a:rPr lang="es-ES_tradnl" altLang="en-US" sz="1400" dirty="0" err="1"/>
              <a:t>Temp</a:t>
            </a:r>
            <a:r>
              <a:rPr lang="es-ES_tradnl" altLang="en-US" sz="1400" dirty="0"/>
              <a:t>. </a:t>
            </a:r>
            <a:r>
              <a:rPr lang="es-ES_tradnl" altLang="en-US" sz="1400" dirty="0" smtClean="0"/>
              <a:t> </a:t>
            </a:r>
            <a:r>
              <a:rPr lang="es-ES_tradnl" altLang="en-US" sz="1400" dirty="0"/>
              <a:t>250 hPa</a:t>
            </a:r>
          </a:p>
        </p:txBody>
      </p:sp>
      <p:sp>
        <p:nvSpPr>
          <p:cNvPr id="184330" name="Text Box 10"/>
          <p:cNvSpPr txBox="1">
            <a:spLocks noChangeArrowheads="1"/>
          </p:cNvSpPr>
          <p:nvPr/>
        </p:nvSpPr>
        <p:spPr bwMode="auto">
          <a:xfrm>
            <a:off x="0" y="4038600"/>
            <a:ext cx="2514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_tradnl" altLang="en-US" sz="1400"/>
              <a:t>Isohipsas y Temp.  700 hPa</a:t>
            </a:r>
          </a:p>
        </p:txBody>
      </p:sp>
      <p:sp>
        <p:nvSpPr>
          <p:cNvPr id="184331" name="Text Box 11"/>
          <p:cNvSpPr txBox="1">
            <a:spLocks noChangeArrowheads="1"/>
          </p:cNvSpPr>
          <p:nvPr/>
        </p:nvSpPr>
        <p:spPr bwMode="auto">
          <a:xfrm>
            <a:off x="4876800" y="1063823"/>
            <a:ext cx="3276600" cy="30777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_tradnl" altLang="en-US" sz="1400" dirty="0"/>
              <a:t>Isohipsas y </a:t>
            </a:r>
            <a:r>
              <a:rPr lang="es-ES_tradnl" altLang="en-US" sz="1400" dirty="0" err="1"/>
              <a:t>Temp</a:t>
            </a:r>
            <a:r>
              <a:rPr lang="es-ES_tradnl" altLang="en-US" sz="1400" dirty="0"/>
              <a:t>.  500 hPa</a:t>
            </a:r>
          </a:p>
        </p:txBody>
      </p:sp>
      <p:sp>
        <p:nvSpPr>
          <p:cNvPr id="184332" name="Rectangle 12"/>
          <p:cNvSpPr>
            <a:spLocks noChangeArrowheads="1"/>
          </p:cNvSpPr>
          <p:nvPr/>
        </p:nvSpPr>
        <p:spPr bwMode="auto">
          <a:xfrm>
            <a:off x="685800" y="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s-ES_tradnl" altLang="en-US"/>
              <a:t>Ciclón Subtropical (HS)</a:t>
            </a:r>
          </a:p>
        </p:txBody>
      </p:sp>
      <p:sp>
        <p:nvSpPr>
          <p:cNvPr id="3" name="TextBox 2"/>
          <p:cNvSpPr txBox="1"/>
          <p:nvPr/>
        </p:nvSpPr>
        <p:spPr>
          <a:xfrm>
            <a:off x="190500" y="3195935"/>
            <a:ext cx="952500" cy="461665"/>
          </a:xfrm>
          <a:prstGeom prst="rect">
            <a:avLst/>
          </a:prstGeom>
          <a:noFill/>
        </p:spPr>
        <p:txBody>
          <a:bodyPr wrap="square" rtlCol="0">
            <a:spAutoFit/>
          </a:bodyPr>
          <a:lstStyle/>
          <a:p>
            <a:pPr eaLnBrk="1" hangingPunct="1"/>
            <a:r>
              <a:rPr lang="es-ES_tradnl" altLang="en-US" dirty="0" smtClean="0">
                <a:latin typeface="Arial" charset="0"/>
                <a:cs typeface="Arial" charset="0"/>
              </a:rPr>
              <a:t>Frío</a:t>
            </a:r>
            <a:endParaRPr lang="es-ES_tradnl" altLang="en-US" dirty="0">
              <a:latin typeface="Arial" charset="0"/>
              <a:cs typeface="Arial" charset="0"/>
            </a:endParaRPr>
          </a:p>
        </p:txBody>
      </p:sp>
      <p:sp>
        <p:nvSpPr>
          <p:cNvPr id="13" name="TextBox 12"/>
          <p:cNvSpPr txBox="1"/>
          <p:nvPr/>
        </p:nvSpPr>
        <p:spPr>
          <a:xfrm>
            <a:off x="5676900" y="3043535"/>
            <a:ext cx="952500" cy="461665"/>
          </a:xfrm>
          <a:prstGeom prst="rect">
            <a:avLst/>
          </a:prstGeom>
          <a:noFill/>
        </p:spPr>
        <p:txBody>
          <a:bodyPr wrap="square" rtlCol="0">
            <a:spAutoFit/>
          </a:bodyPr>
          <a:lstStyle/>
          <a:p>
            <a:pPr eaLnBrk="1" hangingPunct="1"/>
            <a:r>
              <a:rPr lang="es-ES_tradnl" altLang="en-US" dirty="0" smtClean="0">
                <a:latin typeface="Arial" charset="0"/>
                <a:cs typeface="Arial" charset="0"/>
              </a:rPr>
              <a:t>Frío</a:t>
            </a:r>
            <a:endParaRPr lang="es-ES_tradnl" altLang="en-US" dirty="0">
              <a:latin typeface="Arial" charset="0"/>
              <a:cs typeface="Arial" charset="0"/>
            </a:endParaRPr>
          </a:p>
        </p:txBody>
      </p:sp>
      <p:sp>
        <p:nvSpPr>
          <p:cNvPr id="14" name="TextBox 13"/>
          <p:cNvSpPr txBox="1"/>
          <p:nvPr/>
        </p:nvSpPr>
        <p:spPr>
          <a:xfrm>
            <a:off x="1143000" y="5939135"/>
            <a:ext cx="1371600" cy="461665"/>
          </a:xfrm>
          <a:prstGeom prst="rect">
            <a:avLst/>
          </a:prstGeom>
          <a:noFill/>
        </p:spPr>
        <p:txBody>
          <a:bodyPr wrap="square" rtlCol="0">
            <a:spAutoFit/>
          </a:bodyPr>
          <a:lstStyle/>
          <a:p>
            <a:pPr eaLnBrk="1" hangingPunct="1"/>
            <a:r>
              <a:rPr lang="es-ES_tradnl" altLang="en-US" dirty="0" smtClean="0">
                <a:latin typeface="Arial" charset="0"/>
                <a:cs typeface="Arial" charset="0"/>
              </a:rPr>
              <a:t>Cálido</a:t>
            </a:r>
            <a:endParaRPr lang="es-ES_tradnl" altLang="en-US" dirty="0">
              <a:latin typeface="Arial" charset="0"/>
              <a:cs typeface="Arial" charset="0"/>
            </a:endParaRPr>
          </a:p>
        </p:txBody>
      </p:sp>
      <p:sp>
        <p:nvSpPr>
          <p:cNvPr id="15" name="TextBox 14"/>
          <p:cNvSpPr txBox="1"/>
          <p:nvPr/>
        </p:nvSpPr>
        <p:spPr>
          <a:xfrm>
            <a:off x="7162800" y="5939135"/>
            <a:ext cx="1371600" cy="461665"/>
          </a:xfrm>
          <a:prstGeom prst="rect">
            <a:avLst/>
          </a:prstGeom>
          <a:noFill/>
        </p:spPr>
        <p:txBody>
          <a:bodyPr wrap="square" rtlCol="0">
            <a:spAutoFit/>
          </a:bodyPr>
          <a:lstStyle/>
          <a:p>
            <a:pPr eaLnBrk="1" hangingPunct="1"/>
            <a:r>
              <a:rPr lang="es-ES_tradnl" altLang="en-US" dirty="0" smtClean="0">
                <a:latin typeface="Arial" charset="0"/>
                <a:cs typeface="Arial" charset="0"/>
              </a:rPr>
              <a:t>Cálido</a:t>
            </a:r>
            <a:endParaRPr lang="es-ES_tradnl" altLang="en-US" dirty="0">
              <a:latin typeface="Arial" charset="0"/>
              <a:cs typeface="Arial" charset="0"/>
            </a:endParaRPr>
          </a:p>
        </p:txBody>
      </p:sp>
      <p:sp>
        <p:nvSpPr>
          <p:cNvPr id="4" name="TextBox 3"/>
          <p:cNvSpPr txBox="1"/>
          <p:nvPr/>
        </p:nvSpPr>
        <p:spPr>
          <a:xfrm>
            <a:off x="381000" y="2662535"/>
            <a:ext cx="609600" cy="461665"/>
          </a:xfrm>
          <a:prstGeom prst="rect">
            <a:avLst/>
          </a:prstGeom>
          <a:noFill/>
        </p:spPr>
        <p:txBody>
          <a:bodyPr wrap="square" rtlCol="0">
            <a:spAutoFit/>
          </a:bodyPr>
          <a:lstStyle/>
          <a:p>
            <a:r>
              <a:rPr lang="en-US" dirty="0" smtClean="0"/>
              <a:t>X</a:t>
            </a:r>
            <a:endParaRPr lang="en-US" dirty="0"/>
          </a:p>
        </p:txBody>
      </p:sp>
      <p:sp>
        <p:nvSpPr>
          <p:cNvPr id="18" name="TextBox 17"/>
          <p:cNvSpPr txBox="1"/>
          <p:nvPr/>
        </p:nvSpPr>
        <p:spPr>
          <a:xfrm>
            <a:off x="1524000" y="5410200"/>
            <a:ext cx="609600" cy="461665"/>
          </a:xfrm>
          <a:prstGeom prst="rect">
            <a:avLst/>
          </a:prstGeom>
          <a:noFill/>
        </p:spPr>
        <p:txBody>
          <a:bodyPr wrap="square" rtlCol="0">
            <a:spAutoFit/>
          </a:bodyPr>
          <a:lstStyle/>
          <a:p>
            <a:r>
              <a:rPr lang="en-US" dirty="0" smtClean="0"/>
              <a:t>X</a:t>
            </a:r>
            <a:endParaRPr lang="en-US" dirty="0"/>
          </a:p>
        </p:txBody>
      </p:sp>
      <p:sp>
        <p:nvSpPr>
          <p:cNvPr id="20" name="TextBox 19"/>
          <p:cNvSpPr txBox="1"/>
          <p:nvPr/>
        </p:nvSpPr>
        <p:spPr>
          <a:xfrm>
            <a:off x="7543800" y="5405735"/>
            <a:ext cx="609600" cy="461665"/>
          </a:xfrm>
          <a:prstGeom prst="rect">
            <a:avLst/>
          </a:prstGeom>
          <a:noFill/>
        </p:spPr>
        <p:txBody>
          <a:bodyPr wrap="square" rtlCol="0">
            <a:spAutoFit/>
          </a:bodyPr>
          <a:lstStyle/>
          <a:p>
            <a:r>
              <a:rPr lang="en-US" dirty="0" smtClean="0"/>
              <a:t>X</a:t>
            </a:r>
            <a:endParaRPr lang="en-US" dirty="0"/>
          </a:p>
        </p:txBody>
      </p:sp>
      <p:sp>
        <p:nvSpPr>
          <p:cNvPr id="21" name="TextBox 20"/>
          <p:cNvSpPr txBox="1"/>
          <p:nvPr/>
        </p:nvSpPr>
        <p:spPr>
          <a:xfrm>
            <a:off x="5791200" y="2514600"/>
            <a:ext cx="609600" cy="461665"/>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1089405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P spid="4" grpId="0"/>
      <p:bldP spid="18"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 y="1371600"/>
            <a:ext cx="9144000" cy="4586288"/>
          </a:xfrm>
          <a:prstGeom prst="rect">
            <a:avLst/>
          </a:prstGeom>
        </p:spPr>
      </p:pic>
      <p:sp>
        <p:nvSpPr>
          <p:cNvPr id="185349" name="Rectangle 5"/>
          <p:cNvSpPr>
            <a:spLocks noChangeArrowheads="1"/>
          </p:cNvSpPr>
          <p:nvPr/>
        </p:nvSpPr>
        <p:spPr bwMode="auto">
          <a:xfrm>
            <a:off x="6858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s-ES_tradnl" altLang="en-US" sz="2800"/>
              <a:t>Ciclón Subtropical (HS)</a:t>
            </a:r>
            <a:br>
              <a:rPr lang="es-ES_tradnl" altLang="en-US" sz="2800"/>
            </a:br>
            <a:r>
              <a:rPr lang="es-ES_tradnl" altLang="en-US" sz="2800"/>
              <a:t>Corte de Vientos y THTA</a:t>
            </a:r>
          </a:p>
        </p:txBody>
      </p:sp>
      <p:sp>
        <p:nvSpPr>
          <p:cNvPr id="185350" name="Line 6"/>
          <p:cNvSpPr>
            <a:spLocks noChangeShapeType="1"/>
          </p:cNvSpPr>
          <p:nvPr/>
        </p:nvSpPr>
        <p:spPr bwMode="auto">
          <a:xfrm flipH="1">
            <a:off x="1600200" y="3124200"/>
            <a:ext cx="7086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52" name="Line 8"/>
          <p:cNvSpPr>
            <a:spLocks noChangeShapeType="1"/>
          </p:cNvSpPr>
          <p:nvPr/>
        </p:nvSpPr>
        <p:spPr bwMode="auto">
          <a:xfrm flipH="1">
            <a:off x="3124200" y="4876800"/>
            <a:ext cx="5791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Box 6"/>
          <p:cNvSpPr txBox="1"/>
          <p:nvPr/>
        </p:nvSpPr>
        <p:spPr>
          <a:xfrm>
            <a:off x="5943600" y="4426803"/>
            <a:ext cx="1143000" cy="830997"/>
          </a:xfrm>
          <a:prstGeom prst="rect">
            <a:avLst/>
          </a:prstGeom>
          <a:noFill/>
        </p:spPr>
        <p:txBody>
          <a:bodyPr wrap="square" rtlCol="0">
            <a:spAutoFit/>
          </a:bodyPr>
          <a:lstStyle/>
          <a:p>
            <a:r>
              <a:rPr lang="es-ES_tradnl" dirty="0" smtClean="0"/>
              <a:t>Núcleo</a:t>
            </a:r>
          </a:p>
          <a:p>
            <a:r>
              <a:rPr lang="es-ES_tradnl" dirty="0" smtClean="0"/>
              <a:t>Cálido</a:t>
            </a:r>
            <a:endParaRPr lang="es-ES_tradnl" dirty="0"/>
          </a:p>
        </p:txBody>
      </p:sp>
      <p:sp>
        <p:nvSpPr>
          <p:cNvPr id="8" name="TextBox 7"/>
          <p:cNvSpPr txBox="1"/>
          <p:nvPr/>
        </p:nvSpPr>
        <p:spPr>
          <a:xfrm>
            <a:off x="3505200" y="2743200"/>
            <a:ext cx="1143000" cy="830997"/>
          </a:xfrm>
          <a:prstGeom prst="rect">
            <a:avLst/>
          </a:prstGeom>
          <a:noFill/>
        </p:spPr>
        <p:txBody>
          <a:bodyPr wrap="square" rtlCol="0">
            <a:spAutoFit/>
          </a:bodyPr>
          <a:lstStyle/>
          <a:p>
            <a:r>
              <a:rPr lang="es-ES_tradnl" dirty="0" smtClean="0"/>
              <a:t>Núcleo</a:t>
            </a:r>
          </a:p>
          <a:p>
            <a:r>
              <a:rPr lang="es-ES_tradnl" dirty="0" smtClean="0">
                <a:latin typeface="+mj-lt"/>
              </a:rPr>
              <a:t>Fr</a:t>
            </a:r>
            <a:r>
              <a:rPr lang="es-ES_tradnl" altLang="en-US" dirty="0">
                <a:latin typeface="+mj-lt"/>
                <a:cs typeface="Arial" charset="0"/>
              </a:rPr>
              <a:t>í</a:t>
            </a:r>
            <a:r>
              <a:rPr lang="es-ES_tradnl" dirty="0" smtClean="0">
                <a:latin typeface="+mj-lt"/>
              </a:rPr>
              <a:t>o</a:t>
            </a:r>
            <a:endParaRPr lang="es-ES_tradnl" dirty="0">
              <a:latin typeface="+mj-lt"/>
            </a:endParaRPr>
          </a:p>
        </p:txBody>
      </p:sp>
      <p:sp>
        <p:nvSpPr>
          <p:cNvPr id="3" name="TextBox 2"/>
          <p:cNvSpPr txBox="1"/>
          <p:nvPr/>
        </p:nvSpPr>
        <p:spPr>
          <a:xfrm>
            <a:off x="685800" y="6172200"/>
            <a:ext cx="7772400" cy="461665"/>
          </a:xfrm>
          <a:prstGeom prst="rect">
            <a:avLst/>
          </a:prstGeom>
          <a:noFill/>
        </p:spPr>
        <p:txBody>
          <a:bodyPr wrap="square" rtlCol="0">
            <a:spAutoFit/>
          </a:bodyPr>
          <a:lstStyle/>
          <a:p>
            <a:r>
              <a:rPr lang="es-ES_tradnl" dirty="0" smtClean="0"/>
              <a:t>Note: Tropopausa mas alta del lado cálido de la imagen</a:t>
            </a:r>
            <a:endParaRPr lang="es-ES_tradnl" dirty="0"/>
          </a:p>
        </p:txBody>
      </p:sp>
      <p:sp>
        <p:nvSpPr>
          <p:cNvPr id="9" name="Line 7"/>
          <p:cNvSpPr>
            <a:spLocks noChangeShapeType="1"/>
          </p:cNvSpPr>
          <p:nvPr/>
        </p:nvSpPr>
        <p:spPr bwMode="auto">
          <a:xfrm>
            <a:off x="6096000" y="4343400"/>
            <a:ext cx="533400" cy="13716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7"/>
          <p:cNvSpPr>
            <a:spLocks noChangeShapeType="1"/>
          </p:cNvSpPr>
          <p:nvPr/>
        </p:nvSpPr>
        <p:spPr bwMode="auto">
          <a:xfrm>
            <a:off x="4234070" y="2438400"/>
            <a:ext cx="1480930" cy="17526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33303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225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225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635" y="762000"/>
            <a:ext cx="11408635" cy="5722144"/>
          </a:xfrm>
          <a:prstGeom prst="rect">
            <a:avLst/>
          </a:prstGeom>
        </p:spPr>
      </p:pic>
      <p:sp>
        <p:nvSpPr>
          <p:cNvPr id="186375" name="Rectangle 7"/>
          <p:cNvSpPr>
            <a:spLocks noChangeArrowheads="1"/>
          </p:cNvSpPr>
          <p:nvPr/>
        </p:nvSpPr>
        <p:spPr bwMode="auto">
          <a:xfrm>
            <a:off x="0" y="0"/>
            <a:ext cx="9144000" cy="762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s-ES_tradnl" altLang="en-US" sz="2800"/>
              <a:t>Ciclón Subtropical (HS)</a:t>
            </a:r>
            <a:br>
              <a:rPr lang="es-ES_tradnl" altLang="en-US" sz="2800"/>
            </a:br>
            <a:r>
              <a:rPr lang="es-ES_tradnl" altLang="en-US" sz="2800"/>
              <a:t> Corte de Vorticidad Relativa y THTA</a:t>
            </a:r>
          </a:p>
        </p:txBody>
      </p:sp>
      <p:sp>
        <p:nvSpPr>
          <p:cNvPr id="5" name="Line 8"/>
          <p:cNvSpPr>
            <a:spLocks noChangeShapeType="1"/>
          </p:cNvSpPr>
          <p:nvPr/>
        </p:nvSpPr>
        <p:spPr bwMode="auto">
          <a:xfrm flipH="1">
            <a:off x="5867400" y="4191000"/>
            <a:ext cx="0" cy="1367135"/>
          </a:xfrm>
          <a:prstGeom prst="line">
            <a:avLst/>
          </a:prstGeom>
          <a:noFill/>
          <a:ln w="25400">
            <a:solidFill>
              <a:schemeClr val="tx1"/>
            </a:solidFill>
            <a:round/>
            <a:headEnd type="stealth"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8"/>
          <p:cNvSpPr>
            <a:spLocks noChangeShapeType="1"/>
          </p:cNvSpPr>
          <p:nvPr/>
        </p:nvSpPr>
        <p:spPr bwMode="auto">
          <a:xfrm flipH="1">
            <a:off x="5867400" y="2976264"/>
            <a:ext cx="0" cy="909935"/>
          </a:xfrm>
          <a:prstGeom prst="line">
            <a:avLst/>
          </a:prstGeom>
          <a:noFill/>
          <a:ln w="25400">
            <a:solidFill>
              <a:schemeClr val="tx1"/>
            </a:solidFill>
            <a:round/>
            <a:headEnd type="stealth"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5638800" y="2514600"/>
            <a:ext cx="381000" cy="461665"/>
          </a:xfrm>
          <a:prstGeom prst="rect">
            <a:avLst/>
          </a:prstGeom>
          <a:noFill/>
        </p:spPr>
        <p:txBody>
          <a:bodyPr wrap="square" rtlCol="0">
            <a:spAutoFit/>
          </a:bodyPr>
          <a:lstStyle/>
          <a:p>
            <a:r>
              <a:rPr lang="en-US" dirty="0" smtClean="0"/>
              <a:t>X</a:t>
            </a:r>
            <a:endParaRPr lang="en-US" dirty="0"/>
          </a:p>
        </p:txBody>
      </p:sp>
      <p:sp>
        <p:nvSpPr>
          <p:cNvPr id="8" name="TextBox 7"/>
          <p:cNvSpPr txBox="1"/>
          <p:nvPr/>
        </p:nvSpPr>
        <p:spPr>
          <a:xfrm>
            <a:off x="5638800" y="5558135"/>
            <a:ext cx="381000" cy="461665"/>
          </a:xfrm>
          <a:prstGeom prst="rect">
            <a:avLst/>
          </a:prstGeom>
          <a:noFill/>
        </p:spPr>
        <p:txBody>
          <a:bodyPr wrap="square" rtlCol="0">
            <a:spAutoFit/>
          </a:bodyPr>
          <a:lstStyle/>
          <a:p>
            <a:r>
              <a:rPr lang="en-US" dirty="0" smtClean="0"/>
              <a:t>X</a:t>
            </a:r>
            <a:endParaRPr lang="en-US" dirty="0"/>
          </a:p>
        </p:txBody>
      </p:sp>
      <p:sp>
        <p:nvSpPr>
          <p:cNvPr id="4" name="Left Brace 3"/>
          <p:cNvSpPr/>
          <p:nvPr/>
        </p:nvSpPr>
        <p:spPr bwMode="auto">
          <a:xfrm>
            <a:off x="6477000" y="4191000"/>
            <a:ext cx="304800" cy="1752600"/>
          </a:xfrm>
          <a:prstGeom prst="leftBrace">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Left Brace 9"/>
          <p:cNvSpPr/>
          <p:nvPr/>
        </p:nvSpPr>
        <p:spPr bwMode="auto">
          <a:xfrm>
            <a:off x="6477000" y="2745432"/>
            <a:ext cx="304800" cy="1216968"/>
          </a:xfrm>
          <a:prstGeom prst="leftBrace">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6705600" y="4655403"/>
            <a:ext cx="2362200" cy="830997"/>
          </a:xfrm>
          <a:prstGeom prst="rect">
            <a:avLst/>
          </a:prstGeom>
          <a:solidFill>
            <a:schemeClr val="bg2">
              <a:alpha val="32000"/>
            </a:schemeClr>
          </a:solidFill>
          <a:ln>
            <a:solidFill>
              <a:schemeClr val="tx1"/>
            </a:solidFill>
          </a:ln>
        </p:spPr>
        <p:txBody>
          <a:bodyPr wrap="square" rtlCol="0">
            <a:spAutoFit/>
          </a:bodyPr>
          <a:lstStyle/>
          <a:p>
            <a:r>
              <a:rPr lang="es-ES_tradnl" dirty="0" smtClean="0"/>
              <a:t>Menos Ciclónico con la Altura</a:t>
            </a:r>
            <a:endParaRPr lang="es-ES_tradnl" dirty="0"/>
          </a:p>
        </p:txBody>
      </p:sp>
      <p:sp>
        <p:nvSpPr>
          <p:cNvPr id="12" name="TextBox 11"/>
          <p:cNvSpPr txBox="1"/>
          <p:nvPr/>
        </p:nvSpPr>
        <p:spPr>
          <a:xfrm>
            <a:off x="6705600" y="2895600"/>
            <a:ext cx="2362200" cy="830997"/>
          </a:xfrm>
          <a:prstGeom prst="rect">
            <a:avLst/>
          </a:prstGeom>
          <a:solidFill>
            <a:schemeClr val="bg2">
              <a:alpha val="32000"/>
            </a:schemeClr>
          </a:solidFill>
          <a:ln>
            <a:solidFill>
              <a:schemeClr val="tx1"/>
            </a:solidFill>
          </a:ln>
        </p:spPr>
        <p:txBody>
          <a:bodyPr wrap="square" rtlCol="0">
            <a:spAutoFit/>
          </a:bodyPr>
          <a:lstStyle/>
          <a:p>
            <a:r>
              <a:rPr lang="es-ES_tradnl" dirty="0" smtClean="0"/>
              <a:t>Mas Ciclónico con la Altura</a:t>
            </a:r>
            <a:endParaRPr lang="es-ES_tradnl" dirty="0"/>
          </a:p>
        </p:txBody>
      </p:sp>
      <p:sp>
        <p:nvSpPr>
          <p:cNvPr id="13" name="Line 7"/>
          <p:cNvSpPr>
            <a:spLocks noChangeShapeType="1"/>
          </p:cNvSpPr>
          <p:nvPr/>
        </p:nvSpPr>
        <p:spPr bwMode="auto">
          <a:xfrm>
            <a:off x="5638800" y="4114800"/>
            <a:ext cx="0" cy="17526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7"/>
          <p:cNvSpPr>
            <a:spLocks noChangeShapeType="1"/>
          </p:cNvSpPr>
          <p:nvPr/>
        </p:nvSpPr>
        <p:spPr bwMode="auto">
          <a:xfrm>
            <a:off x="2557670" y="1905000"/>
            <a:ext cx="1480930" cy="17526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Box 14"/>
          <p:cNvSpPr txBox="1"/>
          <p:nvPr/>
        </p:nvSpPr>
        <p:spPr>
          <a:xfrm>
            <a:off x="3429000" y="2738735"/>
            <a:ext cx="381000" cy="461665"/>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2904558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p:bldP spid="8" grpId="0"/>
      <p:bldP spid="4" grpId="0" animBg="1"/>
      <p:bldP spid="10" grpId="0" animBg="1"/>
      <p:bldP spid="7" grpId="0" animBg="1"/>
      <p:bldP spid="12" grpId="0" animBg="1"/>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5" name="Rectangle 5"/>
          <p:cNvSpPr>
            <a:spLocks noChangeArrowheads="1"/>
          </p:cNvSpPr>
          <p:nvPr/>
        </p:nvSpPr>
        <p:spPr bwMode="auto">
          <a:xfrm>
            <a:off x="0" y="0"/>
            <a:ext cx="9144000" cy="762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s-ES_tradnl" altLang="en-US" sz="2800"/>
              <a:t>Ciclón Subtropical (HS)</a:t>
            </a:r>
            <a:br>
              <a:rPr lang="es-ES_tradnl" altLang="en-US" sz="2800"/>
            </a:br>
            <a:r>
              <a:rPr lang="es-ES_tradnl" altLang="en-US" sz="2800"/>
              <a:t>Corte de Temperatura Equivalente Potencial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835" y="762000"/>
            <a:ext cx="11408635" cy="5722144"/>
          </a:xfrm>
          <a:prstGeom prst="rect">
            <a:avLst/>
          </a:prstGeom>
        </p:spPr>
      </p:pic>
      <p:sp>
        <p:nvSpPr>
          <p:cNvPr id="5" name="Line 8"/>
          <p:cNvSpPr>
            <a:spLocks noChangeShapeType="1"/>
          </p:cNvSpPr>
          <p:nvPr/>
        </p:nvSpPr>
        <p:spPr bwMode="auto">
          <a:xfrm flipH="1">
            <a:off x="4800600" y="4114801"/>
            <a:ext cx="0" cy="1752600"/>
          </a:xfrm>
          <a:prstGeom prst="line">
            <a:avLst/>
          </a:prstGeom>
          <a:noFill/>
          <a:ln w="25400">
            <a:solidFill>
              <a:schemeClr val="tx1"/>
            </a:solidFill>
            <a:round/>
            <a:headEnd type="stealth"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eft Brace 5"/>
          <p:cNvSpPr/>
          <p:nvPr/>
        </p:nvSpPr>
        <p:spPr bwMode="auto">
          <a:xfrm>
            <a:off x="3886200" y="4191000"/>
            <a:ext cx="304800" cy="1752600"/>
          </a:xfrm>
          <a:prstGeom prst="leftBrace">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1219200" y="4655403"/>
            <a:ext cx="2362200" cy="830997"/>
          </a:xfrm>
          <a:prstGeom prst="rect">
            <a:avLst/>
          </a:prstGeom>
          <a:solidFill>
            <a:schemeClr val="bg2">
              <a:alpha val="32000"/>
            </a:schemeClr>
          </a:solidFill>
          <a:ln>
            <a:solidFill>
              <a:schemeClr val="tx1"/>
            </a:solidFill>
          </a:ln>
        </p:spPr>
        <p:txBody>
          <a:bodyPr wrap="square" rtlCol="0">
            <a:spAutoFit/>
          </a:bodyPr>
          <a:lstStyle/>
          <a:p>
            <a:r>
              <a:rPr lang="es-ES_tradnl" dirty="0" err="1" smtClean="0"/>
              <a:t>Convectivamente</a:t>
            </a:r>
            <a:r>
              <a:rPr lang="es-ES_tradnl" dirty="0" smtClean="0"/>
              <a:t> Inestable</a:t>
            </a:r>
            <a:endParaRPr lang="es-ES_tradnl" dirty="0"/>
          </a:p>
        </p:txBody>
      </p:sp>
      <p:sp>
        <p:nvSpPr>
          <p:cNvPr id="8" name="TextBox 7"/>
          <p:cNvSpPr txBox="1">
            <a:spLocks noChangeArrowheads="1"/>
          </p:cNvSpPr>
          <p:nvPr/>
        </p:nvSpPr>
        <p:spPr bwMode="auto">
          <a:xfrm>
            <a:off x="2590800" y="1524000"/>
            <a:ext cx="2895600" cy="831850"/>
          </a:xfrm>
          <a:prstGeom prst="rect">
            <a:avLst/>
          </a:prstGeom>
          <a:solidFill>
            <a:srgbClr val="FF33CC">
              <a:alpha val="50980"/>
            </a:srgbClr>
          </a:solidFill>
          <a:ln w="9525">
            <a:solidFill>
              <a:schemeClr val="bg2"/>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cs typeface="Times New Roman" pitchFamily="18" charset="0"/>
              </a:rPr>
              <a:t>¿</a:t>
            </a:r>
            <a:r>
              <a:rPr lang="es-ES_tradnl" altLang="en-US" dirty="0" err="1"/>
              <a:t>Convectivamente</a:t>
            </a:r>
            <a:r>
              <a:rPr lang="es-ES_tradnl" altLang="en-US" dirty="0"/>
              <a:t> estable o inestable?</a:t>
            </a:r>
          </a:p>
        </p:txBody>
      </p:sp>
    </p:spTree>
    <p:extLst>
      <p:ext uri="{BB962C8B-B14F-4D97-AF65-F5344CB8AC3E}">
        <p14:creationId xmlns:p14="http://schemas.microsoft.com/office/powerpoint/2010/main" val="3984051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0" y="914400"/>
            <a:ext cx="8915400" cy="5715000"/>
          </a:xfrm>
        </p:spPr>
        <p:txBody>
          <a:bodyPr/>
          <a:lstStyle/>
          <a:p>
            <a:pPr eaLnBrk="1" hangingPunct="1">
              <a:lnSpc>
                <a:spcPct val="80000"/>
              </a:lnSpc>
              <a:buFontTx/>
              <a:buNone/>
            </a:pPr>
            <a:r>
              <a:rPr lang="es-ES_tradnl" altLang="en-US" sz="2800" b="1" dirty="0" smtClean="0"/>
              <a:t>    </a:t>
            </a:r>
            <a:r>
              <a:rPr lang="es-ES_tradnl" altLang="en-US" sz="2800" b="1" u="sng" dirty="0" smtClean="0"/>
              <a:t>Características</a:t>
            </a:r>
            <a:r>
              <a:rPr lang="es-ES_tradnl" altLang="en-US" sz="2800" dirty="0" smtClean="0"/>
              <a:t>:</a:t>
            </a:r>
          </a:p>
          <a:p>
            <a:pPr eaLnBrk="1" hangingPunct="1">
              <a:lnSpc>
                <a:spcPct val="80000"/>
              </a:lnSpc>
            </a:pPr>
            <a:endParaRPr lang="es-ES_tradnl" altLang="en-US" sz="1000" dirty="0" smtClean="0"/>
          </a:p>
          <a:p>
            <a:pPr lvl="1" eaLnBrk="1" hangingPunct="1">
              <a:lnSpc>
                <a:spcPct val="80000"/>
              </a:lnSpc>
            </a:pPr>
            <a:r>
              <a:rPr lang="es-ES_tradnl" altLang="en-US" sz="2400" b="1" i="1" dirty="0" smtClean="0">
                <a:solidFill>
                  <a:schemeClr val="accent1"/>
                </a:solidFill>
              </a:rPr>
              <a:t>Sistema troposférico</a:t>
            </a:r>
          </a:p>
          <a:p>
            <a:pPr lvl="2" eaLnBrk="1" hangingPunct="1">
              <a:lnSpc>
                <a:spcPct val="80000"/>
              </a:lnSpc>
            </a:pPr>
            <a:r>
              <a:rPr lang="es-ES_tradnl" altLang="en-US" sz="2000" dirty="0" smtClean="0"/>
              <a:t>Abarca de bajos niveles </a:t>
            </a:r>
          </a:p>
          <a:p>
            <a:pPr lvl="2" eaLnBrk="1" hangingPunct="1">
              <a:lnSpc>
                <a:spcPct val="80000"/>
              </a:lnSpc>
              <a:buFontTx/>
              <a:buNone/>
            </a:pPr>
            <a:r>
              <a:rPr lang="es-ES_tradnl" altLang="en-US" sz="2000" dirty="0" smtClean="0"/>
              <a:t>    hasta la estratósfera.</a:t>
            </a:r>
            <a:endParaRPr lang="es-ES_tradnl" altLang="en-US" sz="1000" dirty="0" smtClean="0"/>
          </a:p>
          <a:p>
            <a:pPr lvl="2" eaLnBrk="1" hangingPunct="1">
              <a:lnSpc>
                <a:spcPct val="80000"/>
              </a:lnSpc>
            </a:pPr>
            <a:endParaRPr lang="es-ES_tradnl" altLang="en-US" sz="1000" dirty="0" smtClean="0"/>
          </a:p>
          <a:p>
            <a:pPr lvl="1" eaLnBrk="1" hangingPunct="1">
              <a:lnSpc>
                <a:spcPct val="80000"/>
              </a:lnSpc>
            </a:pPr>
            <a:r>
              <a:rPr lang="es-ES_tradnl" altLang="en-US" sz="2400" b="1" i="1" dirty="0" smtClean="0">
                <a:solidFill>
                  <a:schemeClr val="accent1"/>
                </a:solidFill>
              </a:rPr>
              <a:t>Núcleo Frío</a:t>
            </a:r>
          </a:p>
          <a:p>
            <a:pPr lvl="2" eaLnBrk="1" hangingPunct="1">
              <a:lnSpc>
                <a:spcPct val="80000"/>
              </a:lnSpc>
            </a:pPr>
            <a:r>
              <a:rPr lang="es-ES_tradnl" altLang="en-US" sz="2000" dirty="0" smtClean="0"/>
              <a:t>Temperatura en el </a:t>
            </a:r>
          </a:p>
          <a:p>
            <a:pPr lvl="2" eaLnBrk="1" hangingPunct="1">
              <a:lnSpc>
                <a:spcPct val="80000"/>
              </a:lnSpc>
              <a:buFontTx/>
              <a:buNone/>
            </a:pPr>
            <a:r>
              <a:rPr lang="es-ES_tradnl" altLang="en-US" sz="2000" dirty="0" smtClean="0"/>
              <a:t>    centro/corazón más fría </a:t>
            </a:r>
          </a:p>
          <a:p>
            <a:pPr lvl="2" eaLnBrk="1" hangingPunct="1">
              <a:lnSpc>
                <a:spcPct val="80000"/>
              </a:lnSpc>
              <a:buFontTx/>
              <a:buNone/>
            </a:pPr>
            <a:r>
              <a:rPr lang="es-ES_tradnl" altLang="en-US" sz="2000" dirty="0" smtClean="0"/>
              <a:t>    que la temperatura del </a:t>
            </a:r>
          </a:p>
          <a:p>
            <a:pPr lvl="2" eaLnBrk="1" hangingPunct="1">
              <a:lnSpc>
                <a:spcPct val="80000"/>
              </a:lnSpc>
              <a:buFontTx/>
              <a:buNone/>
            </a:pPr>
            <a:r>
              <a:rPr lang="es-ES_tradnl" altLang="en-US" sz="2000" dirty="0" smtClean="0"/>
              <a:t>    medio ambiente/periferia.</a:t>
            </a:r>
          </a:p>
          <a:p>
            <a:pPr lvl="2" eaLnBrk="1" hangingPunct="1">
              <a:lnSpc>
                <a:spcPct val="80000"/>
              </a:lnSpc>
            </a:pPr>
            <a:endParaRPr lang="es-ES_tradnl" altLang="en-US" sz="1000" dirty="0" smtClean="0"/>
          </a:p>
          <a:p>
            <a:pPr lvl="1" eaLnBrk="1" hangingPunct="1">
              <a:lnSpc>
                <a:spcPct val="80000"/>
              </a:lnSpc>
            </a:pPr>
            <a:r>
              <a:rPr lang="es-ES_tradnl" altLang="en-US" sz="2400" b="1" i="1" dirty="0" smtClean="0">
                <a:solidFill>
                  <a:schemeClr val="accent1"/>
                </a:solidFill>
              </a:rPr>
              <a:t>Tropopausa baja</a:t>
            </a:r>
          </a:p>
          <a:p>
            <a:pPr lvl="2" eaLnBrk="1" hangingPunct="1">
              <a:lnSpc>
                <a:spcPct val="80000"/>
              </a:lnSpc>
            </a:pPr>
            <a:r>
              <a:rPr lang="es-ES_tradnl" altLang="en-US" sz="2000" dirty="0" smtClean="0"/>
              <a:t>Al ser de núcleo frío, la atmósfera se comprime, y la tropopausa baja.</a:t>
            </a:r>
          </a:p>
          <a:p>
            <a:pPr lvl="2" eaLnBrk="1" hangingPunct="1">
              <a:lnSpc>
                <a:spcPct val="80000"/>
              </a:lnSpc>
            </a:pPr>
            <a:endParaRPr lang="es-ES_tradnl" altLang="en-US" sz="1000" dirty="0" smtClean="0"/>
          </a:p>
          <a:p>
            <a:pPr lvl="1" eaLnBrk="1" hangingPunct="1">
              <a:lnSpc>
                <a:spcPct val="80000"/>
              </a:lnSpc>
            </a:pPr>
            <a:r>
              <a:rPr lang="es-ES_tradnl" altLang="en-US" sz="2400" b="1" i="1" dirty="0" err="1" smtClean="0">
                <a:solidFill>
                  <a:schemeClr val="accent1"/>
                </a:solidFill>
              </a:rPr>
              <a:t>Vorticidad</a:t>
            </a:r>
            <a:endParaRPr lang="es-ES_tradnl" altLang="en-US" sz="2400" b="1" i="1" dirty="0" smtClean="0">
              <a:solidFill>
                <a:schemeClr val="accent1"/>
              </a:solidFill>
            </a:endParaRPr>
          </a:p>
          <a:p>
            <a:pPr lvl="2" eaLnBrk="1" hangingPunct="1">
              <a:lnSpc>
                <a:spcPct val="80000"/>
              </a:lnSpc>
            </a:pPr>
            <a:r>
              <a:rPr lang="es-ES_tradnl" altLang="en-US" sz="2000" dirty="0" err="1" smtClean="0"/>
              <a:t>Vorticidad</a:t>
            </a:r>
            <a:r>
              <a:rPr lang="es-ES_tradnl" altLang="en-US" sz="2000" dirty="0" smtClean="0"/>
              <a:t> se hace mas ciclónica con la altura.</a:t>
            </a:r>
          </a:p>
          <a:p>
            <a:pPr lvl="2" eaLnBrk="1" hangingPunct="1">
              <a:lnSpc>
                <a:spcPct val="80000"/>
              </a:lnSpc>
              <a:buFontTx/>
              <a:buNone/>
            </a:pPr>
            <a:r>
              <a:rPr lang="es-ES_tradnl" altLang="en-US" sz="2000" dirty="0" smtClean="0"/>
              <a:t>    (Más negativa con la altura en el hemisferio sur)</a:t>
            </a:r>
          </a:p>
          <a:p>
            <a:pPr lvl="2" eaLnBrk="1" hangingPunct="1">
              <a:lnSpc>
                <a:spcPct val="80000"/>
              </a:lnSpc>
              <a:buFontTx/>
              <a:buNone/>
            </a:pPr>
            <a:r>
              <a:rPr lang="es-ES_tradnl" altLang="en-US" sz="2000" dirty="0" smtClean="0"/>
              <a:t>    (Más positiva con la altura en el hemisferio norte)</a:t>
            </a:r>
          </a:p>
          <a:p>
            <a:pPr lvl="1" eaLnBrk="1" hangingPunct="1">
              <a:lnSpc>
                <a:spcPct val="80000"/>
              </a:lnSpc>
            </a:pPr>
            <a:endParaRPr lang="es-ES_tradnl" altLang="en-US" sz="2400" dirty="0" smtClean="0"/>
          </a:p>
          <a:p>
            <a:pPr lvl="1" eaLnBrk="1" hangingPunct="1">
              <a:lnSpc>
                <a:spcPct val="80000"/>
              </a:lnSpc>
            </a:pPr>
            <a:endParaRPr lang="es-ES_tradnl" altLang="en-US" sz="2400" dirty="0" smtClean="0"/>
          </a:p>
        </p:txBody>
      </p:sp>
      <p:sp>
        <p:nvSpPr>
          <p:cNvPr id="6147" name="Rectangle 2"/>
          <p:cNvSpPr>
            <a:spLocks noGrp="1" noChangeArrowheads="1"/>
          </p:cNvSpPr>
          <p:nvPr>
            <p:ph type="title"/>
          </p:nvPr>
        </p:nvSpPr>
        <p:spPr>
          <a:xfrm>
            <a:off x="2057400" y="76200"/>
            <a:ext cx="5257800" cy="838200"/>
          </a:xfrm>
        </p:spPr>
        <p:txBody>
          <a:bodyPr/>
          <a:lstStyle/>
          <a:p>
            <a:pPr eaLnBrk="1" hangingPunct="1"/>
            <a:r>
              <a:rPr lang="es-ES_tradnl" altLang="en-US" smtClean="0"/>
              <a:t>Ciclón Extratropical</a:t>
            </a:r>
          </a:p>
        </p:txBody>
      </p:sp>
      <p:pic>
        <p:nvPicPr>
          <p:cNvPr id="6148" name="Picture 5" descr="Structure_Extratropical_Cyclo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90600"/>
            <a:ext cx="513238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14400" y="1524000"/>
            <a:ext cx="7086600" cy="3124200"/>
          </a:xfrm>
        </p:spPr>
        <p:txBody>
          <a:bodyPr/>
          <a:lstStyle/>
          <a:p>
            <a:pPr eaLnBrk="1" hangingPunct="1"/>
            <a:r>
              <a:rPr lang="es-ES_tradnl" altLang="en-US" smtClean="0"/>
              <a:t>Perturbaciones</a:t>
            </a:r>
            <a:br>
              <a:rPr lang="es-ES_tradnl" altLang="en-US" smtClean="0"/>
            </a:br>
            <a:r>
              <a:rPr lang="es-ES_tradnl" altLang="en-US" smtClean="0"/>
              <a:t>Barotrópicas</a:t>
            </a:r>
            <a:br>
              <a:rPr lang="es-ES_tradnl" altLang="en-US" smtClean="0"/>
            </a:br>
            <a:r>
              <a:rPr lang="es-ES_tradnl" altLang="en-US" smtClean="0"/>
              <a:t>vs.</a:t>
            </a:r>
            <a:br>
              <a:rPr lang="es-ES_tradnl" altLang="en-US" smtClean="0"/>
            </a:br>
            <a:r>
              <a:rPr lang="es-ES_tradnl" altLang="en-US" smtClean="0"/>
              <a:t>Baroclínicas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457200" y="1524000"/>
            <a:ext cx="8382000" cy="4038600"/>
          </a:xfrm>
        </p:spPr>
        <p:txBody>
          <a:bodyPr/>
          <a:lstStyle/>
          <a:p>
            <a:pPr eaLnBrk="1" hangingPunct="1"/>
            <a:r>
              <a:rPr lang="es-ES_tradnl" altLang="en-US" sz="2600" b="1" smtClean="0"/>
              <a:t>Onda Barotrópica</a:t>
            </a:r>
            <a:r>
              <a:rPr lang="es-ES_tradnl" altLang="en-US" sz="2600" smtClean="0"/>
              <a:t>: Perturbación en forma de onda en un flujo de </a:t>
            </a:r>
            <a:r>
              <a:rPr lang="es-ES_tradnl" altLang="en-US" sz="2600" u="sng" smtClean="0"/>
              <a:t>dos dimensiones</a:t>
            </a:r>
            <a:r>
              <a:rPr lang="es-ES_tradnl" altLang="en-US" sz="2600" smtClean="0"/>
              <a:t>. </a:t>
            </a:r>
          </a:p>
          <a:p>
            <a:pPr eaLnBrk="1" hangingPunct="1">
              <a:buFontTx/>
              <a:buNone/>
            </a:pPr>
            <a:endParaRPr lang="es-ES_tradnl" altLang="en-US" sz="1100" smtClean="0"/>
          </a:p>
          <a:p>
            <a:pPr eaLnBrk="1" hangingPunct="1">
              <a:buFontTx/>
              <a:buNone/>
            </a:pPr>
            <a:r>
              <a:rPr lang="es-ES_tradnl" altLang="en-US" sz="2400" smtClean="0"/>
              <a:t>                   Implica que estructura en la vertical se conserva.</a:t>
            </a:r>
          </a:p>
          <a:p>
            <a:pPr lvl="1" eaLnBrk="1" hangingPunct="1">
              <a:buFontTx/>
              <a:buNone/>
            </a:pPr>
            <a:r>
              <a:rPr lang="es-ES_tradnl" altLang="en-US" sz="2400" smtClean="0"/>
              <a:t>             - No hay advección de temperatura.</a:t>
            </a:r>
          </a:p>
          <a:p>
            <a:pPr lvl="1" eaLnBrk="1" hangingPunct="1">
              <a:buFontTx/>
              <a:buNone/>
            </a:pPr>
            <a:r>
              <a:rPr lang="es-ES_tradnl" altLang="en-US" sz="2400" smtClean="0"/>
              <a:t>             - Vientos son constantes en la vertical. </a:t>
            </a:r>
          </a:p>
          <a:p>
            <a:pPr eaLnBrk="1" hangingPunct="1"/>
            <a:endParaRPr lang="es-ES_tradnl" altLang="en-US" sz="2000" smtClean="0"/>
          </a:p>
          <a:p>
            <a:pPr eaLnBrk="1" hangingPunct="1"/>
            <a:r>
              <a:rPr lang="es-ES_tradnl" altLang="en-US" sz="2800" b="1" smtClean="0"/>
              <a:t>Mecanismo</a:t>
            </a:r>
            <a:r>
              <a:rPr lang="es-ES_tradnl" altLang="en-US" sz="2800" smtClean="0"/>
              <a:t>:  </a:t>
            </a:r>
            <a:r>
              <a:rPr lang="es-ES_tradnl" altLang="en-US" sz="2800" b="1" u="sng" smtClean="0">
                <a:solidFill>
                  <a:schemeClr val="tx2"/>
                </a:solidFill>
              </a:rPr>
              <a:t>Variación de vorticidad </a:t>
            </a:r>
            <a:r>
              <a:rPr lang="es-ES_tradnl" altLang="en-US" sz="2800" smtClean="0"/>
              <a:t>en la corriente y/o de la tierra en la vertical en un punto dado.</a:t>
            </a:r>
          </a:p>
        </p:txBody>
      </p:sp>
      <p:sp>
        <p:nvSpPr>
          <p:cNvPr id="43011" name="Rectangle 12"/>
          <p:cNvSpPr>
            <a:spLocks noChangeArrowheads="1"/>
          </p:cNvSpPr>
          <p:nvPr/>
        </p:nvSpPr>
        <p:spPr bwMode="auto">
          <a:xfrm>
            <a:off x="1828800" y="2590800"/>
            <a:ext cx="6477000" cy="1371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43012" name="Rectangle 2"/>
          <p:cNvSpPr>
            <a:spLocks noGrp="1" noChangeArrowheads="1"/>
          </p:cNvSpPr>
          <p:nvPr>
            <p:ph type="title"/>
          </p:nvPr>
        </p:nvSpPr>
        <p:spPr>
          <a:xfrm>
            <a:off x="685800" y="304800"/>
            <a:ext cx="7772400" cy="685800"/>
          </a:xfrm>
        </p:spPr>
        <p:txBody>
          <a:bodyPr/>
          <a:lstStyle/>
          <a:p>
            <a:pPr eaLnBrk="1" hangingPunct="1"/>
            <a:r>
              <a:rPr lang="es-ES_tradnl" altLang="en-US" smtClean="0"/>
              <a:t>Perturbación Barotrópica</a:t>
            </a:r>
          </a:p>
        </p:txBody>
      </p:sp>
      <p:cxnSp>
        <p:nvCxnSpPr>
          <p:cNvPr id="43013" name="Straight Arrow Connector 7"/>
          <p:cNvCxnSpPr>
            <a:cxnSpLocks noChangeShapeType="1"/>
          </p:cNvCxnSpPr>
          <p:nvPr/>
        </p:nvCxnSpPr>
        <p:spPr bwMode="auto">
          <a:xfrm rot="16200000" flipH="1">
            <a:off x="2971800" y="2514600"/>
            <a:ext cx="304800"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1143000" y="1219200"/>
            <a:ext cx="8382000" cy="990600"/>
          </a:xfrm>
        </p:spPr>
        <p:txBody>
          <a:bodyPr/>
          <a:lstStyle/>
          <a:p>
            <a:pPr eaLnBrk="1" hangingPunct="1">
              <a:spcBef>
                <a:spcPct val="0"/>
              </a:spcBef>
              <a:buFontTx/>
              <a:buNone/>
            </a:pPr>
            <a:r>
              <a:rPr lang="es-ES_tradnl" altLang="en-US" sz="2400" b="1" smtClean="0"/>
              <a:t>Ejemplos</a:t>
            </a:r>
            <a:r>
              <a:rPr lang="es-ES_tradnl" altLang="en-US" sz="2400" smtClean="0"/>
              <a:t>: Tren de dorsales y vaguadas de estructura  </a:t>
            </a:r>
          </a:p>
          <a:p>
            <a:pPr eaLnBrk="1" hangingPunct="1">
              <a:spcBef>
                <a:spcPct val="0"/>
              </a:spcBef>
              <a:buFontTx/>
              <a:buNone/>
            </a:pPr>
            <a:r>
              <a:rPr lang="es-ES_tradnl" altLang="en-US" sz="2400" smtClean="0"/>
              <a:t>                  aproximadamente vertical. Ondas Rossby.</a:t>
            </a:r>
          </a:p>
        </p:txBody>
      </p:sp>
      <p:sp>
        <p:nvSpPr>
          <p:cNvPr id="44035" name="Rectangle 2"/>
          <p:cNvSpPr>
            <a:spLocks noGrp="1" noChangeArrowheads="1"/>
          </p:cNvSpPr>
          <p:nvPr>
            <p:ph type="title"/>
          </p:nvPr>
        </p:nvSpPr>
        <p:spPr>
          <a:xfrm>
            <a:off x="685800" y="304800"/>
            <a:ext cx="7772400" cy="685800"/>
          </a:xfrm>
        </p:spPr>
        <p:txBody>
          <a:bodyPr/>
          <a:lstStyle/>
          <a:p>
            <a:pPr eaLnBrk="1" hangingPunct="1"/>
            <a:r>
              <a:rPr lang="es-ES_tradnl" altLang="en-US" smtClean="0"/>
              <a:t>Perturbación Barotrópica</a:t>
            </a:r>
          </a:p>
        </p:txBody>
      </p:sp>
      <p:sp>
        <p:nvSpPr>
          <p:cNvPr id="6" name="Rectangle 3"/>
          <p:cNvSpPr txBox="1">
            <a:spLocks noChangeArrowheads="1"/>
          </p:cNvSpPr>
          <p:nvPr/>
        </p:nvSpPr>
        <p:spPr bwMode="auto">
          <a:xfrm>
            <a:off x="1143000" y="5638800"/>
            <a:ext cx="8001000" cy="762000"/>
          </a:xfrm>
          <a:prstGeom prst="rect">
            <a:avLst/>
          </a:prstGeom>
          <a:noFill/>
          <a:ln w="9525">
            <a:noFill/>
            <a:miter lim="800000"/>
            <a:headEnd/>
            <a:tailEnd/>
          </a:ln>
          <a:effectLst/>
        </p:spPr>
        <p:txBody>
          <a:bodyPr/>
          <a:lstStyle/>
          <a:p>
            <a:pPr marL="342900" indent="-342900" algn="l">
              <a:spcBef>
                <a:spcPts val="0"/>
              </a:spcBef>
              <a:defRPr/>
            </a:pPr>
            <a:r>
              <a:rPr lang="es-ES_tradnl" sz="2000" kern="0" dirty="0">
                <a:latin typeface="+mn-lt"/>
              </a:rPr>
              <a:t>Carencia de </a:t>
            </a:r>
            <a:r>
              <a:rPr lang="es-ES_tradnl" sz="2000" kern="0" dirty="0" err="1">
                <a:latin typeface="+mn-lt"/>
              </a:rPr>
              <a:t>advección</a:t>
            </a:r>
            <a:r>
              <a:rPr lang="es-ES_tradnl" sz="2000" kern="0" dirty="0">
                <a:latin typeface="+mn-lt"/>
              </a:rPr>
              <a:t> de temperatura </a:t>
            </a:r>
            <a:r>
              <a:rPr lang="es-ES_tradnl" sz="2000" kern="0" dirty="0">
                <a:latin typeface="+mn-lt"/>
                <a:sym typeface="Wingdings" pitchFamily="2" charset="2"/>
              </a:rPr>
              <a:t> solo variaciones en </a:t>
            </a:r>
            <a:r>
              <a:rPr lang="es-ES_tradnl" sz="2000" kern="0" dirty="0" err="1">
                <a:latin typeface="+mn-lt"/>
                <a:sym typeface="Wingdings" pitchFamily="2" charset="2"/>
              </a:rPr>
              <a:t>vorticidad</a:t>
            </a:r>
            <a:r>
              <a:rPr lang="es-ES_tradnl" sz="2000" kern="0" dirty="0">
                <a:latin typeface="+mn-lt"/>
                <a:sym typeface="Wingdings" pitchFamily="2" charset="2"/>
              </a:rPr>
              <a:t> </a:t>
            </a:r>
          </a:p>
          <a:p>
            <a:pPr marL="342900" indent="-342900" algn="l">
              <a:spcBef>
                <a:spcPts val="0"/>
              </a:spcBef>
              <a:defRPr/>
            </a:pPr>
            <a:r>
              <a:rPr lang="es-ES_tradnl" sz="2000" kern="0" dirty="0">
                <a:latin typeface="+mn-lt"/>
                <a:sym typeface="Wingdings" pitchFamily="2" charset="2"/>
              </a:rPr>
              <a:t>                                                                   la mantiene/propaga.</a:t>
            </a:r>
            <a:endParaRPr lang="es-ES_tradnl" sz="2000" kern="0" dirty="0">
              <a:latin typeface="+mn-lt"/>
            </a:endParaRPr>
          </a:p>
        </p:txBody>
      </p:sp>
      <p:pic>
        <p:nvPicPr>
          <p:cNvPr id="44037" name="Picture 2" descr="H:\MIKE PRESENTATIONS\Barotropic Wa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33600"/>
            <a:ext cx="64785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144000" cy="711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22" name="Rectangle 2"/>
          <p:cNvSpPr>
            <a:spLocks noGrp="1" noChangeArrowheads="1"/>
          </p:cNvSpPr>
          <p:nvPr>
            <p:ph type="title"/>
          </p:nvPr>
        </p:nvSpPr>
        <p:spPr>
          <a:xfrm>
            <a:off x="0" y="-228600"/>
            <a:ext cx="9144000" cy="914400"/>
          </a:xfrm>
          <a:solidFill>
            <a:schemeClr val="bg2"/>
          </a:solidFill>
        </p:spPr>
        <p:txBody>
          <a:bodyPr/>
          <a:lstStyle/>
          <a:p>
            <a:r>
              <a:rPr lang="es-ES_tradnl" altLang="en-US"/>
              <a:t>Perturbación Barotrópica: HS 500 hPa</a:t>
            </a:r>
          </a:p>
        </p:txBody>
      </p:sp>
    </p:spTree>
    <p:extLst>
      <p:ext uri="{BB962C8B-B14F-4D97-AF65-F5344CB8AC3E}">
        <p14:creationId xmlns:p14="http://schemas.microsoft.com/office/powerpoint/2010/main" val="345953213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113"/>
            <a:ext cx="9144000" cy="646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46" name="Rectangle 2"/>
          <p:cNvSpPr>
            <a:spLocks noGrp="1" noChangeArrowheads="1"/>
          </p:cNvSpPr>
          <p:nvPr>
            <p:ph type="title"/>
          </p:nvPr>
        </p:nvSpPr>
        <p:spPr>
          <a:xfrm>
            <a:off x="609600" y="0"/>
            <a:ext cx="7772400" cy="762000"/>
          </a:xfrm>
        </p:spPr>
        <p:txBody>
          <a:bodyPr/>
          <a:lstStyle/>
          <a:p>
            <a:r>
              <a:rPr lang="es-ES_tradnl" altLang="en-US" sz="4000"/>
              <a:t>Cuasi Barotrópico</a:t>
            </a:r>
            <a:br>
              <a:rPr lang="es-ES_tradnl" altLang="en-US" sz="4000"/>
            </a:br>
            <a:r>
              <a:rPr lang="es-ES_tradnl" altLang="en-US" sz="3200"/>
              <a:t>Vaguada HS</a:t>
            </a:r>
          </a:p>
        </p:txBody>
      </p:sp>
      <p:sp>
        <p:nvSpPr>
          <p:cNvPr id="4" name="Line 7"/>
          <p:cNvSpPr>
            <a:spLocks noChangeShapeType="1"/>
          </p:cNvSpPr>
          <p:nvPr/>
        </p:nvSpPr>
        <p:spPr bwMode="auto">
          <a:xfrm>
            <a:off x="6324600" y="2971800"/>
            <a:ext cx="152400" cy="30480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ight Brace 1"/>
          <p:cNvSpPr/>
          <p:nvPr/>
        </p:nvSpPr>
        <p:spPr bwMode="auto">
          <a:xfrm>
            <a:off x="5257800" y="3124200"/>
            <a:ext cx="533400" cy="2895600"/>
          </a:xfrm>
          <a:prstGeom prst="righ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5867400" y="3962400"/>
            <a:ext cx="2362200" cy="1200329"/>
          </a:xfrm>
          <a:prstGeom prst="rect">
            <a:avLst/>
          </a:prstGeom>
          <a:solidFill>
            <a:schemeClr val="bg2">
              <a:alpha val="32000"/>
            </a:schemeClr>
          </a:solidFill>
          <a:ln>
            <a:solidFill>
              <a:schemeClr val="tx1"/>
            </a:solidFill>
          </a:ln>
        </p:spPr>
        <p:txBody>
          <a:bodyPr wrap="square" rtlCol="0">
            <a:spAutoFit/>
          </a:bodyPr>
          <a:lstStyle/>
          <a:p>
            <a:r>
              <a:rPr lang="es-ES_tradnl" dirty="0" smtClean="0"/>
              <a:t>Incremento del viento con la altura muy poco. </a:t>
            </a:r>
            <a:endParaRPr lang="es-ES_tradnl" dirty="0"/>
          </a:p>
        </p:txBody>
      </p:sp>
    </p:spTree>
    <p:extLst>
      <p:ext uri="{BB962C8B-B14F-4D97-AF65-F5344CB8AC3E}">
        <p14:creationId xmlns:p14="http://schemas.microsoft.com/office/powerpoint/2010/main" val="3662858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5663"/>
            <a:ext cx="9144000" cy="600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8773" name="Rectangle 5"/>
          <p:cNvSpPr>
            <a:spLocks noChangeArrowheads="1"/>
          </p:cNvSpPr>
          <p:nvPr/>
        </p:nvSpPr>
        <p:spPr bwMode="auto">
          <a:xfrm>
            <a:off x="609600" y="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s-ES_tradnl" altLang="en-US" sz="4000"/>
              <a:t>Cuasi Barotrópico</a:t>
            </a:r>
            <a:br>
              <a:rPr lang="es-ES_tradnl" altLang="en-US" sz="4000"/>
            </a:br>
            <a:r>
              <a:rPr lang="es-ES_tradnl" altLang="en-US" sz="3200"/>
              <a:t>Vaguada HS</a:t>
            </a:r>
          </a:p>
        </p:txBody>
      </p:sp>
      <p:sp>
        <p:nvSpPr>
          <p:cNvPr id="4" name="Line 7"/>
          <p:cNvSpPr>
            <a:spLocks noChangeShapeType="1"/>
          </p:cNvSpPr>
          <p:nvPr/>
        </p:nvSpPr>
        <p:spPr bwMode="auto">
          <a:xfrm>
            <a:off x="5246203" y="3581400"/>
            <a:ext cx="740465" cy="25146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7"/>
          <p:cNvSpPr>
            <a:spLocks noChangeShapeType="1"/>
          </p:cNvSpPr>
          <p:nvPr/>
        </p:nvSpPr>
        <p:spPr bwMode="auto">
          <a:xfrm>
            <a:off x="5246202" y="1600200"/>
            <a:ext cx="11597" cy="19812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7718428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0"/>
            <a:ext cx="7772400" cy="1143000"/>
          </a:xfrm>
        </p:spPr>
        <p:txBody>
          <a:bodyPr/>
          <a:lstStyle/>
          <a:p>
            <a:pPr eaLnBrk="1" hangingPunct="1"/>
            <a:r>
              <a:rPr lang="es-ES_tradnl" altLang="en-US" smtClean="0"/>
              <a:t>Barotrópico vs Baroclínico</a:t>
            </a:r>
          </a:p>
        </p:txBody>
      </p:sp>
      <p:pic>
        <p:nvPicPr>
          <p:cNvPr id="47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79713"/>
            <a:ext cx="40386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2779713"/>
            <a:ext cx="40767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7"/>
          <p:cNvSpPr>
            <a:spLocks noChangeArrowheads="1"/>
          </p:cNvSpPr>
          <p:nvPr/>
        </p:nvSpPr>
        <p:spPr bwMode="auto">
          <a:xfrm>
            <a:off x="762000" y="2419350"/>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2000"/>
              <a:t>SISTEMA BAROTROPICO</a:t>
            </a:r>
          </a:p>
        </p:txBody>
      </p:sp>
      <p:sp>
        <p:nvSpPr>
          <p:cNvPr id="47110" name="Rectangle 8"/>
          <p:cNvSpPr>
            <a:spLocks noChangeArrowheads="1"/>
          </p:cNvSpPr>
          <p:nvPr/>
        </p:nvSpPr>
        <p:spPr bwMode="auto">
          <a:xfrm>
            <a:off x="5181600" y="2419350"/>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2000"/>
              <a:t>SISTEMA BAROCLINICO</a:t>
            </a:r>
          </a:p>
        </p:txBody>
      </p:sp>
      <p:sp>
        <p:nvSpPr>
          <p:cNvPr id="47111" name="Rectangle 10"/>
          <p:cNvSpPr>
            <a:spLocks noChangeArrowheads="1"/>
          </p:cNvSpPr>
          <p:nvPr/>
        </p:nvSpPr>
        <p:spPr bwMode="auto">
          <a:xfrm>
            <a:off x="381000" y="5845175"/>
            <a:ext cx="396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2000"/>
              <a:t>-</a:t>
            </a:r>
            <a:r>
              <a:rPr lang="es-ES_tradnl" altLang="en-US" sz="2000" b="1"/>
              <a:t>NO</a:t>
            </a:r>
            <a:r>
              <a:rPr lang="es-ES_tradnl" altLang="en-US" sz="2000"/>
              <a:t> hay advección de temperatura.</a:t>
            </a:r>
          </a:p>
          <a:p>
            <a:pPr algn="l" eaLnBrk="1" hangingPunct="1"/>
            <a:r>
              <a:rPr lang="es-ES_tradnl" altLang="en-US" sz="2000"/>
              <a:t>-Isóbaras son paralelas a isotermas.</a:t>
            </a:r>
          </a:p>
        </p:txBody>
      </p:sp>
      <p:sp>
        <p:nvSpPr>
          <p:cNvPr id="47112" name="Rectangle 12"/>
          <p:cNvSpPr>
            <a:spLocks noChangeArrowheads="1"/>
          </p:cNvSpPr>
          <p:nvPr/>
        </p:nvSpPr>
        <p:spPr bwMode="auto">
          <a:xfrm>
            <a:off x="4648200" y="5845175"/>
            <a:ext cx="426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2000"/>
              <a:t>-Hay advección de temperatura.</a:t>
            </a:r>
          </a:p>
          <a:p>
            <a:pPr algn="l" eaLnBrk="1" hangingPunct="1"/>
            <a:r>
              <a:rPr lang="es-ES_tradnl" altLang="en-US" sz="2000"/>
              <a:t>-Isóbaras </a:t>
            </a:r>
            <a:r>
              <a:rPr lang="es-ES_tradnl" altLang="en-US" sz="2000" b="1"/>
              <a:t>NO</a:t>
            </a:r>
            <a:r>
              <a:rPr lang="es-ES_tradnl" altLang="en-US" sz="2000"/>
              <a:t> son paralelas a isotermas.</a:t>
            </a:r>
          </a:p>
        </p:txBody>
      </p:sp>
      <p:sp>
        <p:nvSpPr>
          <p:cNvPr id="47113" name="Rectangle 13"/>
          <p:cNvSpPr>
            <a:spLocks noChangeArrowheads="1"/>
          </p:cNvSpPr>
          <p:nvPr/>
        </p:nvSpPr>
        <p:spPr bwMode="auto">
          <a:xfrm>
            <a:off x="7696200" y="2840038"/>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1400" i="1">
                <a:solidFill>
                  <a:schemeClr val="bg2"/>
                </a:solidFill>
                <a:latin typeface="Arial" charset="0"/>
                <a:cs typeface="Arial" charset="0"/>
              </a:rPr>
              <a:t>Aire frío</a:t>
            </a:r>
          </a:p>
        </p:txBody>
      </p:sp>
      <p:sp>
        <p:nvSpPr>
          <p:cNvPr id="47114" name="Rectangle 15"/>
          <p:cNvSpPr>
            <a:spLocks noChangeArrowheads="1"/>
          </p:cNvSpPr>
          <p:nvPr/>
        </p:nvSpPr>
        <p:spPr bwMode="auto">
          <a:xfrm>
            <a:off x="5257800" y="54610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1400" i="1">
                <a:solidFill>
                  <a:schemeClr val="bg2"/>
                </a:solidFill>
                <a:latin typeface="Arial" charset="0"/>
                <a:cs typeface="Arial" charset="0"/>
              </a:rPr>
              <a:t>Aire cálido</a:t>
            </a:r>
          </a:p>
        </p:txBody>
      </p:sp>
      <p:sp>
        <p:nvSpPr>
          <p:cNvPr id="47115" name="Rectangle 16"/>
          <p:cNvSpPr>
            <a:spLocks noChangeArrowheads="1"/>
          </p:cNvSpPr>
          <p:nvPr/>
        </p:nvSpPr>
        <p:spPr bwMode="auto">
          <a:xfrm rot="-1763104">
            <a:off x="2668588" y="405765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1400" i="1">
                <a:solidFill>
                  <a:schemeClr val="bg2"/>
                </a:solidFill>
                <a:latin typeface="Arial" charset="0"/>
                <a:cs typeface="Arial" charset="0"/>
              </a:rPr>
              <a:t>Aire cálido</a:t>
            </a:r>
          </a:p>
        </p:txBody>
      </p:sp>
      <p:pic>
        <p:nvPicPr>
          <p:cNvPr id="47116" name="Picture 4" descr="C:\Documents and Settings\Jose\Desktop\HPC\PRESENTATIONS\Frentes y lineas de cortante\Escala de Temperatu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675" y="4625975"/>
            <a:ext cx="212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7" name="Rectangle 18"/>
          <p:cNvSpPr>
            <a:spLocks noChangeArrowheads="1"/>
          </p:cNvSpPr>
          <p:nvPr/>
        </p:nvSpPr>
        <p:spPr bwMode="auto">
          <a:xfrm>
            <a:off x="457200" y="2873375"/>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1400" i="1">
                <a:solidFill>
                  <a:schemeClr val="bg2"/>
                </a:solidFill>
                <a:latin typeface="Arial" charset="0"/>
                <a:cs typeface="Arial" charset="0"/>
              </a:rPr>
              <a:t>Isóbaras</a:t>
            </a:r>
          </a:p>
        </p:txBody>
      </p:sp>
      <p:cxnSp>
        <p:nvCxnSpPr>
          <p:cNvPr id="47118" name="Straight Connector 6"/>
          <p:cNvCxnSpPr>
            <a:cxnSpLocks noChangeShapeType="1"/>
          </p:cNvCxnSpPr>
          <p:nvPr/>
        </p:nvCxnSpPr>
        <p:spPr bwMode="auto">
          <a:xfrm>
            <a:off x="1295400" y="3027363"/>
            <a:ext cx="609600" cy="153987"/>
          </a:xfrm>
          <a:prstGeom prst="line">
            <a:avLst/>
          </a:prstGeom>
          <a:noFill/>
          <a:ln w="9525" algn="ctr">
            <a:solidFill>
              <a:schemeClr val="bg2"/>
            </a:solidFill>
            <a:round/>
            <a:headEnd/>
            <a:tailEnd type="arrow" w="med" len="med"/>
          </a:ln>
          <a:extLst>
            <a:ext uri="{909E8E84-426E-40DD-AFC4-6F175D3DCCD1}">
              <a14:hiddenFill xmlns:a14="http://schemas.microsoft.com/office/drawing/2010/main">
                <a:noFill/>
              </a14:hiddenFill>
            </a:ext>
          </a:extLst>
        </p:spPr>
      </p:cxnSp>
      <p:sp>
        <p:nvSpPr>
          <p:cNvPr id="47119" name="Rectangle 4"/>
          <p:cNvSpPr>
            <a:spLocks noChangeArrowheads="1"/>
          </p:cNvSpPr>
          <p:nvPr/>
        </p:nvSpPr>
        <p:spPr bwMode="auto">
          <a:xfrm>
            <a:off x="990600" y="1000125"/>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2800"/>
              <a:t>Baroclinicidad implica advección de temperatura.</a:t>
            </a:r>
          </a:p>
        </p:txBody>
      </p:sp>
      <p:sp>
        <p:nvSpPr>
          <p:cNvPr id="47120" name="Rectangle 4"/>
          <p:cNvSpPr>
            <a:spLocks noChangeArrowheads="1"/>
          </p:cNvSpPr>
          <p:nvPr/>
        </p:nvSpPr>
        <p:spPr bwMode="auto">
          <a:xfrm>
            <a:off x="152400" y="1828800"/>
            <a:ext cx="167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2800" b="1"/>
              <a:t>Ejemplo: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7772400" cy="838200"/>
          </a:xfrm>
        </p:spPr>
        <p:txBody>
          <a:bodyPr/>
          <a:lstStyle/>
          <a:p>
            <a:pPr eaLnBrk="1" hangingPunct="1"/>
            <a:r>
              <a:rPr lang="es-ES_tradnl" altLang="en-US" sz="4000" smtClean="0"/>
              <a:t>Perturbación Baroclínica</a:t>
            </a:r>
          </a:p>
        </p:txBody>
      </p:sp>
      <p:sp>
        <p:nvSpPr>
          <p:cNvPr id="48131" name="Rectangle 3"/>
          <p:cNvSpPr>
            <a:spLocks noGrp="1" noChangeArrowheads="1"/>
          </p:cNvSpPr>
          <p:nvPr>
            <p:ph type="body" idx="1"/>
          </p:nvPr>
        </p:nvSpPr>
        <p:spPr>
          <a:xfrm>
            <a:off x="381000" y="914400"/>
            <a:ext cx="8153400" cy="1447800"/>
          </a:xfrm>
        </p:spPr>
        <p:txBody>
          <a:bodyPr/>
          <a:lstStyle/>
          <a:p>
            <a:pPr eaLnBrk="1" hangingPunct="1">
              <a:spcBef>
                <a:spcPct val="0"/>
              </a:spcBef>
            </a:pPr>
            <a:r>
              <a:rPr lang="es-ES_tradnl" altLang="en-US" sz="2400" b="1" smtClean="0"/>
              <a:t>Onda baroclínica </a:t>
            </a:r>
            <a:r>
              <a:rPr lang="es-ES_tradnl" altLang="en-US" sz="2400" smtClean="0"/>
              <a:t>:  </a:t>
            </a:r>
            <a:r>
              <a:rPr lang="es-ES_tradnl" altLang="en-US" sz="2200" smtClean="0"/>
              <a:t>Perturbación migratoria  que se asocia a fuerte baroclinicidad de la atmósfera (advección térmica). Caracterizada por: </a:t>
            </a:r>
            <a:r>
              <a:rPr lang="es-ES_tradnl" altLang="en-US" smtClean="0"/>
              <a:t> 	</a:t>
            </a:r>
            <a:r>
              <a:rPr lang="es-ES_tradnl" altLang="en-US" sz="2000" smtClean="0"/>
              <a:t>-Vaguadas/dorsales inclinadas con la altura.</a:t>
            </a:r>
          </a:p>
          <a:p>
            <a:pPr eaLnBrk="1" hangingPunct="1">
              <a:spcBef>
                <a:spcPct val="0"/>
              </a:spcBef>
              <a:buFontTx/>
              <a:buNone/>
            </a:pPr>
            <a:r>
              <a:rPr lang="es-ES_tradnl" altLang="en-US" sz="2000" smtClean="0"/>
              <a:t>                                         	-Cortante en la vertical.</a:t>
            </a:r>
          </a:p>
        </p:txBody>
      </p:sp>
      <p:pic>
        <p:nvPicPr>
          <p:cNvPr id="48132" name="Picture 4" descr="H:\MIKE PRESENTATIONS\Baroclinic Wa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8" y="2514600"/>
            <a:ext cx="82645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5"/>
          <p:cNvSpPr>
            <a:spLocks noChangeArrowheads="1"/>
          </p:cNvSpPr>
          <p:nvPr/>
        </p:nvSpPr>
        <p:spPr bwMode="auto">
          <a:xfrm>
            <a:off x="5189538" y="5867400"/>
            <a:ext cx="12112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1500" b="1">
                <a:solidFill>
                  <a:schemeClr val="bg2"/>
                </a:solidFill>
                <a:latin typeface="Arial" charset="0"/>
                <a:cs typeface="Arial" charset="0"/>
              </a:rPr>
              <a:t>Advección </a:t>
            </a:r>
          </a:p>
          <a:p>
            <a:pPr eaLnBrk="1" hangingPunct="1"/>
            <a:r>
              <a:rPr lang="es-ES_tradnl" altLang="en-US" sz="1500" b="1">
                <a:solidFill>
                  <a:schemeClr val="bg2"/>
                </a:solidFill>
                <a:latin typeface="Arial" charset="0"/>
                <a:cs typeface="Arial" charset="0"/>
              </a:rPr>
              <a:t>cálida</a:t>
            </a:r>
            <a:endParaRPr lang="en-US" altLang="en-US" sz="1500" b="1">
              <a:solidFill>
                <a:schemeClr val="bg2"/>
              </a:solidFill>
              <a:latin typeface="Arial" charset="0"/>
              <a:cs typeface="Arial" charset="0"/>
            </a:endParaRPr>
          </a:p>
        </p:txBody>
      </p:sp>
      <p:sp>
        <p:nvSpPr>
          <p:cNvPr id="48134" name="Rectangle 6"/>
          <p:cNvSpPr>
            <a:spLocks noChangeArrowheads="1"/>
          </p:cNvSpPr>
          <p:nvPr/>
        </p:nvSpPr>
        <p:spPr bwMode="auto">
          <a:xfrm>
            <a:off x="3733800" y="5562600"/>
            <a:ext cx="12112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sz="1500" b="1">
                <a:solidFill>
                  <a:schemeClr val="bg2"/>
                </a:solidFill>
                <a:latin typeface="Arial" charset="0"/>
                <a:cs typeface="Arial" charset="0"/>
              </a:rPr>
              <a:t>Advección </a:t>
            </a:r>
          </a:p>
          <a:p>
            <a:pPr eaLnBrk="1" hangingPunct="1"/>
            <a:r>
              <a:rPr lang="es-ES_tradnl" altLang="en-US" sz="1500" b="1">
                <a:solidFill>
                  <a:schemeClr val="bg2"/>
                </a:solidFill>
                <a:latin typeface="Arial" charset="0"/>
                <a:cs typeface="Arial" charset="0"/>
              </a:rPr>
              <a:t>fría</a:t>
            </a:r>
            <a:endParaRPr lang="en-US" altLang="en-US" sz="1500" b="1">
              <a:solidFill>
                <a:schemeClr val="bg2"/>
              </a:solidFill>
              <a:latin typeface="Arial" charset="0"/>
              <a:cs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0"/>
            <a:ext cx="7772400" cy="1143000"/>
          </a:xfrm>
        </p:spPr>
        <p:txBody>
          <a:bodyPr/>
          <a:lstStyle/>
          <a:p>
            <a:pPr eaLnBrk="1" hangingPunct="1"/>
            <a:r>
              <a:rPr lang="es-ES_tradnl" altLang="en-US" sz="4000" smtClean="0"/>
              <a:t>Perturbación Baroclínica</a:t>
            </a:r>
          </a:p>
        </p:txBody>
      </p:sp>
      <p:sp>
        <p:nvSpPr>
          <p:cNvPr id="49155" name="Rectangle 3"/>
          <p:cNvSpPr>
            <a:spLocks noGrp="1" noChangeArrowheads="1"/>
          </p:cNvSpPr>
          <p:nvPr>
            <p:ph type="body" idx="1"/>
          </p:nvPr>
        </p:nvSpPr>
        <p:spPr>
          <a:xfrm>
            <a:off x="381000" y="1219200"/>
            <a:ext cx="8153400" cy="5105400"/>
          </a:xfrm>
        </p:spPr>
        <p:txBody>
          <a:bodyPr/>
          <a:lstStyle/>
          <a:p>
            <a:pPr eaLnBrk="1" hangingPunct="1"/>
            <a:r>
              <a:rPr lang="es-ES_tradnl" altLang="en-US" sz="2400" smtClean="0"/>
              <a:t>Cumple función importante en redistribución de energía en la atmósfera.</a:t>
            </a:r>
          </a:p>
          <a:p>
            <a:pPr eaLnBrk="1" hangingPunct="1"/>
            <a:r>
              <a:rPr lang="es-ES_tradnl" altLang="en-US" sz="2400" smtClean="0"/>
              <a:t>Energía potencial es convertida a energía cinética.</a:t>
            </a:r>
          </a:p>
          <a:p>
            <a:pPr eaLnBrk="1" hangingPunct="1"/>
            <a:r>
              <a:rPr lang="es-ES_tradnl" altLang="en-US" sz="2400" smtClean="0"/>
              <a:t>Vorticidad y viento varían con la altura.</a:t>
            </a:r>
          </a:p>
          <a:p>
            <a:pPr eaLnBrk="1" hangingPunct="1">
              <a:buFontTx/>
              <a:buNone/>
            </a:pPr>
            <a:endParaRPr lang="es-ES_tradnl" altLang="en-US" sz="2400" smtClean="0"/>
          </a:p>
          <a:p>
            <a:pPr eaLnBrk="1" hangingPunct="1">
              <a:buFontTx/>
              <a:buNone/>
            </a:pPr>
            <a:r>
              <a:rPr lang="es-ES_tradnl" altLang="en-US" sz="2400" smtClean="0">
                <a:cs typeface="Times New Roman" pitchFamily="18" charset="0"/>
              </a:rPr>
              <a:t>¿</a:t>
            </a:r>
            <a:r>
              <a:rPr lang="es-ES_tradnl" altLang="en-US" sz="2800" b="1" smtClean="0"/>
              <a:t>Cómo se reconoce en el análisis?</a:t>
            </a:r>
          </a:p>
          <a:p>
            <a:pPr eaLnBrk="1" hangingPunct="1">
              <a:buFontTx/>
              <a:buNone/>
            </a:pPr>
            <a:endParaRPr lang="es-ES_tradnl" altLang="en-US" sz="400" b="1" smtClean="0"/>
          </a:p>
          <a:p>
            <a:pPr eaLnBrk="1" hangingPunct="1">
              <a:buFontTx/>
              <a:buNone/>
            </a:pPr>
            <a:r>
              <a:rPr lang="es-ES_tradnl" altLang="en-US" sz="2400" b="1" smtClean="0"/>
              <a:t>	</a:t>
            </a:r>
            <a:r>
              <a:rPr lang="es-ES_tradnl" altLang="en-US" sz="2400" smtClean="0"/>
              <a:t>-Se reconoce en cartas sinópticas por el gradiente de temperatura en superficies de presión constante.</a:t>
            </a:r>
          </a:p>
          <a:p>
            <a:pPr eaLnBrk="1" hangingPunct="1">
              <a:buFontTx/>
              <a:buNone/>
            </a:pPr>
            <a:endParaRPr lang="es-ES_tradnl" altLang="en-US" sz="800" smtClean="0"/>
          </a:p>
          <a:p>
            <a:pPr eaLnBrk="1" hangingPunct="1">
              <a:buFontTx/>
              <a:buNone/>
            </a:pPr>
            <a:r>
              <a:rPr lang="es-ES_tradnl" altLang="en-US" sz="2400" smtClean="0"/>
              <a:t> 	-Angulo entre las isohipsas y las isotermas conduce a la advección de temperatura y vorticidad.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Rectangle 4"/>
          <p:cNvSpPr>
            <a:spLocks noGrp="1" noChangeArrowheads="1"/>
          </p:cNvSpPr>
          <p:nvPr>
            <p:ph type="title"/>
          </p:nvPr>
        </p:nvSpPr>
        <p:spPr>
          <a:xfrm>
            <a:off x="685800" y="0"/>
            <a:ext cx="7772400" cy="762000"/>
          </a:xfrm>
        </p:spPr>
        <p:txBody>
          <a:bodyPr/>
          <a:lstStyle/>
          <a:p>
            <a:r>
              <a:rPr lang="es-ES_tradnl" altLang="en-US"/>
              <a:t>Perturbación Baroclínica (HS)</a:t>
            </a:r>
          </a:p>
        </p:txBody>
      </p:sp>
      <p:pic>
        <p:nvPicPr>
          <p:cNvPr id="2549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5838"/>
            <a:ext cx="9144000" cy="587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982" name="Text Box 6"/>
          <p:cNvSpPr txBox="1">
            <a:spLocks noChangeArrowheads="1"/>
          </p:cNvSpPr>
          <p:nvPr/>
        </p:nvSpPr>
        <p:spPr bwMode="auto">
          <a:xfrm>
            <a:off x="0" y="990600"/>
            <a:ext cx="2819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Vientos y Temp.  500 hPa</a:t>
            </a:r>
          </a:p>
        </p:txBody>
      </p:sp>
      <p:sp>
        <p:nvSpPr>
          <p:cNvPr id="254983" name="Text Box 7"/>
          <p:cNvSpPr txBox="1">
            <a:spLocks noChangeArrowheads="1"/>
          </p:cNvSpPr>
          <p:nvPr/>
        </p:nvSpPr>
        <p:spPr bwMode="auto">
          <a:xfrm>
            <a:off x="4648200" y="990600"/>
            <a:ext cx="3276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Advección de Temp.  500 hPa</a:t>
            </a:r>
          </a:p>
        </p:txBody>
      </p:sp>
      <p:sp>
        <p:nvSpPr>
          <p:cNvPr id="254984" name="Text Box 8"/>
          <p:cNvSpPr txBox="1">
            <a:spLocks noChangeArrowheads="1"/>
          </p:cNvSpPr>
          <p:nvPr/>
        </p:nvSpPr>
        <p:spPr bwMode="auto">
          <a:xfrm>
            <a:off x="0" y="3962400"/>
            <a:ext cx="2819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Jet</a:t>
            </a:r>
          </a:p>
        </p:txBody>
      </p:sp>
      <p:sp>
        <p:nvSpPr>
          <p:cNvPr id="254985" name="Text Box 9"/>
          <p:cNvSpPr txBox="1">
            <a:spLocks noChangeArrowheads="1"/>
          </p:cNvSpPr>
          <p:nvPr/>
        </p:nvSpPr>
        <p:spPr bwMode="auto">
          <a:xfrm>
            <a:off x="4724400" y="3962400"/>
            <a:ext cx="3962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Corte Transversal Perturbación Baroclínica</a:t>
            </a:r>
          </a:p>
        </p:txBody>
      </p:sp>
    </p:spTree>
    <p:extLst>
      <p:ext uri="{BB962C8B-B14F-4D97-AF65-F5344CB8AC3E}">
        <p14:creationId xmlns:p14="http://schemas.microsoft.com/office/powerpoint/2010/main" val="232874873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81000"/>
            <a:ext cx="7772400" cy="914400"/>
          </a:xfrm>
        </p:spPr>
        <p:txBody>
          <a:bodyPr/>
          <a:lstStyle/>
          <a:p>
            <a:pPr eaLnBrk="1" hangingPunct="1"/>
            <a:r>
              <a:rPr lang="es-ES_tradnl" altLang="en-US" smtClean="0"/>
              <a:t>Circulaciones Frías</a:t>
            </a:r>
          </a:p>
        </p:txBody>
      </p:sp>
      <p:sp>
        <p:nvSpPr>
          <p:cNvPr id="7171" name="Rectangle 3"/>
          <p:cNvSpPr>
            <a:spLocks noGrp="1" noChangeArrowheads="1"/>
          </p:cNvSpPr>
          <p:nvPr>
            <p:ph type="body" idx="1"/>
          </p:nvPr>
        </p:nvSpPr>
        <p:spPr>
          <a:xfrm>
            <a:off x="533400" y="1600200"/>
            <a:ext cx="8077200" cy="4114800"/>
          </a:xfrm>
        </p:spPr>
        <p:txBody>
          <a:bodyPr/>
          <a:lstStyle/>
          <a:p>
            <a:pPr eaLnBrk="1" hangingPunct="1"/>
            <a:r>
              <a:rPr lang="es-ES_tradnl" altLang="en-US" b="1" u="sng" smtClean="0"/>
              <a:t>Vaguada Fría</a:t>
            </a:r>
            <a:r>
              <a:rPr lang="es-ES_tradnl" altLang="en-US" smtClean="0"/>
              <a:t>:  En cualquier nivel de la atmósfera, cualquier vaguada que se caracterice por aire mas frío cerca de su centro que en sus entornos.</a:t>
            </a:r>
          </a:p>
          <a:p>
            <a:pPr eaLnBrk="1" hangingPunct="1"/>
            <a:endParaRPr lang="es-ES_tradnl" altLang="en-US" smtClean="0"/>
          </a:p>
          <a:p>
            <a:pPr eaLnBrk="1" hangingPunct="1"/>
            <a:r>
              <a:rPr lang="es-ES_tradnl" altLang="en-US" b="1" u="sng" smtClean="0"/>
              <a:t>Baja Fría</a:t>
            </a:r>
            <a:r>
              <a:rPr lang="es-ES_tradnl" altLang="en-US" smtClean="0"/>
              <a:t>: Baja de centro/corazón frío. En cualquier nivel en la atmósfera, una baja cuyo centro es mas frío que su entorno/alrededor.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4"/>
          <p:cNvSpPr>
            <a:spLocks noGrp="1" noChangeArrowheads="1"/>
          </p:cNvSpPr>
          <p:nvPr>
            <p:ph type="title"/>
          </p:nvPr>
        </p:nvSpPr>
        <p:spPr>
          <a:xfrm>
            <a:off x="685800" y="0"/>
            <a:ext cx="7772400" cy="1143000"/>
          </a:xfrm>
        </p:spPr>
        <p:txBody>
          <a:bodyPr/>
          <a:lstStyle/>
          <a:p>
            <a:r>
              <a:rPr lang="es-ES_tradnl" altLang="en-US" sz="4000"/>
              <a:t>Perturbación Baroclínica</a:t>
            </a:r>
            <a:r>
              <a:rPr lang="es-ES_tradnl" altLang="en-US" sz="4000">
                <a:solidFill>
                  <a:schemeClr val="tx1"/>
                </a:solidFill>
              </a:rPr>
              <a:t> (HS)</a:t>
            </a:r>
            <a:br>
              <a:rPr lang="es-ES_tradnl" altLang="en-US" sz="4000">
                <a:solidFill>
                  <a:schemeClr val="tx1"/>
                </a:solidFill>
              </a:rPr>
            </a:br>
            <a:r>
              <a:rPr lang="es-ES_tradnl" altLang="en-US" sz="3200">
                <a:solidFill>
                  <a:schemeClr val="tx1"/>
                </a:solidFill>
              </a:rPr>
              <a:t>Isohipsas y Advección de Temp.  500 hPa</a:t>
            </a:r>
          </a:p>
        </p:txBody>
      </p:sp>
      <p:pic>
        <p:nvPicPr>
          <p:cNvPr id="257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0775"/>
            <a:ext cx="91440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7384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4"/>
          <p:cNvSpPr>
            <a:spLocks noGrp="1" noChangeArrowheads="1"/>
          </p:cNvSpPr>
          <p:nvPr>
            <p:ph type="title"/>
          </p:nvPr>
        </p:nvSpPr>
        <p:spPr>
          <a:xfrm>
            <a:off x="685800" y="0"/>
            <a:ext cx="7772400" cy="762000"/>
          </a:xfrm>
        </p:spPr>
        <p:txBody>
          <a:bodyPr/>
          <a:lstStyle/>
          <a:p>
            <a:r>
              <a:rPr lang="es-ES_tradnl" altLang="en-US" sz="4000"/>
              <a:t>Perturbación Baroclínica (HS)</a:t>
            </a:r>
            <a:br>
              <a:rPr lang="es-ES_tradnl" altLang="en-US" sz="4000"/>
            </a:br>
            <a:r>
              <a:rPr lang="es-ES_tradnl" altLang="en-US" sz="3200">
                <a:solidFill>
                  <a:schemeClr val="tx1"/>
                </a:solidFill>
              </a:rPr>
              <a:t>Corte Transversal Vientos</a:t>
            </a:r>
          </a:p>
        </p:txBody>
      </p:sp>
      <p:pic>
        <p:nvPicPr>
          <p:cNvPr id="260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8363"/>
            <a:ext cx="9144000" cy="598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Line 7"/>
          <p:cNvSpPr>
            <a:spLocks noChangeShapeType="1"/>
          </p:cNvSpPr>
          <p:nvPr/>
        </p:nvSpPr>
        <p:spPr bwMode="auto">
          <a:xfrm>
            <a:off x="2895600" y="1981200"/>
            <a:ext cx="609600" cy="25908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7"/>
          <p:cNvSpPr>
            <a:spLocks noChangeShapeType="1"/>
          </p:cNvSpPr>
          <p:nvPr/>
        </p:nvSpPr>
        <p:spPr bwMode="auto">
          <a:xfrm>
            <a:off x="3428999" y="4572000"/>
            <a:ext cx="511865" cy="1600200"/>
          </a:xfrm>
          <a:prstGeom prst="line">
            <a:avLst/>
          </a:prstGeom>
          <a:noFill/>
          <a:ln w="38100">
            <a:solidFill>
              <a:schemeClr val="accent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ight Brace 5"/>
          <p:cNvSpPr/>
          <p:nvPr/>
        </p:nvSpPr>
        <p:spPr bwMode="auto">
          <a:xfrm>
            <a:off x="5867400" y="3124200"/>
            <a:ext cx="533400" cy="2971800"/>
          </a:xfrm>
          <a:prstGeom prst="righ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7" name="TextBox 6"/>
          <p:cNvSpPr txBox="1"/>
          <p:nvPr/>
        </p:nvSpPr>
        <p:spPr>
          <a:xfrm>
            <a:off x="6477000" y="4038600"/>
            <a:ext cx="2362200" cy="1200329"/>
          </a:xfrm>
          <a:prstGeom prst="rect">
            <a:avLst/>
          </a:prstGeom>
          <a:solidFill>
            <a:schemeClr val="bg2">
              <a:alpha val="32000"/>
            </a:schemeClr>
          </a:solidFill>
          <a:ln>
            <a:solidFill>
              <a:schemeClr val="tx1"/>
            </a:solidFill>
          </a:ln>
        </p:spPr>
        <p:txBody>
          <a:bodyPr wrap="square" rtlCol="0">
            <a:spAutoFit/>
          </a:bodyPr>
          <a:lstStyle/>
          <a:p>
            <a:r>
              <a:rPr lang="es-ES_tradnl" dirty="0" smtClean="0"/>
              <a:t>Incremento del viento con la altura. </a:t>
            </a:r>
            <a:endParaRPr lang="es-ES_tradnl" dirty="0"/>
          </a:p>
        </p:txBody>
      </p:sp>
    </p:spTree>
    <p:extLst>
      <p:ext uri="{BB962C8B-B14F-4D97-AF65-F5344CB8AC3E}">
        <p14:creationId xmlns:p14="http://schemas.microsoft.com/office/powerpoint/2010/main" val="3434851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title"/>
          </p:nvPr>
        </p:nvSpPr>
        <p:spPr>
          <a:xfrm>
            <a:off x="0" y="0"/>
            <a:ext cx="9144000" cy="762000"/>
          </a:xfrm>
          <a:solidFill>
            <a:schemeClr val="bg2"/>
          </a:solidFill>
        </p:spPr>
        <p:txBody>
          <a:bodyPr/>
          <a:lstStyle/>
          <a:p>
            <a:pPr eaLnBrk="1" hangingPunct="1"/>
            <a:r>
              <a:rPr lang="es-ES_tradnl" altLang="en-US" sz="3600" smtClean="0"/>
              <a:t>Perturbación Baroclínica (HN)</a:t>
            </a:r>
          </a:p>
        </p:txBody>
      </p:sp>
      <p:sp>
        <p:nvSpPr>
          <p:cNvPr id="50180" name="Text Box 4"/>
          <p:cNvSpPr txBox="1">
            <a:spLocks noChangeArrowheads="1"/>
          </p:cNvSpPr>
          <p:nvPr/>
        </p:nvSpPr>
        <p:spPr bwMode="auto">
          <a:xfrm>
            <a:off x="0" y="762000"/>
            <a:ext cx="28194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Vientos y Temp.  500 hPa</a:t>
            </a:r>
          </a:p>
        </p:txBody>
      </p:sp>
      <p:sp>
        <p:nvSpPr>
          <p:cNvPr id="50181" name="Text Box 5"/>
          <p:cNvSpPr txBox="1">
            <a:spLocks noChangeArrowheads="1"/>
          </p:cNvSpPr>
          <p:nvPr/>
        </p:nvSpPr>
        <p:spPr bwMode="auto">
          <a:xfrm>
            <a:off x="4572000" y="762000"/>
            <a:ext cx="3276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Isohipsas y Advección de Temp.  500 hPa</a:t>
            </a:r>
          </a:p>
        </p:txBody>
      </p:sp>
      <p:sp>
        <p:nvSpPr>
          <p:cNvPr id="50182" name="Text Box 6"/>
          <p:cNvSpPr txBox="1">
            <a:spLocks noChangeArrowheads="1"/>
          </p:cNvSpPr>
          <p:nvPr/>
        </p:nvSpPr>
        <p:spPr bwMode="auto">
          <a:xfrm>
            <a:off x="0" y="3733800"/>
            <a:ext cx="28194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Jet</a:t>
            </a:r>
          </a:p>
        </p:txBody>
      </p:sp>
      <p:sp>
        <p:nvSpPr>
          <p:cNvPr id="50183" name="Text Box 7"/>
          <p:cNvSpPr txBox="1">
            <a:spLocks noChangeArrowheads="1"/>
          </p:cNvSpPr>
          <p:nvPr/>
        </p:nvSpPr>
        <p:spPr bwMode="auto">
          <a:xfrm>
            <a:off x="4572000" y="3733800"/>
            <a:ext cx="39624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Corte Transversal Perturbación Baroclínica</a:t>
            </a:r>
          </a:p>
        </p:txBody>
      </p:sp>
      <p:sp>
        <p:nvSpPr>
          <p:cNvPr id="50184" name="Freeform 8"/>
          <p:cNvSpPr>
            <a:spLocks/>
          </p:cNvSpPr>
          <p:nvPr/>
        </p:nvSpPr>
        <p:spPr bwMode="auto">
          <a:xfrm>
            <a:off x="1671638" y="1185863"/>
            <a:ext cx="222250" cy="900112"/>
          </a:xfrm>
          <a:custGeom>
            <a:avLst/>
            <a:gdLst>
              <a:gd name="T0" fmla="*/ 144935 w 221456"/>
              <a:gd name="T1" fmla="*/ 0 h 900112"/>
              <a:gd name="T2" fmla="*/ 217402 w 221456"/>
              <a:gd name="T3" fmla="*/ 371475 h 900112"/>
              <a:gd name="T4" fmla="*/ 101454 w 221456"/>
              <a:gd name="T5" fmla="*/ 714375 h 900112"/>
              <a:gd name="T6" fmla="*/ 0 w 221456"/>
              <a:gd name="T7" fmla="*/ 900112 h 900112"/>
              <a:gd name="T8" fmla="*/ 0 w 221456"/>
              <a:gd name="T9" fmla="*/ 900112 h 900112"/>
              <a:gd name="T10" fmla="*/ 0 w 221456"/>
              <a:gd name="T11" fmla="*/ 900112 h 900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1456" h="900112">
                <a:moveTo>
                  <a:pt x="142875" y="0"/>
                </a:moveTo>
                <a:cubicBezTo>
                  <a:pt x="182165" y="126206"/>
                  <a:pt x="221456" y="252413"/>
                  <a:pt x="214312" y="371475"/>
                </a:cubicBezTo>
                <a:cubicBezTo>
                  <a:pt x="207168" y="490537"/>
                  <a:pt x="135731" y="626269"/>
                  <a:pt x="100012" y="714375"/>
                </a:cubicBezTo>
                <a:cubicBezTo>
                  <a:pt x="64293" y="802481"/>
                  <a:pt x="0" y="900112"/>
                  <a:pt x="0" y="900112"/>
                </a:cubicBezTo>
              </a:path>
            </a:pathLst>
          </a:custGeom>
          <a:noFill/>
          <a:ln w="28575" cap="flat" cmpd="sng" algn="ctr">
            <a:solidFill>
              <a:schemeClr val="tx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5" name="Freeform 9"/>
          <p:cNvSpPr>
            <a:spLocks/>
          </p:cNvSpPr>
          <p:nvPr/>
        </p:nvSpPr>
        <p:spPr bwMode="auto">
          <a:xfrm>
            <a:off x="6256338" y="1143000"/>
            <a:ext cx="220662" cy="900113"/>
          </a:xfrm>
          <a:custGeom>
            <a:avLst/>
            <a:gdLst>
              <a:gd name="T0" fmla="*/ 140837 w 221456"/>
              <a:gd name="T1" fmla="*/ 0 h 900112"/>
              <a:gd name="T2" fmla="*/ 211255 w 221456"/>
              <a:gd name="T3" fmla="*/ 371475 h 900112"/>
              <a:gd name="T4" fmla="*/ 98585 w 221456"/>
              <a:gd name="T5" fmla="*/ 714379 h 900112"/>
              <a:gd name="T6" fmla="*/ 0 w 221456"/>
              <a:gd name="T7" fmla="*/ 900116 h 900112"/>
              <a:gd name="T8" fmla="*/ 0 w 221456"/>
              <a:gd name="T9" fmla="*/ 900116 h 900112"/>
              <a:gd name="T10" fmla="*/ 0 w 221456"/>
              <a:gd name="T11" fmla="*/ 900116 h 900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1456" h="900112">
                <a:moveTo>
                  <a:pt x="142875" y="0"/>
                </a:moveTo>
                <a:cubicBezTo>
                  <a:pt x="182165" y="126206"/>
                  <a:pt x="221456" y="252413"/>
                  <a:pt x="214312" y="371475"/>
                </a:cubicBezTo>
                <a:cubicBezTo>
                  <a:pt x="207168" y="490537"/>
                  <a:pt x="135731" y="626269"/>
                  <a:pt x="100012" y="714375"/>
                </a:cubicBezTo>
                <a:cubicBezTo>
                  <a:pt x="64293" y="802481"/>
                  <a:pt x="0" y="900112"/>
                  <a:pt x="0" y="900112"/>
                </a:cubicBezTo>
              </a:path>
            </a:pathLst>
          </a:custGeom>
          <a:noFill/>
          <a:ln w="28575" cap="flat" cmpd="sng" algn="ctr">
            <a:solidFill>
              <a:schemeClr val="tx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6" name="Freeform 10"/>
          <p:cNvSpPr>
            <a:spLocks/>
          </p:cNvSpPr>
          <p:nvPr/>
        </p:nvSpPr>
        <p:spPr bwMode="auto">
          <a:xfrm>
            <a:off x="1676400" y="4205288"/>
            <a:ext cx="220663" cy="900112"/>
          </a:xfrm>
          <a:custGeom>
            <a:avLst/>
            <a:gdLst>
              <a:gd name="T0" fmla="*/ 140839 w 221456"/>
              <a:gd name="T1" fmla="*/ 0 h 900112"/>
              <a:gd name="T2" fmla="*/ 211259 w 221456"/>
              <a:gd name="T3" fmla="*/ 371475 h 900112"/>
              <a:gd name="T4" fmla="*/ 98587 w 221456"/>
              <a:gd name="T5" fmla="*/ 714375 h 900112"/>
              <a:gd name="T6" fmla="*/ 0 w 221456"/>
              <a:gd name="T7" fmla="*/ 900112 h 900112"/>
              <a:gd name="T8" fmla="*/ 0 w 221456"/>
              <a:gd name="T9" fmla="*/ 900112 h 900112"/>
              <a:gd name="T10" fmla="*/ 0 w 221456"/>
              <a:gd name="T11" fmla="*/ 900112 h 900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1456" h="900112">
                <a:moveTo>
                  <a:pt x="142875" y="0"/>
                </a:moveTo>
                <a:cubicBezTo>
                  <a:pt x="182165" y="126206"/>
                  <a:pt x="221456" y="252413"/>
                  <a:pt x="214312" y="371475"/>
                </a:cubicBezTo>
                <a:cubicBezTo>
                  <a:pt x="207168" y="490537"/>
                  <a:pt x="135731" y="626269"/>
                  <a:pt x="100012" y="714375"/>
                </a:cubicBezTo>
                <a:cubicBezTo>
                  <a:pt x="64293" y="802481"/>
                  <a:pt x="0" y="900112"/>
                  <a:pt x="0" y="900112"/>
                </a:cubicBezTo>
              </a:path>
            </a:pathLst>
          </a:custGeom>
          <a:noFill/>
          <a:ln w="28575" cap="flat" cmpd="sng" algn="ctr">
            <a:solidFill>
              <a:schemeClr val="tx2"/>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11"/>
          <p:cNvSpPr/>
          <p:nvPr/>
        </p:nvSpPr>
        <p:spPr bwMode="auto">
          <a:xfrm>
            <a:off x="6707188" y="4114800"/>
            <a:ext cx="922337" cy="2257425"/>
          </a:xfrm>
          <a:custGeom>
            <a:avLst/>
            <a:gdLst>
              <a:gd name="connsiteX0" fmla="*/ 16668 w 931068"/>
              <a:gd name="connsiteY0" fmla="*/ 0 h 2257425"/>
              <a:gd name="connsiteX1" fmla="*/ 59531 w 931068"/>
              <a:gd name="connsiteY1" fmla="*/ 757238 h 2257425"/>
              <a:gd name="connsiteX2" fmla="*/ 373856 w 931068"/>
              <a:gd name="connsiteY2" fmla="*/ 1428750 h 2257425"/>
              <a:gd name="connsiteX3" fmla="*/ 731043 w 931068"/>
              <a:gd name="connsiteY3" fmla="*/ 1800225 h 2257425"/>
              <a:gd name="connsiteX4" fmla="*/ 931068 w 931068"/>
              <a:gd name="connsiteY4" fmla="*/ 2257425 h 2257425"/>
              <a:gd name="connsiteX5" fmla="*/ 931068 w 931068"/>
              <a:gd name="connsiteY5" fmla="*/ 2257425 h 2257425"/>
              <a:gd name="connsiteX6" fmla="*/ 931068 w 931068"/>
              <a:gd name="connsiteY6" fmla="*/ 2257425 h 2257425"/>
              <a:gd name="connsiteX0" fmla="*/ 16668 w 931068"/>
              <a:gd name="connsiteY0" fmla="*/ 0 h 2257425"/>
              <a:gd name="connsiteX1" fmla="*/ 59531 w 931068"/>
              <a:gd name="connsiteY1" fmla="*/ 757238 h 2257425"/>
              <a:gd name="connsiteX2" fmla="*/ 373856 w 931068"/>
              <a:gd name="connsiteY2" fmla="*/ 1428750 h 2257425"/>
              <a:gd name="connsiteX3" fmla="*/ 692943 w 931068"/>
              <a:gd name="connsiteY3" fmla="*/ 1828800 h 2257425"/>
              <a:gd name="connsiteX4" fmla="*/ 931068 w 931068"/>
              <a:gd name="connsiteY4" fmla="*/ 2257425 h 2257425"/>
              <a:gd name="connsiteX5" fmla="*/ 931068 w 931068"/>
              <a:gd name="connsiteY5" fmla="*/ 2257425 h 2257425"/>
              <a:gd name="connsiteX6" fmla="*/ 931068 w 931068"/>
              <a:gd name="connsiteY6" fmla="*/ 2257425 h 2257425"/>
              <a:gd name="connsiteX0" fmla="*/ 8334 w 922734"/>
              <a:gd name="connsiteY0" fmla="*/ 0 h 2257425"/>
              <a:gd name="connsiteX1" fmla="*/ 51197 w 922734"/>
              <a:gd name="connsiteY1" fmla="*/ 757238 h 2257425"/>
              <a:gd name="connsiteX2" fmla="*/ 303609 w 922734"/>
              <a:gd name="connsiteY2" fmla="*/ 1371600 h 2257425"/>
              <a:gd name="connsiteX3" fmla="*/ 684609 w 922734"/>
              <a:gd name="connsiteY3" fmla="*/ 1828800 h 2257425"/>
              <a:gd name="connsiteX4" fmla="*/ 922734 w 922734"/>
              <a:gd name="connsiteY4" fmla="*/ 2257425 h 2257425"/>
              <a:gd name="connsiteX5" fmla="*/ 922734 w 922734"/>
              <a:gd name="connsiteY5" fmla="*/ 2257425 h 2257425"/>
              <a:gd name="connsiteX6" fmla="*/ 922734 w 922734"/>
              <a:gd name="connsiteY6" fmla="*/ 2257425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734" h="2257425">
                <a:moveTo>
                  <a:pt x="8334" y="0"/>
                </a:moveTo>
                <a:cubicBezTo>
                  <a:pt x="0" y="259556"/>
                  <a:pt x="1985" y="528638"/>
                  <a:pt x="51197" y="757238"/>
                </a:cubicBezTo>
                <a:cubicBezTo>
                  <a:pt x="100409" y="985838"/>
                  <a:pt x="198040" y="1193006"/>
                  <a:pt x="303609" y="1371600"/>
                </a:cubicBezTo>
                <a:cubicBezTo>
                  <a:pt x="409178" y="1550194"/>
                  <a:pt x="581422" y="1681163"/>
                  <a:pt x="684609" y="1828800"/>
                </a:cubicBezTo>
                <a:cubicBezTo>
                  <a:pt x="787796" y="1976437"/>
                  <a:pt x="883046" y="2185987"/>
                  <a:pt x="922734" y="2257425"/>
                </a:cubicBezTo>
                <a:lnTo>
                  <a:pt x="922734" y="2257425"/>
                </a:lnTo>
                <a:lnTo>
                  <a:pt x="922734" y="2257425"/>
                </a:lnTo>
              </a:path>
            </a:pathLst>
          </a:custGeom>
          <a:noFill/>
          <a:ln w="28575" cap="flat" cmpd="sng" algn="ctr">
            <a:solidFill>
              <a:schemeClr val="tx1">
                <a:lumMod val="95000"/>
              </a:schemeClr>
            </a:solidFill>
            <a:prstDash val="dash"/>
            <a:round/>
            <a:headEnd type="none" w="med" len="med"/>
            <a:tailEnd type="none" w="med" len="med"/>
          </a:ln>
          <a:effectLst/>
          <a:extLst/>
        </p:spPr>
        <p:txBody>
          <a:bodyPr/>
          <a:lstStyle/>
          <a:p>
            <a:pPr>
              <a:defRPr/>
            </a:pPr>
            <a:endParaRPr lang="en-US"/>
          </a:p>
        </p:txBody>
      </p:sp>
      <p:sp>
        <p:nvSpPr>
          <p:cNvPr id="50188" name="Rectangle 18"/>
          <p:cNvSpPr>
            <a:spLocks noChangeArrowheads="1"/>
          </p:cNvSpPr>
          <p:nvPr/>
        </p:nvSpPr>
        <p:spPr bwMode="auto">
          <a:xfrm>
            <a:off x="0" y="6324600"/>
            <a:ext cx="4572000" cy="609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nvGrpSpPr>
          <p:cNvPr id="50189" name="Group 32"/>
          <p:cNvGrpSpPr>
            <a:grpSpLocks/>
          </p:cNvGrpSpPr>
          <p:nvPr/>
        </p:nvGrpSpPr>
        <p:grpSpPr bwMode="auto">
          <a:xfrm>
            <a:off x="0" y="685800"/>
            <a:ext cx="9144000" cy="6248400"/>
            <a:chOff x="0" y="685800"/>
            <a:chExt cx="9144000" cy="6248400"/>
          </a:xfrm>
        </p:grpSpPr>
        <p:sp>
          <p:nvSpPr>
            <p:cNvPr id="50197" name="Rectangle 16"/>
            <p:cNvSpPr>
              <a:spLocks noChangeArrowheads="1"/>
            </p:cNvSpPr>
            <p:nvPr/>
          </p:nvSpPr>
          <p:spPr bwMode="auto">
            <a:xfrm>
              <a:off x="0" y="3352800"/>
              <a:ext cx="9144000" cy="3810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0198" name="Rectangle 17"/>
            <p:cNvSpPr>
              <a:spLocks noChangeArrowheads="1"/>
            </p:cNvSpPr>
            <p:nvPr/>
          </p:nvSpPr>
          <p:spPr bwMode="auto">
            <a:xfrm>
              <a:off x="0" y="6705600"/>
              <a:ext cx="9144000" cy="228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0199" name="Rectangle 19"/>
            <p:cNvSpPr>
              <a:spLocks noChangeArrowheads="1"/>
            </p:cNvSpPr>
            <p:nvPr/>
          </p:nvSpPr>
          <p:spPr bwMode="auto">
            <a:xfrm>
              <a:off x="4267200" y="762000"/>
              <a:ext cx="381000" cy="6172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0200" name="Rectangle 20"/>
            <p:cNvSpPr>
              <a:spLocks noChangeArrowheads="1"/>
            </p:cNvSpPr>
            <p:nvPr/>
          </p:nvSpPr>
          <p:spPr bwMode="auto">
            <a:xfrm>
              <a:off x="0" y="685800"/>
              <a:ext cx="9144000" cy="76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0201" name="Rectangle 21"/>
            <p:cNvSpPr>
              <a:spLocks noChangeArrowheads="1"/>
            </p:cNvSpPr>
            <p:nvPr/>
          </p:nvSpPr>
          <p:spPr bwMode="auto">
            <a:xfrm>
              <a:off x="8915400" y="685800"/>
              <a:ext cx="228600" cy="6172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0202" name="Rectangle 22"/>
            <p:cNvSpPr>
              <a:spLocks noChangeArrowheads="1"/>
            </p:cNvSpPr>
            <p:nvPr/>
          </p:nvSpPr>
          <p:spPr bwMode="auto">
            <a:xfrm>
              <a:off x="0" y="685800"/>
              <a:ext cx="228600" cy="6172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grpSp>
      <p:sp>
        <p:nvSpPr>
          <p:cNvPr id="24" name="Rectangle 2"/>
          <p:cNvSpPr txBox="1">
            <a:spLocks noChangeArrowheads="1"/>
          </p:cNvSpPr>
          <p:nvPr/>
        </p:nvSpPr>
        <p:spPr bwMode="auto">
          <a:xfrm>
            <a:off x="4572000" y="3505200"/>
            <a:ext cx="3581400" cy="457200"/>
          </a:xfrm>
          <a:prstGeom prst="rect">
            <a:avLst/>
          </a:prstGeom>
          <a:solidFill>
            <a:schemeClr val="tx2"/>
          </a:solidFill>
          <a:ln w="9525">
            <a:solidFill>
              <a:schemeClr val="bg2"/>
            </a:solidFill>
            <a:miter lim="800000"/>
            <a:headEnd/>
            <a:tailEnd/>
          </a:ln>
          <a:effectLst/>
        </p:spPr>
        <p:txBody>
          <a:bodyPr anchor="ctr"/>
          <a:lstStyle/>
          <a:p>
            <a:pPr>
              <a:defRPr/>
            </a:pPr>
            <a:r>
              <a:rPr lang="es-ES_tradnl" sz="2000" kern="0" dirty="0">
                <a:solidFill>
                  <a:schemeClr val="bg2"/>
                </a:solidFill>
                <a:latin typeface="+mj-lt"/>
                <a:ea typeface="+mj-ea"/>
                <a:cs typeface="+mj-cs"/>
              </a:rPr>
              <a:t>Corte Trasversal</a:t>
            </a:r>
          </a:p>
        </p:txBody>
      </p:sp>
      <p:sp>
        <p:nvSpPr>
          <p:cNvPr id="25" name="Rectangle 2"/>
          <p:cNvSpPr txBox="1">
            <a:spLocks noChangeArrowheads="1"/>
          </p:cNvSpPr>
          <p:nvPr/>
        </p:nvSpPr>
        <p:spPr bwMode="auto">
          <a:xfrm>
            <a:off x="3048000" y="6400800"/>
            <a:ext cx="1981200" cy="381000"/>
          </a:xfrm>
          <a:prstGeom prst="rect">
            <a:avLst/>
          </a:prstGeom>
          <a:solidFill>
            <a:schemeClr val="tx2"/>
          </a:solidFill>
          <a:ln w="9525">
            <a:solidFill>
              <a:schemeClr val="bg2"/>
            </a:solidFill>
            <a:miter lim="800000"/>
            <a:headEnd/>
            <a:tailEnd/>
          </a:ln>
          <a:effectLst/>
        </p:spPr>
        <p:txBody>
          <a:bodyPr anchor="ctr"/>
          <a:lstStyle/>
          <a:p>
            <a:pPr>
              <a:defRPr/>
            </a:pPr>
            <a:r>
              <a:rPr lang="es-ES_tradnl" sz="2000" kern="0" dirty="0">
                <a:solidFill>
                  <a:schemeClr val="bg2"/>
                </a:solidFill>
                <a:latin typeface="+mj-lt"/>
                <a:ea typeface="+mj-ea"/>
                <a:cs typeface="+mj-cs"/>
              </a:rPr>
              <a:t>Eje inclinado</a:t>
            </a:r>
          </a:p>
        </p:txBody>
      </p:sp>
      <p:cxnSp>
        <p:nvCxnSpPr>
          <p:cNvPr id="50192" name="Straight Arrow Connector 26"/>
          <p:cNvCxnSpPr>
            <a:cxnSpLocks noChangeShapeType="1"/>
          </p:cNvCxnSpPr>
          <p:nvPr/>
        </p:nvCxnSpPr>
        <p:spPr bwMode="auto">
          <a:xfrm flipV="1">
            <a:off x="5029200" y="5486400"/>
            <a:ext cx="1905000" cy="914400"/>
          </a:xfrm>
          <a:prstGeom prst="straightConnector1">
            <a:avLst/>
          </a:prstGeom>
          <a:noFill/>
          <a:ln w="28575"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50193" name="TextBox 28"/>
          <p:cNvSpPr txBox="1">
            <a:spLocks noChangeArrowheads="1"/>
          </p:cNvSpPr>
          <p:nvPr/>
        </p:nvSpPr>
        <p:spPr bwMode="auto">
          <a:xfrm>
            <a:off x="6553200" y="41910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0194" name="TextBox 29"/>
          <p:cNvSpPr txBox="1">
            <a:spLocks noChangeArrowheads="1"/>
          </p:cNvSpPr>
          <p:nvPr/>
        </p:nvSpPr>
        <p:spPr bwMode="auto">
          <a:xfrm>
            <a:off x="6629400" y="48006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0195" name="TextBox 30"/>
          <p:cNvSpPr txBox="1">
            <a:spLocks noChangeArrowheads="1"/>
          </p:cNvSpPr>
          <p:nvPr/>
        </p:nvSpPr>
        <p:spPr bwMode="auto">
          <a:xfrm>
            <a:off x="7000875" y="5405438"/>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0196" name="TextBox 31"/>
          <p:cNvSpPr txBox="1">
            <a:spLocks noChangeArrowheads="1"/>
          </p:cNvSpPr>
          <p:nvPr/>
        </p:nvSpPr>
        <p:spPr bwMode="auto">
          <a:xfrm>
            <a:off x="7381875" y="5938838"/>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Grp="1" noChangeArrowheads="1"/>
          </p:cNvSpPr>
          <p:nvPr>
            <p:ph type="title"/>
          </p:nvPr>
        </p:nvSpPr>
        <p:spPr>
          <a:xfrm>
            <a:off x="0" y="0"/>
            <a:ext cx="9144000" cy="1143000"/>
          </a:xfrm>
          <a:solidFill>
            <a:schemeClr val="bg2"/>
          </a:solidFill>
        </p:spPr>
        <p:txBody>
          <a:bodyPr/>
          <a:lstStyle/>
          <a:p>
            <a:pPr eaLnBrk="1" hangingPunct="1"/>
            <a:r>
              <a:rPr lang="es-ES_tradnl" altLang="en-US" sz="3600" smtClean="0"/>
              <a:t>Perturbación Baroclínica (HN)</a:t>
            </a:r>
            <a:br>
              <a:rPr lang="es-ES_tradnl" altLang="en-US" sz="3600" smtClean="0"/>
            </a:br>
            <a:r>
              <a:rPr lang="es-ES_tradnl" altLang="en-US" sz="2800" smtClean="0">
                <a:solidFill>
                  <a:schemeClr val="tx1"/>
                </a:solidFill>
              </a:rPr>
              <a:t>Isohipsas y Advección de Temp.  500 hPa</a:t>
            </a:r>
          </a:p>
        </p:txBody>
      </p:sp>
      <p:sp>
        <p:nvSpPr>
          <p:cNvPr id="4" name="Freeform 3"/>
          <p:cNvSpPr/>
          <p:nvPr/>
        </p:nvSpPr>
        <p:spPr bwMode="auto">
          <a:xfrm>
            <a:off x="3424238" y="1295400"/>
            <a:ext cx="538162" cy="2547938"/>
          </a:xfrm>
          <a:custGeom>
            <a:avLst/>
            <a:gdLst>
              <a:gd name="connsiteX0" fmla="*/ 142875 w 221456"/>
              <a:gd name="connsiteY0" fmla="*/ 0 h 900112"/>
              <a:gd name="connsiteX1" fmla="*/ 214312 w 221456"/>
              <a:gd name="connsiteY1" fmla="*/ 371475 h 900112"/>
              <a:gd name="connsiteX2" fmla="*/ 100012 w 221456"/>
              <a:gd name="connsiteY2" fmla="*/ 714375 h 900112"/>
              <a:gd name="connsiteX3" fmla="*/ 0 w 221456"/>
              <a:gd name="connsiteY3" fmla="*/ 900112 h 900112"/>
              <a:gd name="connsiteX4" fmla="*/ 0 w 221456"/>
              <a:gd name="connsiteY4" fmla="*/ 900112 h 900112"/>
              <a:gd name="connsiteX5" fmla="*/ 0 w 221456"/>
              <a:gd name="connsiteY5" fmla="*/ 900112 h 90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456" h="900112">
                <a:moveTo>
                  <a:pt x="142875" y="0"/>
                </a:moveTo>
                <a:cubicBezTo>
                  <a:pt x="182165" y="126206"/>
                  <a:pt x="221456" y="252413"/>
                  <a:pt x="214312" y="371475"/>
                </a:cubicBezTo>
                <a:cubicBezTo>
                  <a:pt x="207168" y="490537"/>
                  <a:pt x="135731" y="626269"/>
                  <a:pt x="100012" y="714375"/>
                </a:cubicBezTo>
                <a:cubicBezTo>
                  <a:pt x="64293" y="802481"/>
                  <a:pt x="0" y="900112"/>
                  <a:pt x="0" y="900112"/>
                </a:cubicBezTo>
                <a:lnTo>
                  <a:pt x="0" y="900112"/>
                </a:lnTo>
                <a:lnTo>
                  <a:pt x="0" y="900112"/>
                </a:lnTo>
              </a:path>
            </a:pathLst>
          </a:custGeom>
          <a:noFill/>
          <a:ln w="28575" cap="flat" cmpd="sng" algn="ctr">
            <a:solidFill>
              <a:schemeClr val="tx2"/>
            </a:solidFill>
            <a:prstDash val="dash"/>
            <a:round/>
            <a:headEnd type="none" w="med" len="med"/>
            <a:tailEnd type="none" w="med" len="med"/>
          </a:ln>
          <a:effectLst>
            <a:outerShdw blurRad="50800" dist="38100" dir="2700000" algn="tl" rotWithShape="0">
              <a:prstClr val="black">
                <a:alpha val="40000"/>
              </a:prstClr>
            </a:outerShdw>
          </a:effectLst>
          <a:extLst/>
        </p:spPr>
        <p:txBody>
          <a:body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a:xfrm>
            <a:off x="0" y="0"/>
            <a:ext cx="9144000" cy="914400"/>
          </a:xfrm>
          <a:solidFill>
            <a:schemeClr val="bg2"/>
          </a:solidFill>
        </p:spPr>
        <p:txBody>
          <a:bodyPr/>
          <a:lstStyle/>
          <a:p>
            <a:pPr eaLnBrk="1" hangingPunct="1"/>
            <a:r>
              <a:rPr lang="es-ES_tradnl" altLang="en-US" sz="3600" smtClean="0"/>
              <a:t>Perturbación Baroclínica (HN)</a:t>
            </a:r>
            <a:br>
              <a:rPr lang="es-ES_tradnl" altLang="en-US" sz="3600" smtClean="0"/>
            </a:br>
            <a:r>
              <a:rPr lang="es-ES_tradnl" altLang="en-US" sz="2800" smtClean="0">
                <a:solidFill>
                  <a:schemeClr val="tx1"/>
                </a:solidFill>
              </a:rPr>
              <a:t>Corte Transversal Vientos</a:t>
            </a:r>
          </a:p>
        </p:txBody>
      </p:sp>
      <p:sp>
        <p:nvSpPr>
          <p:cNvPr id="52228" name="Line 5"/>
          <p:cNvSpPr>
            <a:spLocks noChangeShapeType="1"/>
          </p:cNvSpPr>
          <p:nvPr/>
        </p:nvSpPr>
        <p:spPr bwMode="auto">
          <a:xfrm flipV="1">
            <a:off x="3276600" y="3048000"/>
            <a:ext cx="0" cy="3048000"/>
          </a:xfrm>
          <a:prstGeom prst="line">
            <a:avLst/>
          </a:prstGeom>
          <a:noFill/>
          <a:ln w="762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29" name="Line 6"/>
          <p:cNvSpPr>
            <a:spLocks noChangeShapeType="1"/>
          </p:cNvSpPr>
          <p:nvPr/>
        </p:nvSpPr>
        <p:spPr bwMode="auto">
          <a:xfrm flipV="1">
            <a:off x="5943600" y="3048000"/>
            <a:ext cx="0" cy="3048000"/>
          </a:xfrm>
          <a:prstGeom prst="line">
            <a:avLst/>
          </a:prstGeom>
          <a:noFill/>
          <a:ln w="76200">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7" name="Straight Arrow Connector 6"/>
          <p:cNvCxnSpPr/>
          <p:nvPr/>
        </p:nvCxnSpPr>
        <p:spPr bwMode="auto">
          <a:xfrm flipV="1">
            <a:off x="7315200" y="3886200"/>
            <a:ext cx="609600" cy="6096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9" name="Straight Arrow Connector 8"/>
          <p:cNvCxnSpPr/>
          <p:nvPr/>
        </p:nvCxnSpPr>
        <p:spPr bwMode="auto">
          <a:xfrm flipV="1">
            <a:off x="6477000" y="1676400"/>
            <a:ext cx="1828800" cy="10668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14" name="Straight Arrow Connector 13"/>
          <p:cNvCxnSpPr/>
          <p:nvPr/>
        </p:nvCxnSpPr>
        <p:spPr bwMode="auto">
          <a:xfrm>
            <a:off x="5791200" y="5715000"/>
            <a:ext cx="457200" cy="1588"/>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16" name="Straight Arrow Connector 15"/>
          <p:cNvCxnSpPr/>
          <p:nvPr/>
        </p:nvCxnSpPr>
        <p:spPr bwMode="auto">
          <a:xfrm rot="16200000" flipH="1">
            <a:off x="4267200" y="5410200"/>
            <a:ext cx="533400" cy="3810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19" name="Straight Arrow Connector 18"/>
          <p:cNvCxnSpPr/>
          <p:nvPr/>
        </p:nvCxnSpPr>
        <p:spPr bwMode="auto">
          <a:xfrm rot="5400000" flipH="1" flipV="1">
            <a:off x="7353300" y="5600700"/>
            <a:ext cx="304800" cy="2286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26" name="Straight Arrow Connector 25"/>
          <p:cNvCxnSpPr/>
          <p:nvPr/>
        </p:nvCxnSpPr>
        <p:spPr bwMode="auto">
          <a:xfrm>
            <a:off x="4114800" y="4038600"/>
            <a:ext cx="914400" cy="1524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30" name="Straight Arrow Connector 29"/>
          <p:cNvCxnSpPr/>
          <p:nvPr/>
        </p:nvCxnSpPr>
        <p:spPr bwMode="auto">
          <a:xfrm>
            <a:off x="3810000" y="2133600"/>
            <a:ext cx="1524000" cy="1588"/>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35" name="Straight Arrow Connector 34"/>
          <p:cNvCxnSpPr/>
          <p:nvPr/>
        </p:nvCxnSpPr>
        <p:spPr bwMode="auto">
          <a:xfrm rot="16200000" flipH="1">
            <a:off x="914400" y="1752600"/>
            <a:ext cx="1371600" cy="7620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44" name="Straight Arrow Connector 43"/>
          <p:cNvCxnSpPr/>
          <p:nvPr/>
        </p:nvCxnSpPr>
        <p:spPr bwMode="auto">
          <a:xfrm rot="16200000" flipH="1">
            <a:off x="1752600" y="5638800"/>
            <a:ext cx="228600" cy="762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cxnSp>
        <p:nvCxnSpPr>
          <p:cNvPr id="47" name="Straight Arrow Connector 46"/>
          <p:cNvCxnSpPr/>
          <p:nvPr/>
        </p:nvCxnSpPr>
        <p:spPr bwMode="auto">
          <a:xfrm rot="16200000" flipH="1">
            <a:off x="1295400" y="3810000"/>
            <a:ext cx="914400" cy="457200"/>
          </a:xfrm>
          <a:prstGeom prst="straightConnector1">
            <a:avLst/>
          </a:prstGeom>
          <a:solidFill>
            <a:schemeClr val="accent1"/>
          </a:solidFill>
          <a:ln w="38100" cap="flat" cmpd="sng" algn="ctr">
            <a:solidFill>
              <a:schemeClr val="accent5">
                <a:lumMod val="50000"/>
              </a:schemeClr>
            </a:solidFill>
            <a:prstDash val="solid"/>
            <a:round/>
            <a:headEnd type="none" w="med" len="med"/>
            <a:tailEnd type="arrow"/>
          </a:ln>
          <a:effectLst/>
          <a:extLst/>
        </p:spPr>
      </p:cxnSp>
      <p:sp>
        <p:nvSpPr>
          <p:cNvPr id="49" name="Freeform 48"/>
          <p:cNvSpPr/>
          <p:nvPr/>
        </p:nvSpPr>
        <p:spPr bwMode="auto">
          <a:xfrm>
            <a:off x="4419600" y="1219200"/>
            <a:ext cx="1600200" cy="4724400"/>
          </a:xfrm>
          <a:custGeom>
            <a:avLst/>
            <a:gdLst>
              <a:gd name="connsiteX0" fmla="*/ 16668 w 931068"/>
              <a:gd name="connsiteY0" fmla="*/ 0 h 2257425"/>
              <a:gd name="connsiteX1" fmla="*/ 59531 w 931068"/>
              <a:gd name="connsiteY1" fmla="*/ 757238 h 2257425"/>
              <a:gd name="connsiteX2" fmla="*/ 373856 w 931068"/>
              <a:gd name="connsiteY2" fmla="*/ 1428750 h 2257425"/>
              <a:gd name="connsiteX3" fmla="*/ 731043 w 931068"/>
              <a:gd name="connsiteY3" fmla="*/ 1800225 h 2257425"/>
              <a:gd name="connsiteX4" fmla="*/ 931068 w 931068"/>
              <a:gd name="connsiteY4" fmla="*/ 2257425 h 2257425"/>
              <a:gd name="connsiteX5" fmla="*/ 931068 w 931068"/>
              <a:gd name="connsiteY5" fmla="*/ 2257425 h 2257425"/>
              <a:gd name="connsiteX6" fmla="*/ 931068 w 931068"/>
              <a:gd name="connsiteY6" fmla="*/ 2257425 h 2257425"/>
              <a:gd name="connsiteX0" fmla="*/ 16668 w 931068"/>
              <a:gd name="connsiteY0" fmla="*/ 0 h 2257425"/>
              <a:gd name="connsiteX1" fmla="*/ 59531 w 931068"/>
              <a:gd name="connsiteY1" fmla="*/ 757238 h 2257425"/>
              <a:gd name="connsiteX2" fmla="*/ 373856 w 931068"/>
              <a:gd name="connsiteY2" fmla="*/ 1428750 h 2257425"/>
              <a:gd name="connsiteX3" fmla="*/ 692943 w 931068"/>
              <a:gd name="connsiteY3" fmla="*/ 1828800 h 2257425"/>
              <a:gd name="connsiteX4" fmla="*/ 931068 w 931068"/>
              <a:gd name="connsiteY4" fmla="*/ 2257425 h 2257425"/>
              <a:gd name="connsiteX5" fmla="*/ 931068 w 931068"/>
              <a:gd name="connsiteY5" fmla="*/ 2257425 h 2257425"/>
              <a:gd name="connsiteX6" fmla="*/ 931068 w 931068"/>
              <a:gd name="connsiteY6" fmla="*/ 2257425 h 2257425"/>
              <a:gd name="connsiteX0" fmla="*/ 8334 w 922734"/>
              <a:gd name="connsiteY0" fmla="*/ 0 h 2257425"/>
              <a:gd name="connsiteX1" fmla="*/ 51197 w 922734"/>
              <a:gd name="connsiteY1" fmla="*/ 757238 h 2257425"/>
              <a:gd name="connsiteX2" fmla="*/ 303609 w 922734"/>
              <a:gd name="connsiteY2" fmla="*/ 1371600 h 2257425"/>
              <a:gd name="connsiteX3" fmla="*/ 684609 w 922734"/>
              <a:gd name="connsiteY3" fmla="*/ 1828800 h 2257425"/>
              <a:gd name="connsiteX4" fmla="*/ 922734 w 922734"/>
              <a:gd name="connsiteY4" fmla="*/ 2257425 h 2257425"/>
              <a:gd name="connsiteX5" fmla="*/ 922734 w 922734"/>
              <a:gd name="connsiteY5" fmla="*/ 2257425 h 2257425"/>
              <a:gd name="connsiteX6" fmla="*/ 922734 w 922734"/>
              <a:gd name="connsiteY6" fmla="*/ 2257425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2734" h="2257425">
                <a:moveTo>
                  <a:pt x="8334" y="0"/>
                </a:moveTo>
                <a:cubicBezTo>
                  <a:pt x="0" y="259556"/>
                  <a:pt x="1985" y="528638"/>
                  <a:pt x="51197" y="757238"/>
                </a:cubicBezTo>
                <a:cubicBezTo>
                  <a:pt x="100409" y="985838"/>
                  <a:pt x="198040" y="1193006"/>
                  <a:pt x="303609" y="1371600"/>
                </a:cubicBezTo>
                <a:cubicBezTo>
                  <a:pt x="409178" y="1550194"/>
                  <a:pt x="581422" y="1681163"/>
                  <a:pt x="684609" y="1828800"/>
                </a:cubicBezTo>
                <a:cubicBezTo>
                  <a:pt x="787796" y="1976437"/>
                  <a:pt x="883046" y="2185987"/>
                  <a:pt x="922734" y="2257425"/>
                </a:cubicBezTo>
                <a:lnTo>
                  <a:pt x="922734" y="2257425"/>
                </a:lnTo>
                <a:lnTo>
                  <a:pt x="922734" y="2257425"/>
                </a:lnTo>
              </a:path>
            </a:pathLst>
          </a:custGeom>
          <a:noFill/>
          <a:ln w="28575" cap="flat" cmpd="sng" algn="ctr">
            <a:solidFill>
              <a:schemeClr val="tx1">
                <a:lumMod val="65000"/>
              </a:schemeClr>
            </a:solidFill>
            <a:prstDash val="dash"/>
            <a:round/>
            <a:headEnd type="none" w="med" len="med"/>
            <a:tailEnd type="none" w="med" len="med"/>
          </a:ln>
          <a:effectLst/>
          <a:extLst/>
        </p:spPr>
        <p:txBody>
          <a:bodyPr/>
          <a:lstStyle/>
          <a:p>
            <a:pPr>
              <a:defRPr/>
            </a:pPr>
            <a:endParaRPr lang="en-US"/>
          </a:p>
        </p:txBody>
      </p:sp>
      <p:sp>
        <p:nvSpPr>
          <p:cNvPr id="52241" name="TextBox 49"/>
          <p:cNvSpPr txBox="1">
            <a:spLocks noChangeArrowheads="1"/>
          </p:cNvSpPr>
          <p:nvPr/>
        </p:nvSpPr>
        <p:spPr bwMode="auto">
          <a:xfrm>
            <a:off x="5638800" y="51816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2242" name="TextBox 50"/>
          <p:cNvSpPr txBox="1">
            <a:spLocks noChangeArrowheads="1"/>
          </p:cNvSpPr>
          <p:nvPr/>
        </p:nvSpPr>
        <p:spPr bwMode="auto">
          <a:xfrm>
            <a:off x="4953000" y="42672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2243" name="TextBox 51"/>
          <p:cNvSpPr txBox="1">
            <a:spLocks noChangeArrowheads="1"/>
          </p:cNvSpPr>
          <p:nvPr/>
        </p:nvSpPr>
        <p:spPr bwMode="auto">
          <a:xfrm>
            <a:off x="4419600" y="32004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2244" name="TextBox 52"/>
          <p:cNvSpPr txBox="1">
            <a:spLocks noChangeArrowheads="1"/>
          </p:cNvSpPr>
          <p:nvPr/>
        </p:nvSpPr>
        <p:spPr bwMode="auto">
          <a:xfrm>
            <a:off x="4267200" y="2205038"/>
            <a:ext cx="39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2245" name="TextBox 53"/>
          <p:cNvSpPr txBox="1">
            <a:spLocks noChangeArrowheads="1"/>
          </p:cNvSpPr>
          <p:nvPr/>
        </p:nvSpPr>
        <p:spPr bwMode="auto">
          <a:xfrm>
            <a:off x="4267200" y="1066800"/>
            <a:ext cx="390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FF0000"/>
                </a:solidFill>
                <a:latin typeface="Arial Black" pitchFamily="34" charset="0"/>
              </a:rPr>
              <a:t>L</a:t>
            </a:r>
          </a:p>
        </p:txBody>
      </p:sp>
      <p:sp>
        <p:nvSpPr>
          <p:cNvPr id="52246" name="TextBox 54"/>
          <p:cNvSpPr txBox="1">
            <a:spLocks noChangeArrowheads="1"/>
          </p:cNvSpPr>
          <p:nvPr/>
        </p:nvSpPr>
        <p:spPr bwMode="auto">
          <a:xfrm>
            <a:off x="2590800" y="310515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chemeClr val="tx2"/>
                </a:solidFill>
                <a:latin typeface="Arial" charset="0"/>
                <a:cs typeface="Arial" charset="0"/>
              </a:rPr>
              <a:t>JET</a:t>
            </a:r>
          </a:p>
        </p:txBody>
      </p:sp>
      <p:sp>
        <p:nvSpPr>
          <p:cNvPr id="52247" name="TextBox 55"/>
          <p:cNvSpPr txBox="1">
            <a:spLocks noChangeArrowheads="1"/>
          </p:cNvSpPr>
          <p:nvPr/>
        </p:nvSpPr>
        <p:spPr bwMode="auto">
          <a:xfrm>
            <a:off x="5562600" y="266700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chemeClr val="tx2"/>
                </a:solidFill>
                <a:latin typeface="Arial" charset="0"/>
                <a:cs typeface="Arial" charset="0"/>
              </a:rPr>
              <a:t>JET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ctrTitle"/>
          </p:nvPr>
        </p:nvSpPr>
        <p:spPr/>
        <p:txBody>
          <a:bodyPr/>
          <a:lstStyle/>
          <a:p>
            <a:pPr eaLnBrk="1" hangingPunct="1"/>
            <a:r>
              <a:rPr lang="en-US" altLang="en-US" dirty="0" smtClean="0"/>
              <a:t>Anticiclones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28600"/>
            <a:ext cx="4953000" cy="685800"/>
          </a:xfrm>
        </p:spPr>
        <p:txBody>
          <a:bodyPr/>
          <a:lstStyle/>
          <a:p>
            <a:pPr eaLnBrk="1" hangingPunct="1"/>
            <a:r>
              <a:rPr lang="es-ES_tradnl" altLang="en-US" smtClean="0"/>
              <a:t>Dorsales Cálidas</a:t>
            </a:r>
          </a:p>
        </p:txBody>
      </p:sp>
      <p:sp>
        <p:nvSpPr>
          <p:cNvPr id="54275" name="Rectangle 3"/>
          <p:cNvSpPr>
            <a:spLocks noGrp="1" noChangeArrowheads="1"/>
          </p:cNvSpPr>
          <p:nvPr>
            <p:ph type="body" idx="1"/>
          </p:nvPr>
        </p:nvSpPr>
        <p:spPr>
          <a:xfrm>
            <a:off x="-304800" y="1143000"/>
            <a:ext cx="9220200" cy="4114800"/>
          </a:xfrm>
        </p:spPr>
        <p:txBody>
          <a:bodyPr/>
          <a:lstStyle/>
          <a:p>
            <a:pPr eaLnBrk="1" hangingPunct="1">
              <a:lnSpc>
                <a:spcPct val="80000"/>
              </a:lnSpc>
              <a:spcBef>
                <a:spcPct val="0"/>
              </a:spcBef>
              <a:buFontTx/>
              <a:buNone/>
            </a:pPr>
            <a:r>
              <a:rPr lang="es-ES_tradnl" altLang="en-US" sz="2800" smtClean="0"/>
              <a:t>     </a:t>
            </a:r>
            <a:r>
              <a:rPr lang="es-ES_tradnl" altLang="en-US" sz="2800" b="1" smtClean="0"/>
              <a:t>Características:</a:t>
            </a:r>
          </a:p>
          <a:p>
            <a:pPr eaLnBrk="1" hangingPunct="1">
              <a:lnSpc>
                <a:spcPct val="80000"/>
              </a:lnSpc>
              <a:spcBef>
                <a:spcPct val="0"/>
              </a:spcBef>
              <a:buFontTx/>
              <a:buNone/>
            </a:pPr>
            <a:endParaRPr lang="es-ES_tradnl" altLang="en-US" sz="1000" b="1" smtClean="0"/>
          </a:p>
          <a:p>
            <a:pPr lvl="1" eaLnBrk="1" hangingPunct="1">
              <a:lnSpc>
                <a:spcPct val="80000"/>
              </a:lnSpc>
              <a:spcBef>
                <a:spcPct val="0"/>
              </a:spcBef>
            </a:pPr>
            <a:r>
              <a:rPr lang="es-ES_tradnl" altLang="en-US" sz="2400" smtClean="0"/>
              <a:t>Sistema troposférico</a:t>
            </a:r>
          </a:p>
          <a:p>
            <a:pPr lvl="2" eaLnBrk="1" hangingPunct="1">
              <a:lnSpc>
                <a:spcPct val="80000"/>
              </a:lnSpc>
              <a:spcBef>
                <a:spcPct val="0"/>
              </a:spcBef>
            </a:pPr>
            <a:r>
              <a:rPr lang="es-ES_tradnl" altLang="en-US" sz="2000" smtClean="0"/>
              <a:t>Abarca de bajos niveles</a:t>
            </a:r>
          </a:p>
          <a:p>
            <a:pPr lvl="2" eaLnBrk="1" hangingPunct="1">
              <a:lnSpc>
                <a:spcPct val="80000"/>
              </a:lnSpc>
              <a:spcBef>
                <a:spcPct val="0"/>
              </a:spcBef>
              <a:buFontTx/>
              <a:buNone/>
            </a:pPr>
            <a:r>
              <a:rPr lang="es-ES_tradnl" altLang="en-US" sz="2000" smtClean="0"/>
              <a:t>    hasta la estratósfera.</a:t>
            </a:r>
          </a:p>
          <a:p>
            <a:pPr lvl="2" eaLnBrk="1" hangingPunct="1">
              <a:lnSpc>
                <a:spcPct val="80000"/>
              </a:lnSpc>
              <a:spcBef>
                <a:spcPct val="0"/>
              </a:spcBef>
              <a:buFontTx/>
              <a:buNone/>
            </a:pPr>
            <a:endParaRPr lang="es-ES_tradnl" altLang="en-US" sz="2000" smtClean="0"/>
          </a:p>
          <a:p>
            <a:pPr lvl="1" eaLnBrk="1" hangingPunct="1">
              <a:lnSpc>
                <a:spcPct val="80000"/>
              </a:lnSpc>
              <a:spcBef>
                <a:spcPct val="0"/>
              </a:spcBef>
            </a:pPr>
            <a:r>
              <a:rPr lang="es-ES_tradnl" altLang="en-US" sz="2400" smtClean="0"/>
              <a:t>Núcleo Cálido</a:t>
            </a:r>
          </a:p>
          <a:p>
            <a:pPr lvl="2" eaLnBrk="1" hangingPunct="1">
              <a:lnSpc>
                <a:spcPct val="80000"/>
              </a:lnSpc>
              <a:spcBef>
                <a:spcPct val="0"/>
              </a:spcBef>
            </a:pPr>
            <a:r>
              <a:rPr lang="es-ES_tradnl" altLang="en-US" sz="2000" smtClean="0"/>
              <a:t>Temperatura en el </a:t>
            </a:r>
          </a:p>
          <a:p>
            <a:pPr lvl="2" eaLnBrk="1" hangingPunct="1">
              <a:lnSpc>
                <a:spcPct val="80000"/>
              </a:lnSpc>
              <a:spcBef>
                <a:spcPct val="0"/>
              </a:spcBef>
              <a:buFontTx/>
              <a:buNone/>
            </a:pPr>
            <a:r>
              <a:rPr lang="es-ES_tradnl" altLang="en-US" sz="2000" smtClean="0"/>
              <a:t>    centro/corazón mas cálida</a:t>
            </a:r>
          </a:p>
          <a:p>
            <a:pPr lvl="2" eaLnBrk="1" hangingPunct="1">
              <a:lnSpc>
                <a:spcPct val="80000"/>
              </a:lnSpc>
              <a:spcBef>
                <a:spcPct val="0"/>
              </a:spcBef>
              <a:buFontTx/>
              <a:buNone/>
            </a:pPr>
            <a:r>
              <a:rPr lang="es-ES_tradnl" altLang="en-US" sz="2000" smtClean="0"/>
              <a:t>    que la temperatura del </a:t>
            </a:r>
          </a:p>
          <a:p>
            <a:pPr lvl="2" eaLnBrk="1" hangingPunct="1">
              <a:lnSpc>
                <a:spcPct val="80000"/>
              </a:lnSpc>
              <a:spcBef>
                <a:spcPct val="0"/>
              </a:spcBef>
              <a:buFontTx/>
              <a:buNone/>
            </a:pPr>
            <a:r>
              <a:rPr lang="es-ES_tradnl" altLang="en-US" sz="2000" smtClean="0"/>
              <a:t>    medio ambiente.</a:t>
            </a:r>
          </a:p>
          <a:p>
            <a:pPr lvl="2" eaLnBrk="1" hangingPunct="1">
              <a:lnSpc>
                <a:spcPct val="80000"/>
              </a:lnSpc>
              <a:spcBef>
                <a:spcPct val="0"/>
              </a:spcBef>
              <a:buFontTx/>
              <a:buNone/>
            </a:pPr>
            <a:endParaRPr lang="es-ES_tradnl" altLang="en-US" sz="2000" smtClean="0"/>
          </a:p>
          <a:p>
            <a:pPr lvl="1" eaLnBrk="1" hangingPunct="1">
              <a:lnSpc>
                <a:spcPct val="80000"/>
              </a:lnSpc>
              <a:spcBef>
                <a:spcPct val="0"/>
              </a:spcBef>
            </a:pPr>
            <a:r>
              <a:rPr lang="es-ES_tradnl" altLang="en-US" sz="2400" smtClean="0"/>
              <a:t>Tropopausa Alta</a:t>
            </a:r>
          </a:p>
          <a:p>
            <a:pPr lvl="2" eaLnBrk="1" hangingPunct="1">
              <a:lnSpc>
                <a:spcPct val="80000"/>
              </a:lnSpc>
              <a:spcBef>
                <a:spcPct val="0"/>
              </a:spcBef>
            </a:pPr>
            <a:r>
              <a:rPr lang="es-ES_tradnl" altLang="en-US" sz="2000" smtClean="0"/>
              <a:t>Al ser de núcleo cálido, </a:t>
            </a:r>
          </a:p>
          <a:p>
            <a:pPr lvl="2" eaLnBrk="1" hangingPunct="1">
              <a:lnSpc>
                <a:spcPct val="80000"/>
              </a:lnSpc>
              <a:spcBef>
                <a:spcPct val="0"/>
              </a:spcBef>
              <a:buFontTx/>
              <a:buNone/>
            </a:pPr>
            <a:r>
              <a:rPr lang="es-ES_tradnl" altLang="en-US" sz="2000" smtClean="0"/>
              <a:t>    la atmósfera se expande</a:t>
            </a:r>
          </a:p>
          <a:p>
            <a:pPr lvl="2" eaLnBrk="1" hangingPunct="1">
              <a:lnSpc>
                <a:spcPct val="80000"/>
              </a:lnSpc>
              <a:spcBef>
                <a:spcPct val="0"/>
              </a:spcBef>
              <a:buFontTx/>
              <a:buNone/>
            </a:pPr>
            <a:r>
              <a:rPr lang="es-ES_tradnl" altLang="en-US" sz="2000" smtClean="0"/>
              <a:t>    y la tropopausa sube.</a:t>
            </a:r>
          </a:p>
          <a:p>
            <a:pPr lvl="2" eaLnBrk="1" hangingPunct="1">
              <a:lnSpc>
                <a:spcPct val="80000"/>
              </a:lnSpc>
              <a:spcBef>
                <a:spcPct val="0"/>
              </a:spcBef>
            </a:pPr>
            <a:endParaRPr lang="es-ES_tradnl" altLang="en-US" sz="2000" smtClean="0"/>
          </a:p>
          <a:p>
            <a:pPr lvl="1" eaLnBrk="1" hangingPunct="1">
              <a:lnSpc>
                <a:spcPct val="80000"/>
              </a:lnSpc>
              <a:spcBef>
                <a:spcPct val="0"/>
              </a:spcBef>
            </a:pPr>
            <a:r>
              <a:rPr lang="es-ES_tradnl" altLang="en-US" sz="2400" smtClean="0"/>
              <a:t>Vorticidad</a:t>
            </a:r>
          </a:p>
          <a:p>
            <a:pPr lvl="2" eaLnBrk="1" hangingPunct="1">
              <a:lnSpc>
                <a:spcPct val="80000"/>
              </a:lnSpc>
              <a:spcBef>
                <a:spcPct val="0"/>
              </a:spcBef>
            </a:pPr>
            <a:r>
              <a:rPr lang="es-ES_tradnl" altLang="en-US" sz="2000" smtClean="0"/>
              <a:t>Vorticidad se hace mas anticiclónica con la altura (más negativa con la altura en el hemisferio norte, más positiva con la altura en el hemisferio sur)</a:t>
            </a:r>
          </a:p>
        </p:txBody>
      </p:sp>
      <p:pic>
        <p:nvPicPr>
          <p:cNvPr id="54276" name="Picture 4" descr="H:\MIKE PRESENTATIONS\Warm Core Hig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175" y="1233488"/>
            <a:ext cx="5102225" cy="402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6"/>
          <p:cNvSpPr>
            <a:spLocks noChangeArrowheads="1"/>
          </p:cNvSpPr>
          <p:nvPr/>
        </p:nvSpPr>
        <p:spPr bwMode="auto">
          <a:xfrm>
            <a:off x="7315200" y="4343400"/>
            <a:ext cx="1524000" cy="762000"/>
          </a:xfrm>
          <a:prstGeom prst="rect">
            <a:avLst/>
          </a:prstGeom>
          <a:solidFill>
            <a:schemeClr val="tx2"/>
          </a:solidFill>
          <a:ln w="9525" algn="ctr">
            <a:solidFill>
              <a:schemeClr val="bg2"/>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4278" name="Rectangle 5"/>
          <p:cNvSpPr>
            <a:spLocks noChangeArrowheads="1"/>
          </p:cNvSpPr>
          <p:nvPr/>
        </p:nvSpPr>
        <p:spPr bwMode="auto">
          <a:xfrm>
            <a:off x="6172200" y="4348163"/>
            <a:ext cx="29718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lvl="2" algn="l" eaLnBrk="1" hangingPunct="1">
              <a:lnSpc>
                <a:spcPct val="80000"/>
              </a:lnSpc>
              <a:buFont typeface="Wingdings" pitchFamily="2" charset="2"/>
              <a:buChar char="ß"/>
            </a:pPr>
            <a:r>
              <a:rPr lang="es-ES_tradnl" altLang="en-US" sz="1800">
                <a:solidFill>
                  <a:schemeClr val="bg2"/>
                </a:solidFill>
                <a:sym typeface="Wingdings" pitchFamily="2" charset="2"/>
              </a:rPr>
              <a:t>No siempre se</a:t>
            </a:r>
          </a:p>
          <a:p>
            <a:pPr lvl="2" algn="l" eaLnBrk="1" hangingPunct="1">
              <a:lnSpc>
                <a:spcPct val="80000"/>
              </a:lnSpc>
            </a:pPr>
            <a:r>
              <a:rPr lang="es-ES_tradnl" altLang="en-US" sz="1800">
                <a:solidFill>
                  <a:schemeClr val="bg2"/>
                </a:solidFill>
                <a:sym typeface="Wingdings" pitchFamily="2" charset="2"/>
              </a:rPr>
              <a:t>     refleja bien   </a:t>
            </a:r>
          </a:p>
          <a:p>
            <a:pPr lvl="2" algn="l" eaLnBrk="1" hangingPunct="1">
              <a:lnSpc>
                <a:spcPct val="80000"/>
              </a:lnSpc>
            </a:pPr>
            <a:r>
              <a:rPr lang="es-ES_tradnl" altLang="en-US" sz="1800">
                <a:solidFill>
                  <a:schemeClr val="bg2"/>
                </a:solidFill>
                <a:sym typeface="Wingdings" pitchFamily="2" charset="2"/>
              </a:rPr>
              <a:t>     en superficie.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0" y="2362200"/>
            <a:ext cx="9144000" cy="44958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a:extLst/>
        </p:spPr>
        <p:txBody>
          <a:bodyPr/>
          <a:lstStyle/>
          <a:p>
            <a:pPr>
              <a:defRPr/>
            </a:pPr>
            <a:endParaRPr lang="en-US"/>
          </a:p>
        </p:txBody>
      </p:sp>
      <p:sp>
        <p:nvSpPr>
          <p:cNvPr id="55299" name="Rectangle 2"/>
          <p:cNvSpPr>
            <a:spLocks noGrp="1" noChangeArrowheads="1"/>
          </p:cNvSpPr>
          <p:nvPr>
            <p:ph type="title"/>
          </p:nvPr>
        </p:nvSpPr>
        <p:spPr>
          <a:xfrm>
            <a:off x="2057400" y="152400"/>
            <a:ext cx="4953000" cy="685800"/>
          </a:xfrm>
        </p:spPr>
        <p:txBody>
          <a:bodyPr/>
          <a:lstStyle/>
          <a:p>
            <a:pPr eaLnBrk="1" hangingPunct="1"/>
            <a:r>
              <a:rPr lang="es-ES_tradnl" altLang="en-US" sz="4000" smtClean="0"/>
              <a:t>Dorsales Cálidas</a:t>
            </a:r>
          </a:p>
        </p:txBody>
      </p:sp>
      <p:sp>
        <p:nvSpPr>
          <p:cNvPr id="55300" name="Rectangle 3"/>
          <p:cNvSpPr>
            <a:spLocks noGrp="1" noChangeArrowheads="1"/>
          </p:cNvSpPr>
          <p:nvPr>
            <p:ph type="body" idx="1"/>
          </p:nvPr>
        </p:nvSpPr>
        <p:spPr>
          <a:xfrm>
            <a:off x="-152400" y="990600"/>
            <a:ext cx="7162800" cy="1447800"/>
          </a:xfrm>
        </p:spPr>
        <p:txBody>
          <a:bodyPr/>
          <a:lstStyle/>
          <a:p>
            <a:pPr eaLnBrk="1" hangingPunct="1">
              <a:lnSpc>
                <a:spcPct val="80000"/>
              </a:lnSpc>
              <a:spcBef>
                <a:spcPct val="0"/>
              </a:spcBef>
              <a:buFontTx/>
              <a:buNone/>
            </a:pPr>
            <a:r>
              <a:rPr lang="es-ES_tradnl" altLang="en-US" sz="2800" smtClean="0"/>
              <a:t>     </a:t>
            </a:r>
            <a:r>
              <a:rPr lang="es-ES_tradnl" altLang="en-US" sz="2800" b="1" smtClean="0"/>
              <a:t>También llamadas “altas de bloqueo”</a:t>
            </a:r>
            <a:endParaRPr lang="es-ES_tradnl" altLang="en-US" sz="1000" b="1" smtClean="0"/>
          </a:p>
          <a:p>
            <a:pPr lvl="1" eaLnBrk="1" hangingPunct="1">
              <a:lnSpc>
                <a:spcPct val="80000"/>
              </a:lnSpc>
              <a:spcBef>
                <a:spcPct val="0"/>
              </a:spcBef>
            </a:pPr>
            <a:endParaRPr lang="es-ES_tradnl" altLang="en-US" sz="1000" smtClean="0"/>
          </a:p>
          <a:p>
            <a:pPr lvl="1" eaLnBrk="1" hangingPunct="1">
              <a:lnSpc>
                <a:spcPct val="80000"/>
              </a:lnSpc>
              <a:spcBef>
                <a:spcPct val="0"/>
              </a:spcBef>
            </a:pPr>
            <a:r>
              <a:rPr lang="es-ES_tradnl" altLang="en-US" sz="2400" smtClean="0"/>
              <a:t>Bloquean movimiento de otros sistemas </a:t>
            </a:r>
          </a:p>
          <a:p>
            <a:pPr lvl="1" eaLnBrk="1" hangingPunct="1">
              <a:lnSpc>
                <a:spcPct val="80000"/>
              </a:lnSpc>
              <a:spcBef>
                <a:spcPct val="0"/>
              </a:spcBef>
              <a:buFontTx/>
              <a:buNone/>
            </a:pPr>
            <a:r>
              <a:rPr lang="es-ES_tradnl" altLang="en-US" sz="2400" smtClean="0"/>
              <a:t>   (ellos progresan por la periferia)</a:t>
            </a:r>
          </a:p>
          <a:p>
            <a:pPr lvl="1" eaLnBrk="1" hangingPunct="1">
              <a:lnSpc>
                <a:spcPct val="80000"/>
              </a:lnSpc>
              <a:spcBef>
                <a:spcPct val="0"/>
              </a:spcBef>
              <a:buFontTx/>
              <a:buNone/>
            </a:pPr>
            <a:endParaRPr lang="es-ES_tradnl" altLang="en-US" sz="1200" smtClean="0"/>
          </a:p>
          <a:p>
            <a:pPr lvl="1" eaLnBrk="1" hangingPunct="1">
              <a:lnSpc>
                <a:spcPct val="80000"/>
              </a:lnSpc>
              <a:spcBef>
                <a:spcPct val="0"/>
              </a:spcBef>
              <a:buFontTx/>
              <a:buNone/>
            </a:pPr>
            <a:endParaRPr lang="es-ES_tradnl" altLang="en-US" sz="2400" smtClean="0"/>
          </a:p>
          <a:p>
            <a:pPr lvl="1" eaLnBrk="1" hangingPunct="1">
              <a:lnSpc>
                <a:spcPct val="80000"/>
              </a:lnSpc>
              <a:spcBef>
                <a:spcPct val="0"/>
              </a:spcBef>
              <a:buFontTx/>
              <a:buNone/>
            </a:pPr>
            <a:endParaRPr lang="es-ES_tradnl" altLang="en-US" sz="2000" smtClean="0"/>
          </a:p>
        </p:txBody>
      </p:sp>
      <p:sp>
        <p:nvSpPr>
          <p:cNvPr id="55301" name="Rounded Rectangle 4"/>
          <p:cNvSpPr>
            <a:spLocks noChangeArrowheads="1"/>
          </p:cNvSpPr>
          <p:nvPr/>
        </p:nvSpPr>
        <p:spPr bwMode="auto">
          <a:xfrm>
            <a:off x="5410200" y="3505200"/>
            <a:ext cx="3429000" cy="1447800"/>
          </a:xfrm>
          <a:prstGeom prst="roundRect">
            <a:avLst>
              <a:gd name="adj" fmla="val 16667"/>
            </a:avLst>
          </a:prstGeom>
          <a:solidFill>
            <a:srgbClr val="0066FF"/>
          </a:solidFill>
          <a:ln w="9525" algn="ctr">
            <a:solidFill>
              <a:schemeClr val="bg2"/>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000"/>
          </a:p>
          <a:p>
            <a:pPr eaLnBrk="1" hangingPunct="1"/>
            <a:endParaRPr lang="en-US" altLang="en-US" sz="1000"/>
          </a:p>
          <a:p>
            <a:pPr eaLnBrk="1" hangingPunct="1"/>
            <a:endParaRPr lang="en-US" altLang="en-US" sz="2000"/>
          </a:p>
        </p:txBody>
      </p:sp>
      <p:sp>
        <p:nvSpPr>
          <p:cNvPr id="55302" name="Rounded Rectangle 6"/>
          <p:cNvSpPr>
            <a:spLocks noChangeArrowheads="1"/>
          </p:cNvSpPr>
          <p:nvPr/>
        </p:nvSpPr>
        <p:spPr bwMode="auto">
          <a:xfrm>
            <a:off x="5410200" y="5334000"/>
            <a:ext cx="3429000" cy="1219200"/>
          </a:xfrm>
          <a:prstGeom prst="roundRect">
            <a:avLst>
              <a:gd name="adj" fmla="val 16667"/>
            </a:avLst>
          </a:prstGeom>
          <a:solidFill>
            <a:srgbClr val="0066FF"/>
          </a:solidFill>
          <a:ln w="9525" algn="ctr">
            <a:solidFill>
              <a:schemeClr val="bg2"/>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000"/>
          </a:p>
        </p:txBody>
      </p:sp>
      <p:sp>
        <p:nvSpPr>
          <p:cNvPr id="55303" name="Rounded Rectangle 8"/>
          <p:cNvSpPr>
            <a:spLocks noChangeArrowheads="1"/>
          </p:cNvSpPr>
          <p:nvPr/>
        </p:nvSpPr>
        <p:spPr bwMode="auto">
          <a:xfrm>
            <a:off x="457200" y="5334000"/>
            <a:ext cx="4419600" cy="1219200"/>
          </a:xfrm>
          <a:prstGeom prst="roundRect">
            <a:avLst>
              <a:gd name="adj" fmla="val 16667"/>
            </a:avLst>
          </a:prstGeom>
          <a:solidFill>
            <a:srgbClr val="0066FF"/>
          </a:solidFill>
          <a:ln w="9525" algn="ctr">
            <a:solidFill>
              <a:schemeClr val="bg2"/>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000"/>
          </a:p>
        </p:txBody>
      </p:sp>
      <p:sp>
        <p:nvSpPr>
          <p:cNvPr id="55304" name="Rounded Rectangle 9"/>
          <p:cNvSpPr>
            <a:spLocks noChangeArrowheads="1"/>
          </p:cNvSpPr>
          <p:nvPr/>
        </p:nvSpPr>
        <p:spPr bwMode="auto">
          <a:xfrm>
            <a:off x="457200" y="3505200"/>
            <a:ext cx="4343400" cy="1447800"/>
          </a:xfrm>
          <a:prstGeom prst="roundRect">
            <a:avLst>
              <a:gd name="adj" fmla="val 16667"/>
            </a:avLst>
          </a:prstGeom>
          <a:solidFill>
            <a:srgbClr val="0066FF"/>
          </a:solidFill>
          <a:ln w="9525" algn="ctr">
            <a:solidFill>
              <a:schemeClr val="bg2"/>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sz="2000"/>
          </a:p>
        </p:txBody>
      </p:sp>
      <p:sp>
        <p:nvSpPr>
          <p:cNvPr id="55305" name="Sun 10"/>
          <p:cNvSpPr>
            <a:spLocks noChangeArrowheads="1"/>
          </p:cNvSpPr>
          <p:nvPr/>
        </p:nvSpPr>
        <p:spPr bwMode="auto">
          <a:xfrm>
            <a:off x="8229600" y="3581400"/>
            <a:ext cx="533400" cy="457200"/>
          </a:xfrm>
          <a:prstGeom prst="sun">
            <a:avLst>
              <a:gd name="adj" fmla="val 25000"/>
            </a:avLst>
          </a:prstGeom>
          <a:solidFill>
            <a:srgbClr val="FFCC00"/>
          </a:solidFill>
          <a:ln w="9525" algn="ctr">
            <a:solidFill>
              <a:schemeClr val="accent1"/>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5306" name="Rectangle 11"/>
          <p:cNvSpPr>
            <a:spLocks noChangeArrowheads="1"/>
          </p:cNvSpPr>
          <p:nvPr/>
        </p:nvSpPr>
        <p:spPr bwMode="auto">
          <a:xfrm>
            <a:off x="5562600" y="3581400"/>
            <a:ext cx="2819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latin typeface="Arial" charset="0"/>
                <a:cs typeface="Arial" charset="0"/>
              </a:rPr>
              <a:t>Subsidencia y</a:t>
            </a:r>
          </a:p>
          <a:p>
            <a:pPr algn="l" eaLnBrk="1" hangingPunct="1"/>
            <a:r>
              <a:rPr lang="en-US" altLang="en-US" sz="2000">
                <a:latin typeface="Arial" charset="0"/>
                <a:cs typeface="Arial" charset="0"/>
              </a:rPr>
              <a:t>estabilidad suelen favorecer buen tiempo y alta radiación solar</a:t>
            </a:r>
          </a:p>
        </p:txBody>
      </p:sp>
      <p:grpSp>
        <p:nvGrpSpPr>
          <p:cNvPr id="55307" name="Group 24"/>
          <p:cNvGrpSpPr>
            <a:grpSpLocks/>
          </p:cNvGrpSpPr>
          <p:nvPr/>
        </p:nvGrpSpPr>
        <p:grpSpPr bwMode="auto">
          <a:xfrm>
            <a:off x="3810000" y="5791200"/>
            <a:ext cx="777875" cy="609600"/>
            <a:chOff x="7832725" y="5867400"/>
            <a:chExt cx="777875" cy="609600"/>
          </a:xfrm>
        </p:grpSpPr>
        <p:sp>
          <p:nvSpPr>
            <p:cNvPr id="55335" name="Freeform 19"/>
            <p:cNvSpPr>
              <a:spLocks/>
            </p:cNvSpPr>
            <p:nvPr/>
          </p:nvSpPr>
          <p:spPr bwMode="auto">
            <a:xfrm>
              <a:off x="7832725" y="5867400"/>
              <a:ext cx="168275" cy="609600"/>
            </a:xfrm>
            <a:custGeom>
              <a:avLst/>
              <a:gdLst>
                <a:gd name="T0" fmla="*/ 4472 w 329443"/>
                <a:gd name="T1" fmla="*/ 53542 h 1119781"/>
                <a:gd name="T2" fmla="*/ 1078 w 329443"/>
                <a:gd name="T3" fmla="*/ 48674 h 1119781"/>
                <a:gd name="T4" fmla="*/ 10930 w 329443"/>
                <a:gd name="T5" fmla="*/ 42611 h 1119781"/>
                <a:gd name="T6" fmla="*/ 1492 w 329443"/>
                <a:gd name="T7" fmla="*/ 35097 h 1119781"/>
                <a:gd name="T8" fmla="*/ 11427 w 329443"/>
                <a:gd name="T9" fmla="*/ 29204 h 1119781"/>
                <a:gd name="T10" fmla="*/ 1078 w 329443"/>
                <a:gd name="T11" fmla="*/ 19470 h 1119781"/>
                <a:gd name="T12" fmla="*/ 6253 w 329443"/>
                <a:gd name="T13" fmla="*/ 0 h 1119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443" h="1119781">
                  <a:moveTo>
                    <a:pt x="128637" y="1119781"/>
                  </a:moveTo>
                  <a:cubicBezTo>
                    <a:pt x="129418" y="1118721"/>
                    <a:pt x="50" y="1056083"/>
                    <a:pt x="31006" y="1017983"/>
                  </a:cubicBezTo>
                  <a:cubicBezTo>
                    <a:pt x="61962" y="979883"/>
                    <a:pt x="329444" y="954414"/>
                    <a:pt x="314375" y="891181"/>
                  </a:cubicBezTo>
                  <a:cubicBezTo>
                    <a:pt x="300088" y="826887"/>
                    <a:pt x="59135" y="863462"/>
                    <a:pt x="42912" y="734018"/>
                  </a:cubicBezTo>
                  <a:cubicBezTo>
                    <a:pt x="26689" y="623663"/>
                    <a:pt x="312045" y="709798"/>
                    <a:pt x="328662" y="610790"/>
                  </a:cubicBezTo>
                  <a:cubicBezTo>
                    <a:pt x="317376" y="454521"/>
                    <a:pt x="0" y="598065"/>
                    <a:pt x="31004" y="407193"/>
                  </a:cubicBezTo>
                  <a:cubicBezTo>
                    <a:pt x="24803" y="267220"/>
                    <a:pt x="200176" y="415751"/>
                    <a:pt x="179834" y="0"/>
                  </a:cubicBezTo>
                </a:path>
              </a:pathLst>
            </a:custGeom>
            <a:noFill/>
            <a:ln w="28575" cap="flat" cmpd="sng" algn="ctr">
              <a:solidFill>
                <a:schemeClr val="accent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6" name="Freeform 20"/>
            <p:cNvSpPr>
              <a:spLocks/>
            </p:cNvSpPr>
            <p:nvPr/>
          </p:nvSpPr>
          <p:spPr bwMode="auto">
            <a:xfrm>
              <a:off x="8137525" y="5867400"/>
              <a:ext cx="168275" cy="609600"/>
            </a:xfrm>
            <a:custGeom>
              <a:avLst/>
              <a:gdLst>
                <a:gd name="T0" fmla="*/ 4472 w 329443"/>
                <a:gd name="T1" fmla="*/ 53542 h 1119781"/>
                <a:gd name="T2" fmla="*/ 1078 w 329443"/>
                <a:gd name="T3" fmla="*/ 48674 h 1119781"/>
                <a:gd name="T4" fmla="*/ 10930 w 329443"/>
                <a:gd name="T5" fmla="*/ 42611 h 1119781"/>
                <a:gd name="T6" fmla="*/ 1492 w 329443"/>
                <a:gd name="T7" fmla="*/ 35097 h 1119781"/>
                <a:gd name="T8" fmla="*/ 11427 w 329443"/>
                <a:gd name="T9" fmla="*/ 29204 h 1119781"/>
                <a:gd name="T10" fmla="*/ 1078 w 329443"/>
                <a:gd name="T11" fmla="*/ 19470 h 1119781"/>
                <a:gd name="T12" fmla="*/ 6253 w 329443"/>
                <a:gd name="T13" fmla="*/ 0 h 1119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443" h="1119781">
                  <a:moveTo>
                    <a:pt x="128637" y="1119781"/>
                  </a:moveTo>
                  <a:cubicBezTo>
                    <a:pt x="129418" y="1118721"/>
                    <a:pt x="50" y="1056083"/>
                    <a:pt x="31006" y="1017983"/>
                  </a:cubicBezTo>
                  <a:cubicBezTo>
                    <a:pt x="61962" y="979883"/>
                    <a:pt x="329444" y="954414"/>
                    <a:pt x="314375" y="891181"/>
                  </a:cubicBezTo>
                  <a:cubicBezTo>
                    <a:pt x="300088" y="826887"/>
                    <a:pt x="59135" y="863462"/>
                    <a:pt x="42912" y="734018"/>
                  </a:cubicBezTo>
                  <a:cubicBezTo>
                    <a:pt x="26689" y="623663"/>
                    <a:pt x="312045" y="709798"/>
                    <a:pt x="328662" y="610790"/>
                  </a:cubicBezTo>
                  <a:cubicBezTo>
                    <a:pt x="317376" y="454521"/>
                    <a:pt x="0" y="598065"/>
                    <a:pt x="31004" y="407193"/>
                  </a:cubicBezTo>
                  <a:cubicBezTo>
                    <a:pt x="24803" y="267220"/>
                    <a:pt x="200176" y="415751"/>
                    <a:pt x="179834" y="0"/>
                  </a:cubicBezTo>
                </a:path>
              </a:pathLst>
            </a:custGeom>
            <a:noFill/>
            <a:ln w="28575" cap="flat" cmpd="sng" algn="ctr">
              <a:solidFill>
                <a:schemeClr val="accent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7" name="Freeform 21"/>
            <p:cNvSpPr>
              <a:spLocks/>
            </p:cNvSpPr>
            <p:nvPr/>
          </p:nvSpPr>
          <p:spPr bwMode="auto">
            <a:xfrm>
              <a:off x="8442325" y="5867400"/>
              <a:ext cx="168275" cy="609600"/>
            </a:xfrm>
            <a:custGeom>
              <a:avLst/>
              <a:gdLst>
                <a:gd name="T0" fmla="*/ 4472 w 329443"/>
                <a:gd name="T1" fmla="*/ 53542 h 1119781"/>
                <a:gd name="T2" fmla="*/ 1078 w 329443"/>
                <a:gd name="T3" fmla="*/ 48674 h 1119781"/>
                <a:gd name="T4" fmla="*/ 10930 w 329443"/>
                <a:gd name="T5" fmla="*/ 42611 h 1119781"/>
                <a:gd name="T6" fmla="*/ 1492 w 329443"/>
                <a:gd name="T7" fmla="*/ 35097 h 1119781"/>
                <a:gd name="T8" fmla="*/ 11427 w 329443"/>
                <a:gd name="T9" fmla="*/ 29204 h 1119781"/>
                <a:gd name="T10" fmla="*/ 1078 w 329443"/>
                <a:gd name="T11" fmla="*/ 19470 h 1119781"/>
                <a:gd name="T12" fmla="*/ 6253 w 329443"/>
                <a:gd name="T13" fmla="*/ 0 h 1119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443" h="1119781">
                  <a:moveTo>
                    <a:pt x="128637" y="1119781"/>
                  </a:moveTo>
                  <a:cubicBezTo>
                    <a:pt x="129418" y="1118721"/>
                    <a:pt x="50" y="1056083"/>
                    <a:pt x="31006" y="1017983"/>
                  </a:cubicBezTo>
                  <a:cubicBezTo>
                    <a:pt x="61962" y="979883"/>
                    <a:pt x="329444" y="954414"/>
                    <a:pt x="314375" y="891181"/>
                  </a:cubicBezTo>
                  <a:cubicBezTo>
                    <a:pt x="300088" y="826887"/>
                    <a:pt x="59135" y="863462"/>
                    <a:pt x="42912" y="734018"/>
                  </a:cubicBezTo>
                  <a:cubicBezTo>
                    <a:pt x="26689" y="623663"/>
                    <a:pt x="312045" y="709798"/>
                    <a:pt x="328662" y="610790"/>
                  </a:cubicBezTo>
                  <a:cubicBezTo>
                    <a:pt x="317376" y="454521"/>
                    <a:pt x="0" y="598065"/>
                    <a:pt x="31004" y="407193"/>
                  </a:cubicBezTo>
                  <a:cubicBezTo>
                    <a:pt x="24803" y="267220"/>
                    <a:pt x="200176" y="415751"/>
                    <a:pt x="179834" y="0"/>
                  </a:cubicBezTo>
                </a:path>
              </a:pathLst>
            </a:custGeom>
            <a:noFill/>
            <a:ln w="28575" cap="flat" cmpd="sng" algn="ctr">
              <a:solidFill>
                <a:schemeClr val="accent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5308" name="Rectangle 22"/>
          <p:cNvSpPr>
            <a:spLocks noChangeArrowheads="1"/>
          </p:cNvSpPr>
          <p:nvPr/>
        </p:nvSpPr>
        <p:spPr bwMode="auto">
          <a:xfrm>
            <a:off x="5638800" y="5410200"/>
            <a:ext cx="3124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latin typeface="Arial" charset="0"/>
                <a:cs typeface="Arial" charset="0"/>
              </a:rPr>
              <a:t>Alta radiación</a:t>
            </a:r>
          </a:p>
          <a:p>
            <a:pPr algn="l" eaLnBrk="1" hangingPunct="1"/>
            <a:r>
              <a:rPr lang="en-US" altLang="en-US" sz="2000">
                <a:latin typeface="Arial" charset="0"/>
                <a:cs typeface="Arial" charset="0"/>
              </a:rPr>
              <a:t>calienta la</a:t>
            </a:r>
          </a:p>
          <a:p>
            <a:pPr algn="l" eaLnBrk="1" hangingPunct="1"/>
            <a:r>
              <a:rPr lang="en-US" altLang="en-US" sz="2000">
                <a:latin typeface="Arial" charset="0"/>
                <a:cs typeface="Arial" charset="0"/>
              </a:rPr>
              <a:t>superficie</a:t>
            </a:r>
          </a:p>
        </p:txBody>
      </p:sp>
      <p:sp>
        <p:nvSpPr>
          <p:cNvPr id="55309" name="Rectangle 23"/>
          <p:cNvSpPr>
            <a:spLocks noChangeArrowheads="1"/>
          </p:cNvSpPr>
          <p:nvPr/>
        </p:nvSpPr>
        <p:spPr bwMode="auto">
          <a:xfrm>
            <a:off x="685800" y="5410200"/>
            <a:ext cx="320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latin typeface="Arial" charset="0"/>
                <a:cs typeface="Arial" charset="0"/>
              </a:rPr>
              <a:t>Calor se transmite a la atmósfera, lo que</a:t>
            </a:r>
          </a:p>
          <a:p>
            <a:pPr algn="l" eaLnBrk="1" hangingPunct="1"/>
            <a:r>
              <a:rPr lang="en-US" altLang="en-US" sz="2000">
                <a:latin typeface="Arial" charset="0"/>
                <a:cs typeface="Arial" charset="0"/>
              </a:rPr>
              <a:t>incrementa la espesura</a:t>
            </a:r>
          </a:p>
        </p:txBody>
      </p:sp>
      <p:grpSp>
        <p:nvGrpSpPr>
          <p:cNvPr id="55310" name="Group 32"/>
          <p:cNvGrpSpPr>
            <a:grpSpLocks/>
          </p:cNvGrpSpPr>
          <p:nvPr/>
        </p:nvGrpSpPr>
        <p:grpSpPr bwMode="auto">
          <a:xfrm>
            <a:off x="7894638" y="5810250"/>
            <a:ext cx="746125" cy="609600"/>
            <a:chOff x="7895082" y="5780116"/>
            <a:chExt cx="745236" cy="609600"/>
          </a:xfrm>
        </p:grpSpPr>
        <p:sp>
          <p:nvSpPr>
            <p:cNvPr id="55332" name="Freeform 26"/>
            <p:cNvSpPr>
              <a:spLocks/>
            </p:cNvSpPr>
            <p:nvPr/>
          </p:nvSpPr>
          <p:spPr bwMode="auto">
            <a:xfrm rot="-9720364">
              <a:off x="7895082" y="5780116"/>
              <a:ext cx="168275" cy="609600"/>
            </a:xfrm>
            <a:custGeom>
              <a:avLst/>
              <a:gdLst>
                <a:gd name="T0" fmla="*/ 4472 w 329443"/>
                <a:gd name="T1" fmla="*/ 53542 h 1119781"/>
                <a:gd name="T2" fmla="*/ 1078 w 329443"/>
                <a:gd name="T3" fmla="*/ 48674 h 1119781"/>
                <a:gd name="T4" fmla="*/ 10930 w 329443"/>
                <a:gd name="T5" fmla="*/ 42611 h 1119781"/>
                <a:gd name="T6" fmla="*/ 1492 w 329443"/>
                <a:gd name="T7" fmla="*/ 35097 h 1119781"/>
                <a:gd name="T8" fmla="*/ 11427 w 329443"/>
                <a:gd name="T9" fmla="*/ 29204 h 1119781"/>
                <a:gd name="T10" fmla="*/ 1078 w 329443"/>
                <a:gd name="T11" fmla="*/ 19470 h 1119781"/>
                <a:gd name="T12" fmla="*/ 6253 w 329443"/>
                <a:gd name="T13" fmla="*/ 0 h 1119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443" h="1119781">
                  <a:moveTo>
                    <a:pt x="128637" y="1119781"/>
                  </a:moveTo>
                  <a:cubicBezTo>
                    <a:pt x="129418" y="1118721"/>
                    <a:pt x="50" y="1056083"/>
                    <a:pt x="31006" y="1017983"/>
                  </a:cubicBezTo>
                  <a:cubicBezTo>
                    <a:pt x="61962" y="979883"/>
                    <a:pt x="329444" y="954414"/>
                    <a:pt x="314375" y="891181"/>
                  </a:cubicBezTo>
                  <a:cubicBezTo>
                    <a:pt x="300088" y="826887"/>
                    <a:pt x="59135" y="863462"/>
                    <a:pt x="42912" y="734018"/>
                  </a:cubicBezTo>
                  <a:cubicBezTo>
                    <a:pt x="26689" y="623663"/>
                    <a:pt x="312045" y="709798"/>
                    <a:pt x="328662" y="610790"/>
                  </a:cubicBezTo>
                  <a:cubicBezTo>
                    <a:pt x="317376" y="454521"/>
                    <a:pt x="0" y="598065"/>
                    <a:pt x="31004" y="407193"/>
                  </a:cubicBezTo>
                  <a:cubicBezTo>
                    <a:pt x="24803" y="267220"/>
                    <a:pt x="200176" y="415751"/>
                    <a:pt x="179834" y="0"/>
                  </a:cubicBezTo>
                </a:path>
              </a:pathLst>
            </a:custGeom>
            <a:noFill/>
            <a:ln w="28575" cap="flat" cmpd="sng" algn="ctr">
              <a:solidFill>
                <a:schemeClr val="accent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3" name="Freeform 29"/>
            <p:cNvSpPr>
              <a:spLocks/>
            </p:cNvSpPr>
            <p:nvPr/>
          </p:nvSpPr>
          <p:spPr bwMode="auto">
            <a:xfrm rot="-9720364">
              <a:off x="8199882" y="5780116"/>
              <a:ext cx="168275" cy="609600"/>
            </a:xfrm>
            <a:custGeom>
              <a:avLst/>
              <a:gdLst>
                <a:gd name="T0" fmla="*/ 4472 w 329443"/>
                <a:gd name="T1" fmla="*/ 53542 h 1119781"/>
                <a:gd name="T2" fmla="*/ 1078 w 329443"/>
                <a:gd name="T3" fmla="*/ 48674 h 1119781"/>
                <a:gd name="T4" fmla="*/ 10930 w 329443"/>
                <a:gd name="T5" fmla="*/ 42611 h 1119781"/>
                <a:gd name="T6" fmla="*/ 1492 w 329443"/>
                <a:gd name="T7" fmla="*/ 35097 h 1119781"/>
                <a:gd name="T8" fmla="*/ 11427 w 329443"/>
                <a:gd name="T9" fmla="*/ 29204 h 1119781"/>
                <a:gd name="T10" fmla="*/ 1078 w 329443"/>
                <a:gd name="T11" fmla="*/ 19470 h 1119781"/>
                <a:gd name="T12" fmla="*/ 6253 w 329443"/>
                <a:gd name="T13" fmla="*/ 0 h 1119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443" h="1119781">
                  <a:moveTo>
                    <a:pt x="128637" y="1119781"/>
                  </a:moveTo>
                  <a:cubicBezTo>
                    <a:pt x="129418" y="1118721"/>
                    <a:pt x="50" y="1056083"/>
                    <a:pt x="31006" y="1017983"/>
                  </a:cubicBezTo>
                  <a:cubicBezTo>
                    <a:pt x="61962" y="979883"/>
                    <a:pt x="329444" y="954414"/>
                    <a:pt x="314375" y="891181"/>
                  </a:cubicBezTo>
                  <a:cubicBezTo>
                    <a:pt x="300088" y="826887"/>
                    <a:pt x="59135" y="863462"/>
                    <a:pt x="42912" y="734018"/>
                  </a:cubicBezTo>
                  <a:cubicBezTo>
                    <a:pt x="26689" y="623663"/>
                    <a:pt x="312045" y="709798"/>
                    <a:pt x="328662" y="610790"/>
                  </a:cubicBezTo>
                  <a:cubicBezTo>
                    <a:pt x="317376" y="454521"/>
                    <a:pt x="0" y="598065"/>
                    <a:pt x="31004" y="407193"/>
                  </a:cubicBezTo>
                  <a:cubicBezTo>
                    <a:pt x="24803" y="267220"/>
                    <a:pt x="200176" y="415751"/>
                    <a:pt x="179834" y="0"/>
                  </a:cubicBezTo>
                </a:path>
              </a:pathLst>
            </a:custGeom>
            <a:noFill/>
            <a:ln w="28575" cap="flat" cmpd="sng" algn="ctr">
              <a:solidFill>
                <a:schemeClr val="accent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4" name="Freeform 30"/>
            <p:cNvSpPr>
              <a:spLocks/>
            </p:cNvSpPr>
            <p:nvPr/>
          </p:nvSpPr>
          <p:spPr bwMode="auto">
            <a:xfrm rot="-9720364">
              <a:off x="8472043" y="5780116"/>
              <a:ext cx="168275" cy="609600"/>
            </a:xfrm>
            <a:custGeom>
              <a:avLst/>
              <a:gdLst>
                <a:gd name="T0" fmla="*/ 4472 w 329443"/>
                <a:gd name="T1" fmla="*/ 53542 h 1119781"/>
                <a:gd name="T2" fmla="*/ 1078 w 329443"/>
                <a:gd name="T3" fmla="*/ 48674 h 1119781"/>
                <a:gd name="T4" fmla="*/ 10930 w 329443"/>
                <a:gd name="T5" fmla="*/ 42611 h 1119781"/>
                <a:gd name="T6" fmla="*/ 1492 w 329443"/>
                <a:gd name="T7" fmla="*/ 35097 h 1119781"/>
                <a:gd name="T8" fmla="*/ 11427 w 329443"/>
                <a:gd name="T9" fmla="*/ 29204 h 1119781"/>
                <a:gd name="T10" fmla="*/ 1078 w 329443"/>
                <a:gd name="T11" fmla="*/ 19470 h 1119781"/>
                <a:gd name="T12" fmla="*/ 6253 w 329443"/>
                <a:gd name="T13" fmla="*/ 0 h 11197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443" h="1119781">
                  <a:moveTo>
                    <a:pt x="128637" y="1119781"/>
                  </a:moveTo>
                  <a:cubicBezTo>
                    <a:pt x="129418" y="1118721"/>
                    <a:pt x="50" y="1056083"/>
                    <a:pt x="31006" y="1017983"/>
                  </a:cubicBezTo>
                  <a:cubicBezTo>
                    <a:pt x="61962" y="979883"/>
                    <a:pt x="329444" y="954414"/>
                    <a:pt x="314375" y="891181"/>
                  </a:cubicBezTo>
                  <a:cubicBezTo>
                    <a:pt x="300088" y="826887"/>
                    <a:pt x="59135" y="863462"/>
                    <a:pt x="42912" y="734018"/>
                  </a:cubicBezTo>
                  <a:cubicBezTo>
                    <a:pt x="26689" y="623663"/>
                    <a:pt x="312045" y="709798"/>
                    <a:pt x="328662" y="610790"/>
                  </a:cubicBezTo>
                  <a:cubicBezTo>
                    <a:pt x="317376" y="454521"/>
                    <a:pt x="0" y="598065"/>
                    <a:pt x="31004" y="407193"/>
                  </a:cubicBezTo>
                  <a:cubicBezTo>
                    <a:pt x="24803" y="267220"/>
                    <a:pt x="200176" y="415751"/>
                    <a:pt x="179834" y="0"/>
                  </a:cubicBezTo>
                </a:path>
              </a:pathLst>
            </a:custGeom>
            <a:noFill/>
            <a:ln w="28575" cap="flat" cmpd="sng" algn="ctr">
              <a:solidFill>
                <a:schemeClr val="accent1"/>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5311" name="Sun 31"/>
          <p:cNvSpPr>
            <a:spLocks noChangeArrowheads="1"/>
          </p:cNvSpPr>
          <p:nvPr/>
        </p:nvSpPr>
        <p:spPr bwMode="auto">
          <a:xfrm>
            <a:off x="8153400" y="5364163"/>
            <a:ext cx="533400" cy="457200"/>
          </a:xfrm>
          <a:prstGeom prst="sun">
            <a:avLst>
              <a:gd name="adj" fmla="val 25000"/>
            </a:avLst>
          </a:prstGeom>
          <a:solidFill>
            <a:srgbClr val="FFCC00"/>
          </a:solidFill>
          <a:ln w="9525" algn="ctr">
            <a:solidFill>
              <a:schemeClr val="accent1"/>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5312" name="Rectangle 33"/>
          <p:cNvSpPr>
            <a:spLocks noChangeArrowheads="1"/>
          </p:cNvSpPr>
          <p:nvPr/>
        </p:nvSpPr>
        <p:spPr bwMode="auto">
          <a:xfrm>
            <a:off x="7772400" y="6430963"/>
            <a:ext cx="838200" cy="46037"/>
          </a:xfrm>
          <a:prstGeom prst="rect">
            <a:avLst/>
          </a:prstGeom>
          <a:solidFill>
            <a:schemeClr val="accent1"/>
          </a:solidFill>
          <a:ln w="9525" algn="ctr">
            <a:solidFill>
              <a:schemeClr val="accent1"/>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5313" name="Rectangle 34"/>
          <p:cNvSpPr>
            <a:spLocks noChangeArrowheads="1"/>
          </p:cNvSpPr>
          <p:nvPr/>
        </p:nvSpPr>
        <p:spPr bwMode="auto">
          <a:xfrm>
            <a:off x="3810000" y="6430963"/>
            <a:ext cx="838200" cy="46037"/>
          </a:xfrm>
          <a:prstGeom prst="rect">
            <a:avLst/>
          </a:prstGeom>
          <a:solidFill>
            <a:schemeClr val="accent1"/>
          </a:solidFill>
          <a:ln w="9525" algn="ctr">
            <a:solidFill>
              <a:schemeClr val="accent1"/>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55314" name="Rectangle 35"/>
          <p:cNvSpPr>
            <a:spLocks noChangeArrowheads="1"/>
          </p:cNvSpPr>
          <p:nvPr/>
        </p:nvSpPr>
        <p:spPr bwMode="auto">
          <a:xfrm>
            <a:off x="685800" y="3581400"/>
            <a:ext cx="2133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sz="2000">
                <a:latin typeface="Arial" charset="0"/>
                <a:cs typeface="Arial" charset="0"/>
              </a:rPr>
              <a:t>Aumento de espesura</a:t>
            </a:r>
          </a:p>
          <a:p>
            <a:pPr algn="l" eaLnBrk="1" hangingPunct="1"/>
            <a:r>
              <a:rPr lang="en-US" altLang="en-US" sz="2000">
                <a:latin typeface="Arial" charset="0"/>
                <a:cs typeface="Arial" charset="0"/>
              </a:rPr>
              <a:t>fortalece la dorsal</a:t>
            </a:r>
          </a:p>
        </p:txBody>
      </p:sp>
      <p:sp>
        <p:nvSpPr>
          <p:cNvPr id="38" name="Freeform 37"/>
          <p:cNvSpPr/>
          <p:nvPr/>
        </p:nvSpPr>
        <p:spPr>
          <a:xfrm flipV="1">
            <a:off x="2890838" y="3873500"/>
            <a:ext cx="1130300" cy="139700"/>
          </a:xfrm>
          <a:custGeom>
            <a:avLst/>
            <a:gdLst>
              <a:gd name="connsiteX0" fmla="*/ 369888 w 4452144"/>
              <a:gd name="connsiteY0" fmla="*/ 38100 h 619125"/>
              <a:gd name="connsiteX1" fmla="*/ 336550 w 4452144"/>
              <a:gd name="connsiteY1" fmla="*/ 161925 h 619125"/>
              <a:gd name="connsiteX2" fmla="*/ 2389188 w 4452144"/>
              <a:gd name="connsiteY2" fmla="*/ 609600 h 619125"/>
              <a:gd name="connsiteX3" fmla="*/ 4165600 w 4452144"/>
              <a:gd name="connsiteY3" fmla="*/ 219075 h 619125"/>
              <a:gd name="connsiteX4" fmla="*/ 4108450 w 4452144"/>
              <a:gd name="connsiteY4" fmla="*/ 0 h 619125"/>
              <a:gd name="connsiteX5" fmla="*/ 4108450 w 4452144"/>
              <a:gd name="connsiteY5" fmla="*/ 0 h 619125"/>
              <a:gd name="connsiteX6" fmla="*/ 3932238 w 4452144"/>
              <a:gd name="connsiteY6" fmla="*/ 190500 h 619125"/>
              <a:gd name="connsiteX0" fmla="*/ 184944 w 4267200"/>
              <a:gd name="connsiteY0" fmla="*/ 38100 h 659606"/>
              <a:gd name="connsiteX1" fmla="*/ 713581 w 4267200"/>
              <a:gd name="connsiteY1" fmla="*/ 519112 h 659606"/>
              <a:gd name="connsiteX2" fmla="*/ 2204244 w 4267200"/>
              <a:gd name="connsiteY2" fmla="*/ 609600 h 659606"/>
              <a:gd name="connsiteX3" fmla="*/ 3980656 w 4267200"/>
              <a:gd name="connsiteY3" fmla="*/ 219075 h 659606"/>
              <a:gd name="connsiteX4" fmla="*/ 3923506 w 4267200"/>
              <a:gd name="connsiteY4" fmla="*/ 0 h 659606"/>
              <a:gd name="connsiteX5" fmla="*/ 3923506 w 4267200"/>
              <a:gd name="connsiteY5" fmla="*/ 0 h 659606"/>
              <a:gd name="connsiteX6" fmla="*/ 3747294 w 4267200"/>
              <a:gd name="connsiteY6" fmla="*/ 190500 h 659606"/>
              <a:gd name="connsiteX0" fmla="*/ 184944 w 4274344"/>
              <a:gd name="connsiteY0" fmla="*/ 38100 h 721517"/>
              <a:gd name="connsiteX1" fmla="*/ 713581 w 4274344"/>
              <a:gd name="connsiteY1" fmla="*/ 519112 h 721517"/>
              <a:gd name="connsiteX2" fmla="*/ 2161381 w 4274344"/>
              <a:gd name="connsiteY2" fmla="*/ 671511 h 721517"/>
              <a:gd name="connsiteX3" fmla="*/ 3980656 w 4274344"/>
              <a:gd name="connsiteY3" fmla="*/ 219075 h 721517"/>
              <a:gd name="connsiteX4" fmla="*/ 3923506 w 4274344"/>
              <a:gd name="connsiteY4" fmla="*/ 0 h 721517"/>
              <a:gd name="connsiteX5" fmla="*/ 3923506 w 4274344"/>
              <a:gd name="connsiteY5" fmla="*/ 0 h 721517"/>
              <a:gd name="connsiteX6" fmla="*/ 3747294 w 4274344"/>
              <a:gd name="connsiteY6" fmla="*/ 190500 h 721517"/>
              <a:gd name="connsiteX0" fmla="*/ 184944 w 4274344"/>
              <a:gd name="connsiteY0" fmla="*/ 38100 h 721517"/>
              <a:gd name="connsiteX1" fmla="*/ 713581 w 4274344"/>
              <a:gd name="connsiteY1" fmla="*/ 519112 h 721517"/>
              <a:gd name="connsiteX2" fmla="*/ 2161381 w 4274344"/>
              <a:gd name="connsiteY2" fmla="*/ 671511 h 721517"/>
              <a:gd name="connsiteX3" fmla="*/ 3980656 w 4274344"/>
              <a:gd name="connsiteY3" fmla="*/ 219075 h 721517"/>
              <a:gd name="connsiteX4" fmla="*/ 3923506 w 4274344"/>
              <a:gd name="connsiteY4" fmla="*/ 0 h 721517"/>
              <a:gd name="connsiteX5" fmla="*/ 3923506 w 4274344"/>
              <a:gd name="connsiteY5" fmla="*/ 0 h 721517"/>
              <a:gd name="connsiteX6" fmla="*/ 3747294 w 4274344"/>
              <a:gd name="connsiteY6" fmla="*/ 190500 h 721517"/>
              <a:gd name="connsiteX0" fmla="*/ 184944 w 4274344"/>
              <a:gd name="connsiteY0" fmla="*/ 38100 h 692943"/>
              <a:gd name="connsiteX1" fmla="*/ 713581 w 4274344"/>
              <a:gd name="connsiteY1" fmla="*/ 519112 h 692943"/>
              <a:gd name="connsiteX2" fmla="*/ 2161381 w 4274344"/>
              <a:gd name="connsiteY2" fmla="*/ 671511 h 692943"/>
              <a:gd name="connsiteX3" fmla="*/ 3980656 w 4274344"/>
              <a:gd name="connsiteY3" fmla="*/ 219075 h 692943"/>
              <a:gd name="connsiteX4" fmla="*/ 3923506 w 4274344"/>
              <a:gd name="connsiteY4" fmla="*/ 0 h 692943"/>
              <a:gd name="connsiteX5" fmla="*/ 3923506 w 4274344"/>
              <a:gd name="connsiteY5" fmla="*/ 0 h 692943"/>
              <a:gd name="connsiteX6" fmla="*/ 3747294 w 4274344"/>
              <a:gd name="connsiteY6" fmla="*/ 190500 h 692943"/>
              <a:gd name="connsiteX0" fmla="*/ 89694 w 4179094"/>
              <a:gd name="connsiteY0" fmla="*/ 38100 h 692943"/>
              <a:gd name="connsiteX1" fmla="*/ 618331 w 4179094"/>
              <a:gd name="connsiteY1" fmla="*/ 519112 h 692943"/>
              <a:gd name="connsiteX2" fmla="*/ 2066131 w 4179094"/>
              <a:gd name="connsiteY2" fmla="*/ 671511 h 692943"/>
              <a:gd name="connsiteX3" fmla="*/ 3885406 w 4179094"/>
              <a:gd name="connsiteY3" fmla="*/ 219075 h 692943"/>
              <a:gd name="connsiteX4" fmla="*/ 3828256 w 4179094"/>
              <a:gd name="connsiteY4" fmla="*/ 0 h 692943"/>
              <a:gd name="connsiteX5" fmla="*/ 3828256 w 4179094"/>
              <a:gd name="connsiteY5" fmla="*/ 0 h 692943"/>
              <a:gd name="connsiteX6" fmla="*/ 3652044 w 4179094"/>
              <a:gd name="connsiteY6" fmla="*/ 190500 h 692943"/>
              <a:gd name="connsiteX0" fmla="*/ 89694 w 4107657"/>
              <a:gd name="connsiteY0" fmla="*/ 0 h 707232"/>
              <a:gd name="connsiteX1" fmla="*/ 546894 w 4107657"/>
              <a:gd name="connsiteY1" fmla="*/ 533401 h 707232"/>
              <a:gd name="connsiteX2" fmla="*/ 1994694 w 4107657"/>
              <a:gd name="connsiteY2" fmla="*/ 685800 h 707232"/>
              <a:gd name="connsiteX3" fmla="*/ 3813969 w 4107657"/>
              <a:gd name="connsiteY3" fmla="*/ 233364 h 707232"/>
              <a:gd name="connsiteX4" fmla="*/ 3756819 w 4107657"/>
              <a:gd name="connsiteY4" fmla="*/ 14289 h 707232"/>
              <a:gd name="connsiteX5" fmla="*/ 3756819 w 4107657"/>
              <a:gd name="connsiteY5" fmla="*/ 14289 h 707232"/>
              <a:gd name="connsiteX6" fmla="*/ 3580607 w 41076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0" fmla="*/ 242094 w 3909219"/>
              <a:gd name="connsiteY0" fmla="*/ 0 h 698500"/>
              <a:gd name="connsiteX1" fmla="*/ 699294 w 3909219"/>
              <a:gd name="connsiteY1" fmla="*/ 533401 h 698500"/>
              <a:gd name="connsiteX2" fmla="*/ 2147094 w 3909219"/>
              <a:gd name="connsiteY2" fmla="*/ 685800 h 698500"/>
              <a:gd name="connsiteX3" fmla="*/ 3594894 w 3909219"/>
              <a:gd name="connsiteY3" fmla="*/ 457200 h 698500"/>
              <a:gd name="connsiteX4" fmla="*/ 3909219 w 3909219"/>
              <a:gd name="connsiteY4" fmla="*/ 14289 h 698500"/>
              <a:gd name="connsiteX5" fmla="*/ 3909219 w 3909219"/>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4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189973"/>
              <a:gd name="connsiteY0" fmla="*/ 125411 h 684211"/>
              <a:gd name="connsiteX1" fmla="*/ 789547 w 4189973"/>
              <a:gd name="connsiteY1" fmla="*/ 519112 h 684211"/>
              <a:gd name="connsiteX2" fmla="*/ 2237347 w 4189973"/>
              <a:gd name="connsiteY2" fmla="*/ 671511 h 684211"/>
              <a:gd name="connsiteX3" fmla="*/ 3761346 w 4189973"/>
              <a:gd name="connsiteY3" fmla="*/ 442911 h 684211"/>
              <a:gd name="connsiteX4" fmla="*/ 3999472 w 4189973"/>
              <a:gd name="connsiteY4" fmla="*/ 0 h 684211"/>
              <a:gd name="connsiteX5" fmla="*/ 3999472 w 4189973"/>
              <a:gd name="connsiteY5" fmla="*/ 0 h 684211"/>
              <a:gd name="connsiteX0" fmla="*/ 0 w 3947879"/>
              <a:gd name="connsiteY0" fmla="*/ 125411 h 684211"/>
              <a:gd name="connsiteX1" fmla="*/ 547453 w 3947879"/>
              <a:gd name="connsiteY1" fmla="*/ 519112 h 684211"/>
              <a:gd name="connsiteX2" fmla="*/ 1995253 w 3947879"/>
              <a:gd name="connsiteY2" fmla="*/ 671511 h 684211"/>
              <a:gd name="connsiteX3" fmla="*/ 3519252 w 3947879"/>
              <a:gd name="connsiteY3" fmla="*/ 442911 h 684211"/>
              <a:gd name="connsiteX4" fmla="*/ 3757378 w 3947879"/>
              <a:gd name="connsiteY4" fmla="*/ 0 h 684211"/>
              <a:gd name="connsiteX5" fmla="*/ 3757378 w 3947879"/>
              <a:gd name="connsiteY5" fmla="*/ 0 h 684211"/>
              <a:gd name="connsiteX0" fmla="*/ 0 w 3947879"/>
              <a:gd name="connsiteY0" fmla="*/ 139700 h 698500"/>
              <a:gd name="connsiteX1" fmla="*/ 547453 w 3947879"/>
              <a:gd name="connsiteY1" fmla="*/ 533401 h 698500"/>
              <a:gd name="connsiteX2" fmla="*/ 1995253 w 3947879"/>
              <a:gd name="connsiteY2" fmla="*/ 685800 h 698500"/>
              <a:gd name="connsiteX3" fmla="*/ 3519252 w 3947879"/>
              <a:gd name="connsiteY3" fmla="*/ 457200 h 698500"/>
              <a:gd name="connsiteX4" fmla="*/ 3757378 w 3947879"/>
              <a:gd name="connsiteY4" fmla="*/ 14289 h 698500"/>
              <a:gd name="connsiteX5" fmla="*/ 3796039 w 3947879"/>
              <a:gd name="connsiteY5" fmla="*/ 0 h 698500"/>
              <a:gd name="connsiteX0" fmla="*/ 0 w 3819383"/>
              <a:gd name="connsiteY0" fmla="*/ 139700 h 698500"/>
              <a:gd name="connsiteX1" fmla="*/ 547453 w 3819383"/>
              <a:gd name="connsiteY1" fmla="*/ 533401 h 698500"/>
              <a:gd name="connsiteX2" fmla="*/ 1995253 w 3819383"/>
              <a:gd name="connsiteY2" fmla="*/ 685800 h 698500"/>
              <a:gd name="connsiteX3" fmla="*/ 3519252 w 3819383"/>
              <a:gd name="connsiteY3" fmla="*/ 457200 h 698500"/>
              <a:gd name="connsiteX4" fmla="*/ 3796039 w 3819383"/>
              <a:gd name="connsiteY4" fmla="*/ 0 h 698500"/>
              <a:gd name="connsiteX0" fmla="*/ 0 w 3519252"/>
              <a:gd name="connsiteY0" fmla="*/ 0 h 558800"/>
              <a:gd name="connsiteX1" fmla="*/ 547453 w 3519252"/>
              <a:gd name="connsiteY1" fmla="*/ 393701 h 558800"/>
              <a:gd name="connsiteX2" fmla="*/ 1995253 w 3519252"/>
              <a:gd name="connsiteY2" fmla="*/ 546100 h 558800"/>
              <a:gd name="connsiteX3" fmla="*/ 3519252 w 3519252"/>
              <a:gd name="connsiteY3" fmla="*/ 317500 h 558800"/>
              <a:gd name="connsiteX0" fmla="*/ 0 w 3796040"/>
              <a:gd name="connsiteY0" fmla="*/ 0 h 611717"/>
              <a:gd name="connsiteX1" fmla="*/ 547453 w 3796040"/>
              <a:gd name="connsiteY1" fmla="*/ 393701 h 611717"/>
              <a:gd name="connsiteX2" fmla="*/ 1995253 w 3796040"/>
              <a:gd name="connsiteY2" fmla="*/ 546100 h 611717"/>
              <a:gd name="connsiteX3" fmla="*/ 3796040 w 3796040"/>
              <a:gd name="connsiteY3" fmla="*/ 0 h 611717"/>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581025"/>
              <a:gd name="connsiteX1" fmla="*/ 547453 w 3796040"/>
              <a:gd name="connsiteY1" fmla="*/ 393701 h 581025"/>
              <a:gd name="connsiteX2" fmla="*/ 1995253 w 3796040"/>
              <a:gd name="connsiteY2" fmla="*/ 546100 h 581025"/>
              <a:gd name="connsiteX3" fmla="*/ 3796040 w 3796040"/>
              <a:gd name="connsiteY3" fmla="*/ 0 h 581025"/>
              <a:gd name="connsiteX0" fmla="*/ 0 w 3796040"/>
              <a:gd name="connsiteY0" fmla="*/ 0 h 585522"/>
              <a:gd name="connsiteX1" fmla="*/ 547453 w 3796040"/>
              <a:gd name="connsiteY1" fmla="*/ 393701 h 585522"/>
              <a:gd name="connsiteX2" fmla="*/ 1898021 w 3796040"/>
              <a:gd name="connsiteY2" fmla="*/ 581023 h 585522"/>
              <a:gd name="connsiteX3" fmla="*/ 3796040 w 3796040"/>
              <a:gd name="connsiteY3" fmla="*/ 0 h 585522"/>
              <a:gd name="connsiteX0" fmla="*/ 0 w 3796040"/>
              <a:gd name="connsiteY0" fmla="*/ 0 h 585520"/>
              <a:gd name="connsiteX1" fmla="*/ 547453 w 3796040"/>
              <a:gd name="connsiteY1" fmla="*/ 393701 h 585520"/>
              <a:gd name="connsiteX2" fmla="*/ 1898021 w 3796040"/>
              <a:gd name="connsiteY2" fmla="*/ 581023 h 585520"/>
              <a:gd name="connsiteX3" fmla="*/ 3188674 w 3796040"/>
              <a:gd name="connsiteY3" fmla="*/ 435766 h 585520"/>
              <a:gd name="connsiteX4" fmla="*/ 3796040 w 3796040"/>
              <a:gd name="connsiteY4" fmla="*/ 0 h 585520"/>
              <a:gd name="connsiteX0" fmla="*/ 0 w 3796040"/>
              <a:gd name="connsiteY0" fmla="*/ 0 h 585522"/>
              <a:gd name="connsiteX1" fmla="*/ 547453 w 3796040"/>
              <a:gd name="connsiteY1" fmla="*/ 393701 h 585522"/>
              <a:gd name="connsiteX2" fmla="*/ 1898021 w 3796040"/>
              <a:gd name="connsiteY2" fmla="*/ 581023 h 585522"/>
              <a:gd name="connsiteX3" fmla="*/ 3036833 w 3796040"/>
              <a:gd name="connsiteY3" fmla="*/ 435766 h 585522"/>
              <a:gd name="connsiteX4" fmla="*/ 3796040 w 3796040"/>
              <a:gd name="connsiteY4" fmla="*/ 0 h 585522"/>
              <a:gd name="connsiteX0" fmla="*/ 0 w 3796040"/>
              <a:gd name="connsiteY0" fmla="*/ 0 h 585520"/>
              <a:gd name="connsiteX1" fmla="*/ 547453 w 3796040"/>
              <a:gd name="connsiteY1" fmla="*/ 393701 h 585520"/>
              <a:gd name="connsiteX2" fmla="*/ 1898021 w 3796040"/>
              <a:gd name="connsiteY2" fmla="*/ 581023 h 585520"/>
              <a:gd name="connsiteX3" fmla="*/ 3036833 w 3796040"/>
              <a:gd name="connsiteY3" fmla="*/ 435766 h 585520"/>
              <a:gd name="connsiteX4" fmla="*/ 3796040 w 3796040"/>
              <a:gd name="connsiteY4" fmla="*/ 0 h 585520"/>
              <a:gd name="connsiteX0" fmla="*/ 0 w 3796040"/>
              <a:gd name="connsiteY0" fmla="*/ 4 h 585526"/>
              <a:gd name="connsiteX1" fmla="*/ 547453 w 3796040"/>
              <a:gd name="connsiteY1" fmla="*/ 393705 h 585526"/>
              <a:gd name="connsiteX2" fmla="*/ 1898021 w 3796040"/>
              <a:gd name="connsiteY2" fmla="*/ 581027 h 585526"/>
              <a:gd name="connsiteX3" fmla="*/ 3036833 w 3796040"/>
              <a:gd name="connsiteY3" fmla="*/ 435770 h 585526"/>
              <a:gd name="connsiteX4" fmla="*/ 3796040 w 3796040"/>
              <a:gd name="connsiteY4" fmla="*/ 0 h 585526"/>
              <a:gd name="connsiteX0" fmla="*/ 0 w 3796040"/>
              <a:gd name="connsiteY0" fmla="*/ 4 h 585524"/>
              <a:gd name="connsiteX1" fmla="*/ 547453 w 3796040"/>
              <a:gd name="connsiteY1" fmla="*/ 393705 h 585524"/>
              <a:gd name="connsiteX2" fmla="*/ 1898021 w 3796040"/>
              <a:gd name="connsiteY2" fmla="*/ 581027 h 585524"/>
              <a:gd name="connsiteX3" fmla="*/ 3036833 w 3796040"/>
              <a:gd name="connsiteY3" fmla="*/ 435770 h 585524"/>
              <a:gd name="connsiteX4" fmla="*/ 3796040 w 3796040"/>
              <a:gd name="connsiteY4" fmla="*/ 0 h 58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040" h="585524">
                <a:moveTo>
                  <a:pt x="0" y="4"/>
                </a:moveTo>
                <a:cubicBezTo>
                  <a:pt x="99549" y="197648"/>
                  <a:pt x="229953" y="279405"/>
                  <a:pt x="547453" y="393705"/>
                </a:cubicBezTo>
                <a:cubicBezTo>
                  <a:pt x="993541" y="536581"/>
                  <a:pt x="1347100" y="585525"/>
                  <a:pt x="1898021" y="581027"/>
                </a:cubicBezTo>
                <a:cubicBezTo>
                  <a:pt x="2331322" y="583636"/>
                  <a:pt x="2720497" y="532607"/>
                  <a:pt x="3036833" y="435770"/>
                </a:cubicBezTo>
                <a:cubicBezTo>
                  <a:pt x="3477403" y="325728"/>
                  <a:pt x="3654695" y="177169"/>
                  <a:pt x="3796040" y="0"/>
                </a:cubicBezTo>
              </a:path>
            </a:pathLst>
          </a:cu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39" name="Freeform 38"/>
          <p:cNvSpPr/>
          <p:nvPr/>
        </p:nvSpPr>
        <p:spPr>
          <a:xfrm>
            <a:off x="2438400" y="3581400"/>
            <a:ext cx="2057400" cy="644525"/>
          </a:xfrm>
          <a:custGeom>
            <a:avLst/>
            <a:gdLst>
              <a:gd name="connsiteX0" fmla="*/ 0 w 7315200"/>
              <a:gd name="connsiteY0" fmla="*/ 1348508 h 1348508"/>
              <a:gd name="connsiteX1" fmla="*/ 1731818 w 7315200"/>
              <a:gd name="connsiteY1" fmla="*/ 794327 h 1348508"/>
              <a:gd name="connsiteX2" fmla="*/ 3297381 w 7315200"/>
              <a:gd name="connsiteY2" fmla="*/ 4618 h 1348508"/>
              <a:gd name="connsiteX3" fmla="*/ 5403272 w 7315200"/>
              <a:gd name="connsiteY3" fmla="*/ 766618 h 1348508"/>
              <a:gd name="connsiteX4" fmla="*/ 7315200 w 7315200"/>
              <a:gd name="connsiteY4" fmla="*/ 1002145 h 1348508"/>
              <a:gd name="connsiteX5" fmla="*/ 7315200 w 7315200"/>
              <a:gd name="connsiteY5" fmla="*/ 1002145 h 1348508"/>
              <a:gd name="connsiteX0" fmla="*/ 0 w 7315200"/>
              <a:gd name="connsiteY0" fmla="*/ 1362363 h 1362363"/>
              <a:gd name="connsiteX1" fmla="*/ 1731818 w 7315200"/>
              <a:gd name="connsiteY1" fmla="*/ 808182 h 1362363"/>
              <a:gd name="connsiteX2" fmla="*/ 3491345 w 7315200"/>
              <a:gd name="connsiteY2" fmla="*/ 4618 h 1362363"/>
              <a:gd name="connsiteX3" fmla="*/ 5403272 w 7315200"/>
              <a:gd name="connsiteY3" fmla="*/ 780473 h 1362363"/>
              <a:gd name="connsiteX4" fmla="*/ 7315200 w 7315200"/>
              <a:gd name="connsiteY4" fmla="*/ 1016000 h 1362363"/>
              <a:gd name="connsiteX5" fmla="*/ 7315200 w 7315200"/>
              <a:gd name="connsiteY5" fmla="*/ 1016000 h 1362363"/>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631546"/>
              <a:gd name="connsiteY0" fmla="*/ 1368136 h 1368136"/>
              <a:gd name="connsiteX1" fmla="*/ 1662545 w 7631546"/>
              <a:gd name="connsiteY1" fmla="*/ 848592 h 1368136"/>
              <a:gd name="connsiteX2" fmla="*/ 3491345 w 7631546"/>
              <a:gd name="connsiteY2" fmla="*/ 10391 h 1368136"/>
              <a:gd name="connsiteX3" fmla="*/ 5403272 w 7631546"/>
              <a:gd name="connsiteY3" fmla="*/ 786246 h 1368136"/>
              <a:gd name="connsiteX4" fmla="*/ 7315200 w 7631546"/>
              <a:gd name="connsiteY4" fmla="*/ 1021773 h 1368136"/>
              <a:gd name="connsiteX5" fmla="*/ 7301345 w 7631546"/>
              <a:gd name="connsiteY5" fmla="*/ 1229592 h 1368136"/>
              <a:gd name="connsiteX0" fmla="*/ 0 w 7301345"/>
              <a:gd name="connsiteY0" fmla="*/ 1368136 h 1368136"/>
              <a:gd name="connsiteX1" fmla="*/ 1662545 w 7301345"/>
              <a:gd name="connsiteY1" fmla="*/ 848592 h 1368136"/>
              <a:gd name="connsiteX2" fmla="*/ 3491345 w 7301345"/>
              <a:gd name="connsiteY2" fmla="*/ 10391 h 1368136"/>
              <a:gd name="connsiteX3" fmla="*/ 5403272 w 7301345"/>
              <a:gd name="connsiteY3" fmla="*/ 786246 h 1368136"/>
              <a:gd name="connsiteX4" fmla="*/ 7301345 w 7301345"/>
              <a:gd name="connsiteY4" fmla="*/ 1229592 h 1368136"/>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6934200"/>
              <a:gd name="connsiteY0" fmla="*/ 1155700 h 1155700"/>
              <a:gd name="connsiteX1" fmla="*/ 1523999 w 6934200"/>
              <a:gd name="connsiteY1" fmla="*/ 774699 h 1155700"/>
              <a:gd name="connsiteX2" fmla="*/ 3352800 w 6934200"/>
              <a:gd name="connsiteY2" fmla="*/ 12700 h 1155700"/>
              <a:gd name="connsiteX3" fmla="*/ 5257800 w 6934200"/>
              <a:gd name="connsiteY3" fmla="*/ 698499 h 1155700"/>
              <a:gd name="connsiteX4" fmla="*/ 6934200 w 6934200"/>
              <a:gd name="connsiteY4" fmla="*/ 1155700 h 1155700"/>
              <a:gd name="connsiteX0" fmla="*/ 0 w 6934200"/>
              <a:gd name="connsiteY0" fmla="*/ 1165321 h 1165321"/>
              <a:gd name="connsiteX1" fmla="*/ 1523999 w 6934200"/>
              <a:gd name="connsiteY1" fmla="*/ 784320 h 1165321"/>
              <a:gd name="connsiteX2" fmla="*/ 3352800 w 6934200"/>
              <a:gd name="connsiteY2" fmla="*/ 22321 h 1165321"/>
              <a:gd name="connsiteX3" fmla="*/ 5257800 w 6934200"/>
              <a:gd name="connsiteY3" fmla="*/ 708120 h 1165321"/>
              <a:gd name="connsiteX4" fmla="*/ 6934200 w 6934200"/>
              <a:gd name="connsiteY4" fmla="*/ 1165321 h 1165321"/>
              <a:gd name="connsiteX0" fmla="*/ 0 w 6934200"/>
              <a:gd name="connsiteY0" fmla="*/ 1165321 h 1165321"/>
              <a:gd name="connsiteX1" fmla="*/ 1523999 w 6934200"/>
              <a:gd name="connsiteY1" fmla="*/ 784320 h 1165321"/>
              <a:gd name="connsiteX2" fmla="*/ 3352800 w 6934200"/>
              <a:gd name="connsiteY2" fmla="*/ 22321 h 1165321"/>
              <a:gd name="connsiteX3" fmla="*/ 5257800 w 6934200"/>
              <a:gd name="connsiteY3" fmla="*/ 708120 h 1165321"/>
              <a:gd name="connsiteX4" fmla="*/ 6934200 w 6934200"/>
              <a:gd name="connsiteY4" fmla="*/ 1165321 h 1165321"/>
              <a:gd name="connsiteX0" fmla="*/ 0 w 6934200"/>
              <a:gd name="connsiteY0" fmla="*/ 1143000 h 1143000"/>
              <a:gd name="connsiteX1" fmla="*/ 1523999 w 6934200"/>
              <a:gd name="connsiteY1" fmla="*/ 761999 h 1143000"/>
              <a:gd name="connsiteX2" fmla="*/ 3352800 w 6934200"/>
              <a:gd name="connsiteY2" fmla="*/ 0 h 1143000"/>
              <a:gd name="connsiteX3" fmla="*/ 5257800 w 6934200"/>
              <a:gd name="connsiteY3" fmla="*/ 685799 h 1143000"/>
              <a:gd name="connsiteX4" fmla="*/ 6934200 w 6934200"/>
              <a:gd name="connsiteY4" fmla="*/ 11430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1143000">
                <a:moveTo>
                  <a:pt x="0" y="1143000"/>
                </a:moveTo>
                <a:cubicBezTo>
                  <a:pt x="715818" y="1102591"/>
                  <a:pt x="1283854" y="1006763"/>
                  <a:pt x="1523999" y="761999"/>
                </a:cubicBezTo>
                <a:cubicBezTo>
                  <a:pt x="1729508" y="489526"/>
                  <a:pt x="2162464" y="21456"/>
                  <a:pt x="3352800" y="0"/>
                </a:cubicBezTo>
                <a:cubicBezTo>
                  <a:pt x="4577773" y="4810"/>
                  <a:pt x="4879110" y="309417"/>
                  <a:pt x="5257800" y="685799"/>
                </a:cubicBezTo>
                <a:cubicBezTo>
                  <a:pt x="5567218" y="958271"/>
                  <a:pt x="6407150" y="1126836"/>
                  <a:pt x="6934200" y="1143000"/>
                </a:cubicBezTo>
              </a:path>
            </a:pathLst>
          </a:cu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40" name="Freeform 39"/>
          <p:cNvSpPr/>
          <p:nvPr/>
        </p:nvSpPr>
        <p:spPr>
          <a:xfrm flipV="1">
            <a:off x="2890838" y="4578350"/>
            <a:ext cx="1130300" cy="134938"/>
          </a:xfrm>
          <a:custGeom>
            <a:avLst/>
            <a:gdLst>
              <a:gd name="connsiteX0" fmla="*/ 369888 w 4452144"/>
              <a:gd name="connsiteY0" fmla="*/ 38100 h 619125"/>
              <a:gd name="connsiteX1" fmla="*/ 336550 w 4452144"/>
              <a:gd name="connsiteY1" fmla="*/ 161925 h 619125"/>
              <a:gd name="connsiteX2" fmla="*/ 2389188 w 4452144"/>
              <a:gd name="connsiteY2" fmla="*/ 609600 h 619125"/>
              <a:gd name="connsiteX3" fmla="*/ 4165600 w 4452144"/>
              <a:gd name="connsiteY3" fmla="*/ 219075 h 619125"/>
              <a:gd name="connsiteX4" fmla="*/ 4108450 w 4452144"/>
              <a:gd name="connsiteY4" fmla="*/ 0 h 619125"/>
              <a:gd name="connsiteX5" fmla="*/ 4108450 w 4452144"/>
              <a:gd name="connsiteY5" fmla="*/ 0 h 619125"/>
              <a:gd name="connsiteX6" fmla="*/ 3932238 w 4452144"/>
              <a:gd name="connsiteY6" fmla="*/ 190500 h 619125"/>
              <a:gd name="connsiteX0" fmla="*/ 184944 w 4267200"/>
              <a:gd name="connsiteY0" fmla="*/ 38100 h 659606"/>
              <a:gd name="connsiteX1" fmla="*/ 713581 w 4267200"/>
              <a:gd name="connsiteY1" fmla="*/ 519112 h 659606"/>
              <a:gd name="connsiteX2" fmla="*/ 2204244 w 4267200"/>
              <a:gd name="connsiteY2" fmla="*/ 609600 h 659606"/>
              <a:gd name="connsiteX3" fmla="*/ 3980656 w 4267200"/>
              <a:gd name="connsiteY3" fmla="*/ 219075 h 659606"/>
              <a:gd name="connsiteX4" fmla="*/ 3923506 w 4267200"/>
              <a:gd name="connsiteY4" fmla="*/ 0 h 659606"/>
              <a:gd name="connsiteX5" fmla="*/ 3923506 w 4267200"/>
              <a:gd name="connsiteY5" fmla="*/ 0 h 659606"/>
              <a:gd name="connsiteX6" fmla="*/ 3747294 w 4267200"/>
              <a:gd name="connsiteY6" fmla="*/ 190500 h 659606"/>
              <a:gd name="connsiteX0" fmla="*/ 184944 w 4274344"/>
              <a:gd name="connsiteY0" fmla="*/ 38100 h 721517"/>
              <a:gd name="connsiteX1" fmla="*/ 713581 w 4274344"/>
              <a:gd name="connsiteY1" fmla="*/ 519112 h 721517"/>
              <a:gd name="connsiteX2" fmla="*/ 2161381 w 4274344"/>
              <a:gd name="connsiteY2" fmla="*/ 671511 h 721517"/>
              <a:gd name="connsiteX3" fmla="*/ 3980656 w 4274344"/>
              <a:gd name="connsiteY3" fmla="*/ 219075 h 721517"/>
              <a:gd name="connsiteX4" fmla="*/ 3923506 w 4274344"/>
              <a:gd name="connsiteY4" fmla="*/ 0 h 721517"/>
              <a:gd name="connsiteX5" fmla="*/ 3923506 w 4274344"/>
              <a:gd name="connsiteY5" fmla="*/ 0 h 721517"/>
              <a:gd name="connsiteX6" fmla="*/ 3747294 w 4274344"/>
              <a:gd name="connsiteY6" fmla="*/ 190500 h 721517"/>
              <a:gd name="connsiteX0" fmla="*/ 184944 w 4274344"/>
              <a:gd name="connsiteY0" fmla="*/ 38100 h 721517"/>
              <a:gd name="connsiteX1" fmla="*/ 713581 w 4274344"/>
              <a:gd name="connsiteY1" fmla="*/ 519112 h 721517"/>
              <a:gd name="connsiteX2" fmla="*/ 2161381 w 4274344"/>
              <a:gd name="connsiteY2" fmla="*/ 671511 h 721517"/>
              <a:gd name="connsiteX3" fmla="*/ 3980656 w 4274344"/>
              <a:gd name="connsiteY3" fmla="*/ 219075 h 721517"/>
              <a:gd name="connsiteX4" fmla="*/ 3923506 w 4274344"/>
              <a:gd name="connsiteY4" fmla="*/ 0 h 721517"/>
              <a:gd name="connsiteX5" fmla="*/ 3923506 w 4274344"/>
              <a:gd name="connsiteY5" fmla="*/ 0 h 721517"/>
              <a:gd name="connsiteX6" fmla="*/ 3747294 w 4274344"/>
              <a:gd name="connsiteY6" fmla="*/ 190500 h 721517"/>
              <a:gd name="connsiteX0" fmla="*/ 184944 w 4274344"/>
              <a:gd name="connsiteY0" fmla="*/ 38100 h 692943"/>
              <a:gd name="connsiteX1" fmla="*/ 713581 w 4274344"/>
              <a:gd name="connsiteY1" fmla="*/ 519112 h 692943"/>
              <a:gd name="connsiteX2" fmla="*/ 2161381 w 4274344"/>
              <a:gd name="connsiteY2" fmla="*/ 671511 h 692943"/>
              <a:gd name="connsiteX3" fmla="*/ 3980656 w 4274344"/>
              <a:gd name="connsiteY3" fmla="*/ 219075 h 692943"/>
              <a:gd name="connsiteX4" fmla="*/ 3923506 w 4274344"/>
              <a:gd name="connsiteY4" fmla="*/ 0 h 692943"/>
              <a:gd name="connsiteX5" fmla="*/ 3923506 w 4274344"/>
              <a:gd name="connsiteY5" fmla="*/ 0 h 692943"/>
              <a:gd name="connsiteX6" fmla="*/ 3747294 w 4274344"/>
              <a:gd name="connsiteY6" fmla="*/ 190500 h 692943"/>
              <a:gd name="connsiteX0" fmla="*/ 89694 w 4179094"/>
              <a:gd name="connsiteY0" fmla="*/ 38100 h 692943"/>
              <a:gd name="connsiteX1" fmla="*/ 618331 w 4179094"/>
              <a:gd name="connsiteY1" fmla="*/ 519112 h 692943"/>
              <a:gd name="connsiteX2" fmla="*/ 2066131 w 4179094"/>
              <a:gd name="connsiteY2" fmla="*/ 671511 h 692943"/>
              <a:gd name="connsiteX3" fmla="*/ 3885406 w 4179094"/>
              <a:gd name="connsiteY3" fmla="*/ 219075 h 692943"/>
              <a:gd name="connsiteX4" fmla="*/ 3828256 w 4179094"/>
              <a:gd name="connsiteY4" fmla="*/ 0 h 692943"/>
              <a:gd name="connsiteX5" fmla="*/ 3828256 w 4179094"/>
              <a:gd name="connsiteY5" fmla="*/ 0 h 692943"/>
              <a:gd name="connsiteX6" fmla="*/ 3652044 w 4179094"/>
              <a:gd name="connsiteY6" fmla="*/ 190500 h 692943"/>
              <a:gd name="connsiteX0" fmla="*/ 89694 w 4107657"/>
              <a:gd name="connsiteY0" fmla="*/ 0 h 707232"/>
              <a:gd name="connsiteX1" fmla="*/ 546894 w 4107657"/>
              <a:gd name="connsiteY1" fmla="*/ 533401 h 707232"/>
              <a:gd name="connsiteX2" fmla="*/ 1994694 w 4107657"/>
              <a:gd name="connsiteY2" fmla="*/ 685800 h 707232"/>
              <a:gd name="connsiteX3" fmla="*/ 3813969 w 4107657"/>
              <a:gd name="connsiteY3" fmla="*/ 233364 h 707232"/>
              <a:gd name="connsiteX4" fmla="*/ 3756819 w 4107657"/>
              <a:gd name="connsiteY4" fmla="*/ 14289 h 707232"/>
              <a:gd name="connsiteX5" fmla="*/ 3756819 w 4107657"/>
              <a:gd name="connsiteY5" fmla="*/ 14289 h 707232"/>
              <a:gd name="connsiteX6" fmla="*/ 3580607 w 41076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6" fmla="*/ 3733007 w 4260057"/>
              <a:gd name="connsiteY6" fmla="*/ 204789 h 707232"/>
              <a:gd name="connsiteX0" fmla="*/ 242094 w 4260057"/>
              <a:gd name="connsiteY0" fmla="*/ 0 h 707232"/>
              <a:gd name="connsiteX1" fmla="*/ 699294 w 4260057"/>
              <a:gd name="connsiteY1" fmla="*/ 533401 h 707232"/>
              <a:gd name="connsiteX2" fmla="*/ 2147094 w 4260057"/>
              <a:gd name="connsiteY2" fmla="*/ 685800 h 707232"/>
              <a:gd name="connsiteX3" fmla="*/ 3966369 w 4260057"/>
              <a:gd name="connsiteY3" fmla="*/ 233364 h 707232"/>
              <a:gd name="connsiteX4" fmla="*/ 3909219 w 4260057"/>
              <a:gd name="connsiteY4" fmla="*/ 14289 h 707232"/>
              <a:gd name="connsiteX5" fmla="*/ 3909219 w 4260057"/>
              <a:gd name="connsiteY5" fmla="*/ 14289 h 707232"/>
              <a:gd name="connsiteX0" fmla="*/ 242094 w 3909219"/>
              <a:gd name="connsiteY0" fmla="*/ 0 h 698500"/>
              <a:gd name="connsiteX1" fmla="*/ 699294 w 3909219"/>
              <a:gd name="connsiteY1" fmla="*/ 533401 h 698500"/>
              <a:gd name="connsiteX2" fmla="*/ 2147094 w 3909219"/>
              <a:gd name="connsiteY2" fmla="*/ 685800 h 698500"/>
              <a:gd name="connsiteX3" fmla="*/ 3594894 w 3909219"/>
              <a:gd name="connsiteY3" fmla="*/ 457200 h 698500"/>
              <a:gd name="connsiteX4" fmla="*/ 3909219 w 3909219"/>
              <a:gd name="connsiteY4" fmla="*/ 14289 h 698500"/>
              <a:gd name="connsiteX5" fmla="*/ 3909219 w 3909219"/>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4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5948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099720"/>
              <a:gd name="connsiteY0" fmla="*/ 0 h 698500"/>
              <a:gd name="connsiteX1" fmla="*/ 699294 w 4099720"/>
              <a:gd name="connsiteY1" fmla="*/ 533401 h 698500"/>
              <a:gd name="connsiteX2" fmla="*/ 2147094 w 4099720"/>
              <a:gd name="connsiteY2" fmla="*/ 685800 h 698500"/>
              <a:gd name="connsiteX3" fmla="*/ 3671093 w 4099720"/>
              <a:gd name="connsiteY3" fmla="*/ 457200 h 698500"/>
              <a:gd name="connsiteX4" fmla="*/ 3909219 w 4099720"/>
              <a:gd name="connsiteY4" fmla="*/ 14289 h 698500"/>
              <a:gd name="connsiteX5" fmla="*/ 3909219 w 4099720"/>
              <a:gd name="connsiteY5" fmla="*/ 14289 h 698500"/>
              <a:gd name="connsiteX0" fmla="*/ 242094 w 4189973"/>
              <a:gd name="connsiteY0" fmla="*/ 125411 h 684211"/>
              <a:gd name="connsiteX1" fmla="*/ 789547 w 4189973"/>
              <a:gd name="connsiteY1" fmla="*/ 519112 h 684211"/>
              <a:gd name="connsiteX2" fmla="*/ 2237347 w 4189973"/>
              <a:gd name="connsiteY2" fmla="*/ 671511 h 684211"/>
              <a:gd name="connsiteX3" fmla="*/ 3761346 w 4189973"/>
              <a:gd name="connsiteY3" fmla="*/ 442911 h 684211"/>
              <a:gd name="connsiteX4" fmla="*/ 3999472 w 4189973"/>
              <a:gd name="connsiteY4" fmla="*/ 0 h 684211"/>
              <a:gd name="connsiteX5" fmla="*/ 3999472 w 4189973"/>
              <a:gd name="connsiteY5" fmla="*/ 0 h 684211"/>
              <a:gd name="connsiteX0" fmla="*/ 0 w 3947879"/>
              <a:gd name="connsiteY0" fmla="*/ 125411 h 684211"/>
              <a:gd name="connsiteX1" fmla="*/ 547453 w 3947879"/>
              <a:gd name="connsiteY1" fmla="*/ 519112 h 684211"/>
              <a:gd name="connsiteX2" fmla="*/ 1995253 w 3947879"/>
              <a:gd name="connsiteY2" fmla="*/ 671511 h 684211"/>
              <a:gd name="connsiteX3" fmla="*/ 3519252 w 3947879"/>
              <a:gd name="connsiteY3" fmla="*/ 442911 h 684211"/>
              <a:gd name="connsiteX4" fmla="*/ 3757378 w 3947879"/>
              <a:gd name="connsiteY4" fmla="*/ 0 h 684211"/>
              <a:gd name="connsiteX5" fmla="*/ 3757378 w 3947879"/>
              <a:gd name="connsiteY5" fmla="*/ 0 h 684211"/>
              <a:gd name="connsiteX0" fmla="*/ 0 w 3947879"/>
              <a:gd name="connsiteY0" fmla="*/ 139700 h 698500"/>
              <a:gd name="connsiteX1" fmla="*/ 547453 w 3947879"/>
              <a:gd name="connsiteY1" fmla="*/ 533401 h 698500"/>
              <a:gd name="connsiteX2" fmla="*/ 1995253 w 3947879"/>
              <a:gd name="connsiteY2" fmla="*/ 685800 h 698500"/>
              <a:gd name="connsiteX3" fmla="*/ 3519252 w 3947879"/>
              <a:gd name="connsiteY3" fmla="*/ 457200 h 698500"/>
              <a:gd name="connsiteX4" fmla="*/ 3757378 w 3947879"/>
              <a:gd name="connsiteY4" fmla="*/ 14289 h 698500"/>
              <a:gd name="connsiteX5" fmla="*/ 3796039 w 3947879"/>
              <a:gd name="connsiteY5" fmla="*/ 0 h 698500"/>
              <a:gd name="connsiteX0" fmla="*/ 0 w 3819383"/>
              <a:gd name="connsiteY0" fmla="*/ 139700 h 698500"/>
              <a:gd name="connsiteX1" fmla="*/ 547453 w 3819383"/>
              <a:gd name="connsiteY1" fmla="*/ 533401 h 698500"/>
              <a:gd name="connsiteX2" fmla="*/ 1995253 w 3819383"/>
              <a:gd name="connsiteY2" fmla="*/ 685800 h 698500"/>
              <a:gd name="connsiteX3" fmla="*/ 3519252 w 3819383"/>
              <a:gd name="connsiteY3" fmla="*/ 457200 h 698500"/>
              <a:gd name="connsiteX4" fmla="*/ 3796039 w 3819383"/>
              <a:gd name="connsiteY4" fmla="*/ 0 h 698500"/>
              <a:gd name="connsiteX0" fmla="*/ 0 w 3519252"/>
              <a:gd name="connsiteY0" fmla="*/ 0 h 558800"/>
              <a:gd name="connsiteX1" fmla="*/ 547453 w 3519252"/>
              <a:gd name="connsiteY1" fmla="*/ 393701 h 558800"/>
              <a:gd name="connsiteX2" fmla="*/ 1995253 w 3519252"/>
              <a:gd name="connsiteY2" fmla="*/ 546100 h 558800"/>
              <a:gd name="connsiteX3" fmla="*/ 3519252 w 3519252"/>
              <a:gd name="connsiteY3" fmla="*/ 317500 h 558800"/>
              <a:gd name="connsiteX0" fmla="*/ 0 w 3796040"/>
              <a:gd name="connsiteY0" fmla="*/ 0 h 611717"/>
              <a:gd name="connsiteX1" fmla="*/ 547453 w 3796040"/>
              <a:gd name="connsiteY1" fmla="*/ 393701 h 611717"/>
              <a:gd name="connsiteX2" fmla="*/ 1995253 w 3796040"/>
              <a:gd name="connsiteY2" fmla="*/ 546100 h 611717"/>
              <a:gd name="connsiteX3" fmla="*/ 3796040 w 3796040"/>
              <a:gd name="connsiteY3" fmla="*/ 0 h 611717"/>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642145"/>
              <a:gd name="connsiteX1" fmla="*/ 547453 w 3796040"/>
              <a:gd name="connsiteY1" fmla="*/ 393701 h 642145"/>
              <a:gd name="connsiteX2" fmla="*/ 1995253 w 3796040"/>
              <a:gd name="connsiteY2" fmla="*/ 546100 h 642145"/>
              <a:gd name="connsiteX3" fmla="*/ 3796040 w 3796040"/>
              <a:gd name="connsiteY3" fmla="*/ 0 h 642145"/>
              <a:gd name="connsiteX0" fmla="*/ 0 w 3796040"/>
              <a:gd name="connsiteY0" fmla="*/ 0 h 581025"/>
              <a:gd name="connsiteX1" fmla="*/ 547453 w 3796040"/>
              <a:gd name="connsiteY1" fmla="*/ 393701 h 581025"/>
              <a:gd name="connsiteX2" fmla="*/ 1995253 w 3796040"/>
              <a:gd name="connsiteY2" fmla="*/ 546100 h 581025"/>
              <a:gd name="connsiteX3" fmla="*/ 3796040 w 3796040"/>
              <a:gd name="connsiteY3" fmla="*/ 0 h 581025"/>
              <a:gd name="connsiteX0" fmla="*/ 0 w 3796040"/>
              <a:gd name="connsiteY0" fmla="*/ 0 h 585522"/>
              <a:gd name="connsiteX1" fmla="*/ 547453 w 3796040"/>
              <a:gd name="connsiteY1" fmla="*/ 393701 h 585522"/>
              <a:gd name="connsiteX2" fmla="*/ 1898021 w 3796040"/>
              <a:gd name="connsiteY2" fmla="*/ 581023 h 585522"/>
              <a:gd name="connsiteX3" fmla="*/ 3796040 w 3796040"/>
              <a:gd name="connsiteY3" fmla="*/ 0 h 585522"/>
              <a:gd name="connsiteX0" fmla="*/ 0 w 3796040"/>
              <a:gd name="connsiteY0" fmla="*/ 0 h 585520"/>
              <a:gd name="connsiteX1" fmla="*/ 547453 w 3796040"/>
              <a:gd name="connsiteY1" fmla="*/ 393701 h 585520"/>
              <a:gd name="connsiteX2" fmla="*/ 1898021 w 3796040"/>
              <a:gd name="connsiteY2" fmla="*/ 581023 h 585520"/>
              <a:gd name="connsiteX3" fmla="*/ 3188674 w 3796040"/>
              <a:gd name="connsiteY3" fmla="*/ 435766 h 585520"/>
              <a:gd name="connsiteX4" fmla="*/ 3796040 w 3796040"/>
              <a:gd name="connsiteY4" fmla="*/ 0 h 585520"/>
              <a:gd name="connsiteX0" fmla="*/ 0 w 3796040"/>
              <a:gd name="connsiteY0" fmla="*/ 0 h 585522"/>
              <a:gd name="connsiteX1" fmla="*/ 547453 w 3796040"/>
              <a:gd name="connsiteY1" fmla="*/ 393701 h 585522"/>
              <a:gd name="connsiteX2" fmla="*/ 1898021 w 3796040"/>
              <a:gd name="connsiteY2" fmla="*/ 581023 h 585522"/>
              <a:gd name="connsiteX3" fmla="*/ 3036833 w 3796040"/>
              <a:gd name="connsiteY3" fmla="*/ 435766 h 585522"/>
              <a:gd name="connsiteX4" fmla="*/ 3796040 w 3796040"/>
              <a:gd name="connsiteY4" fmla="*/ 0 h 585522"/>
              <a:gd name="connsiteX0" fmla="*/ 0 w 3796040"/>
              <a:gd name="connsiteY0" fmla="*/ 0 h 585520"/>
              <a:gd name="connsiteX1" fmla="*/ 547453 w 3796040"/>
              <a:gd name="connsiteY1" fmla="*/ 393701 h 585520"/>
              <a:gd name="connsiteX2" fmla="*/ 1898021 w 3796040"/>
              <a:gd name="connsiteY2" fmla="*/ 581023 h 585520"/>
              <a:gd name="connsiteX3" fmla="*/ 3036833 w 3796040"/>
              <a:gd name="connsiteY3" fmla="*/ 435766 h 585520"/>
              <a:gd name="connsiteX4" fmla="*/ 3796040 w 3796040"/>
              <a:gd name="connsiteY4" fmla="*/ 0 h 585520"/>
              <a:gd name="connsiteX0" fmla="*/ 0 w 3796040"/>
              <a:gd name="connsiteY0" fmla="*/ 4 h 585526"/>
              <a:gd name="connsiteX1" fmla="*/ 547453 w 3796040"/>
              <a:gd name="connsiteY1" fmla="*/ 393705 h 585526"/>
              <a:gd name="connsiteX2" fmla="*/ 1898021 w 3796040"/>
              <a:gd name="connsiteY2" fmla="*/ 581027 h 585526"/>
              <a:gd name="connsiteX3" fmla="*/ 3036833 w 3796040"/>
              <a:gd name="connsiteY3" fmla="*/ 435770 h 585526"/>
              <a:gd name="connsiteX4" fmla="*/ 3796040 w 3796040"/>
              <a:gd name="connsiteY4" fmla="*/ 0 h 585526"/>
              <a:gd name="connsiteX0" fmla="*/ 0 w 3796040"/>
              <a:gd name="connsiteY0" fmla="*/ 4 h 585524"/>
              <a:gd name="connsiteX1" fmla="*/ 547453 w 3796040"/>
              <a:gd name="connsiteY1" fmla="*/ 393705 h 585524"/>
              <a:gd name="connsiteX2" fmla="*/ 1898021 w 3796040"/>
              <a:gd name="connsiteY2" fmla="*/ 581027 h 585524"/>
              <a:gd name="connsiteX3" fmla="*/ 3036833 w 3796040"/>
              <a:gd name="connsiteY3" fmla="*/ 435770 h 585524"/>
              <a:gd name="connsiteX4" fmla="*/ 3796040 w 3796040"/>
              <a:gd name="connsiteY4" fmla="*/ 0 h 58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040" h="585524">
                <a:moveTo>
                  <a:pt x="0" y="4"/>
                </a:moveTo>
                <a:cubicBezTo>
                  <a:pt x="99549" y="197648"/>
                  <a:pt x="229953" y="279405"/>
                  <a:pt x="547453" y="393705"/>
                </a:cubicBezTo>
                <a:cubicBezTo>
                  <a:pt x="993541" y="536581"/>
                  <a:pt x="1347100" y="585525"/>
                  <a:pt x="1898021" y="581027"/>
                </a:cubicBezTo>
                <a:cubicBezTo>
                  <a:pt x="2331322" y="583636"/>
                  <a:pt x="2720497" y="532607"/>
                  <a:pt x="3036833" y="435770"/>
                </a:cubicBezTo>
                <a:cubicBezTo>
                  <a:pt x="3477403" y="325728"/>
                  <a:pt x="3654695" y="177169"/>
                  <a:pt x="3796040" y="0"/>
                </a:cubicBezTo>
              </a:path>
            </a:pathLst>
          </a:cu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41" name="Freeform 40"/>
          <p:cNvSpPr/>
          <p:nvPr/>
        </p:nvSpPr>
        <p:spPr>
          <a:xfrm>
            <a:off x="2438400" y="4470400"/>
            <a:ext cx="2057400" cy="352425"/>
          </a:xfrm>
          <a:custGeom>
            <a:avLst/>
            <a:gdLst>
              <a:gd name="connsiteX0" fmla="*/ 0 w 7315200"/>
              <a:gd name="connsiteY0" fmla="*/ 1348508 h 1348508"/>
              <a:gd name="connsiteX1" fmla="*/ 1731818 w 7315200"/>
              <a:gd name="connsiteY1" fmla="*/ 794327 h 1348508"/>
              <a:gd name="connsiteX2" fmla="*/ 3297381 w 7315200"/>
              <a:gd name="connsiteY2" fmla="*/ 4618 h 1348508"/>
              <a:gd name="connsiteX3" fmla="*/ 5403272 w 7315200"/>
              <a:gd name="connsiteY3" fmla="*/ 766618 h 1348508"/>
              <a:gd name="connsiteX4" fmla="*/ 7315200 w 7315200"/>
              <a:gd name="connsiteY4" fmla="*/ 1002145 h 1348508"/>
              <a:gd name="connsiteX5" fmla="*/ 7315200 w 7315200"/>
              <a:gd name="connsiteY5" fmla="*/ 1002145 h 1348508"/>
              <a:gd name="connsiteX0" fmla="*/ 0 w 7315200"/>
              <a:gd name="connsiteY0" fmla="*/ 1362363 h 1362363"/>
              <a:gd name="connsiteX1" fmla="*/ 1731818 w 7315200"/>
              <a:gd name="connsiteY1" fmla="*/ 808182 h 1362363"/>
              <a:gd name="connsiteX2" fmla="*/ 3491345 w 7315200"/>
              <a:gd name="connsiteY2" fmla="*/ 4618 h 1362363"/>
              <a:gd name="connsiteX3" fmla="*/ 5403272 w 7315200"/>
              <a:gd name="connsiteY3" fmla="*/ 780473 h 1362363"/>
              <a:gd name="connsiteX4" fmla="*/ 7315200 w 7315200"/>
              <a:gd name="connsiteY4" fmla="*/ 1016000 h 1362363"/>
              <a:gd name="connsiteX5" fmla="*/ 7315200 w 7315200"/>
              <a:gd name="connsiteY5" fmla="*/ 1016000 h 1362363"/>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631546"/>
              <a:gd name="connsiteY0" fmla="*/ 1368136 h 1368136"/>
              <a:gd name="connsiteX1" fmla="*/ 1662545 w 7631546"/>
              <a:gd name="connsiteY1" fmla="*/ 848592 h 1368136"/>
              <a:gd name="connsiteX2" fmla="*/ 3491345 w 7631546"/>
              <a:gd name="connsiteY2" fmla="*/ 10391 h 1368136"/>
              <a:gd name="connsiteX3" fmla="*/ 5403272 w 7631546"/>
              <a:gd name="connsiteY3" fmla="*/ 786246 h 1368136"/>
              <a:gd name="connsiteX4" fmla="*/ 7315200 w 7631546"/>
              <a:gd name="connsiteY4" fmla="*/ 1021773 h 1368136"/>
              <a:gd name="connsiteX5" fmla="*/ 7301345 w 7631546"/>
              <a:gd name="connsiteY5" fmla="*/ 1229592 h 1368136"/>
              <a:gd name="connsiteX0" fmla="*/ 0 w 7301345"/>
              <a:gd name="connsiteY0" fmla="*/ 1368136 h 1368136"/>
              <a:gd name="connsiteX1" fmla="*/ 1662545 w 7301345"/>
              <a:gd name="connsiteY1" fmla="*/ 848592 h 1368136"/>
              <a:gd name="connsiteX2" fmla="*/ 3491345 w 7301345"/>
              <a:gd name="connsiteY2" fmla="*/ 10391 h 1368136"/>
              <a:gd name="connsiteX3" fmla="*/ 5403272 w 7301345"/>
              <a:gd name="connsiteY3" fmla="*/ 786246 h 1368136"/>
              <a:gd name="connsiteX4" fmla="*/ 7301345 w 7301345"/>
              <a:gd name="connsiteY4" fmla="*/ 1229592 h 1368136"/>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6934200"/>
              <a:gd name="connsiteY0" fmla="*/ 1155700 h 1155700"/>
              <a:gd name="connsiteX1" fmla="*/ 1523999 w 6934200"/>
              <a:gd name="connsiteY1" fmla="*/ 774699 h 1155700"/>
              <a:gd name="connsiteX2" fmla="*/ 3352800 w 6934200"/>
              <a:gd name="connsiteY2" fmla="*/ 12700 h 1155700"/>
              <a:gd name="connsiteX3" fmla="*/ 5257800 w 6934200"/>
              <a:gd name="connsiteY3" fmla="*/ 698499 h 1155700"/>
              <a:gd name="connsiteX4" fmla="*/ 6934200 w 6934200"/>
              <a:gd name="connsiteY4" fmla="*/ 1155700 h 115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1155700">
                <a:moveTo>
                  <a:pt x="0" y="1155700"/>
                </a:moveTo>
                <a:cubicBezTo>
                  <a:pt x="715818" y="1115291"/>
                  <a:pt x="1283854" y="1019463"/>
                  <a:pt x="1523999" y="774699"/>
                </a:cubicBezTo>
                <a:cubicBezTo>
                  <a:pt x="1729508" y="502226"/>
                  <a:pt x="2730500" y="25400"/>
                  <a:pt x="3352800" y="12700"/>
                </a:cubicBezTo>
                <a:cubicBezTo>
                  <a:pt x="3975100" y="0"/>
                  <a:pt x="4879110" y="322117"/>
                  <a:pt x="5257800" y="698499"/>
                </a:cubicBezTo>
                <a:cubicBezTo>
                  <a:pt x="5567218" y="970971"/>
                  <a:pt x="6407150" y="1139536"/>
                  <a:pt x="6934200" y="1155700"/>
                </a:cubicBezTo>
              </a:path>
            </a:pathLst>
          </a:cu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42" name="Freeform 41"/>
          <p:cNvSpPr/>
          <p:nvPr/>
        </p:nvSpPr>
        <p:spPr>
          <a:xfrm>
            <a:off x="3343275" y="3954463"/>
            <a:ext cx="225425" cy="134937"/>
          </a:xfrm>
          <a:custGeom>
            <a:avLst/>
            <a:gdLst>
              <a:gd name="connsiteX0" fmla="*/ 0 w 4419600"/>
              <a:gd name="connsiteY0" fmla="*/ 13854 h 2119745"/>
              <a:gd name="connsiteX1" fmla="*/ 1316182 w 4419600"/>
              <a:gd name="connsiteY1" fmla="*/ 2119745 h 2119745"/>
              <a:gd name="connsiteX2" fmla="*/ 2258291 w 4419600"/>
              <a:gd name="connsiteY2" fmla="*/ 2119745 h 2119745"/>
              <a:gd name="connsiteX3" fmla="*/ 1759527 w 4419600"/>
              <a:gd name="connsiteY3" fmla="*/ 1316181 h 2119745"/>
              <a:gd name="connsiteX4" fmla="*/ 2881745 w 4419600"/>
              <a:gd name="connsiteY4" fmla="*/ 1316181 h 2119745"/>
              <a:gd name="connsiteX5" fmla="*/ 3477491 w 4419600"/>
              <a:gd name="connsiteY5" fmla="*/ 2078181 h 2119745"/>
              <a:gd name="connsiteX6" fmla="*/ 4419600 w 4419600"/>
              <a:gd name="connsiteY6" fmla="*/ 2064327 h 2119745"/>
              <a:gd name="connsiteX7" fmla="*/ 2687782 w 4419600"/>
              <a:gd name="connsiteY7" fmla="*/ 0 h 2119745"/>
              <a:gd name="connsiteX8" fmla="*/ 2119745 w 4419600"/>
              <a:gd name="connsiteY8" fmla="*/ 0 h 2119745"/>
              <a:gd name="connsiteX9" fmla="*/ 2632364 w 4419600"/>
              <a:gd name="connsiteY9" fmla="*/ 734290 h 2119745"/>
              <a:gd name="connsiteX10" fmla="*/ 1427018 w 4419600"/>
              <a:gd name="connsiteY10" fmla="*/ 734290 h 2119745"/>
              <a:gd name="connsiteX11" fmla="*/ 969818 w 4419600"/>
              <a:gd name="connsiteY11" fmla="*/ 13854 h 2119745"/>
              <a:gd name="connsiteX12" fmla="*/ 0 w 4419600"/>
              <a:gd name="connsiteY12" fmla="*/ 13854 h 2119745"/>
              <a:gd name="connsiteX0" fmla="*/ 0 w 4419600"/>
              <a:gd name="connsiteY0" fmla="*/ 27709 h 2133600"/>
              <a:gd name="connsiteX1" fmla="*/ 1316182 w 4419600"/>
              <a:gd name="connsiteY1" fmla="*/ 2133600 h 2133600"/>
              <a:gd name="connsiteX2" fmla="*/ 2258291 w 4419600"/>
              <a:gd name="connsiteY2" fmla="*/ 2133600 h 2133600"/>
              <a:gd name="connsiteX3" fmla="*/ 1759527 w 4419600"/>
              <a:gd name="connsiteY3" fmla="*/ 1330036 h 2133600"/>
              <a:gd name="connsiteX4" fmla="*/ 2881745 w 4419600"/>
              <a:gd name="connsiteY4" fmla="*/ 1330036 h 2133600"/>
              <a:gd name="connsiteX5" fmla="*/ 3477491 w 4419600"/>
              <a:gd name="connsiteY5" fmla="*/ 2092036 h 2133600"/>
              <a:gd name="connsiteX6" fmla="*/ 4419600 w 4419600"/>
              <a:gd name="connsiteY6" fmla="*/ 2078182 h 2133600"/>
              <a:gd name="connsiteX7" fmla="*/ 2687782 w 4419600"/>
              <a:gd name="connsiteY7" fmla="*/ 13855 h 2133600"/>
              <a:gd name="connsiteX8" fmla="*/ 2119745 w 4419600"/>
              <a:gd name="connsiteY8" fmla="*/ 13855 h 2133600"/>
              <a:gd name="connsiteX9" fmla="*/ 2632364 w 4419600"/>
              <a:gd name="connsiteY9" fmla="*/ 748145 h 2133600"/>
              <a:gd name="connsiteX10" fmla="*/ 1427018 w 4419600"/>
              <a:gd name="connsiteY10" fmla="*/ 748145 h 2133600"/>
              <a:gd name="connsiteX11" fmla="*/ 789709 w 4419600"/>
              <a:gd name="connsiteY11" fmla="*/ 0 h 2133600"/>
              <a:gd name="connsiteX12" fmla="*/ 0 w 4419600"/>
              <a:gd name="connsiteY12" fmla="*/ 27709 h 2133600"/>
              <a:gd name="connsiteX0" fmla="*/ 0 w 4419600"/>
              <a:gd name="connsiteY0" fmla="*/ 27709 h 2133600"/>
              <a:gd name="connsiteX1" fmla="*/ 1316182 w 4419600"/>
              <a:gd name="connsiteY1" fmla="*/ 2133600 h 2133600"/>
              <a:gd name="connsiteX2" fmla="*/ 2258291 w 4419600"/>
              <a:gd name="connsiteY2" fmla="*/ 2133600 h 2133600"/>
              <a:gd name="connsiteX3" fmla="*/ 1759527 w 4419600"/>
              <a:gd name="connsiteY3" fmla="*/ 1330036 h 2133600"/>
              <a:gd name="connsiteX4" fmla="*/ 2881745 w 4419600"/>
              <a:gd name="connsiteY4" fmla="*/ 1330036 h 2133600"/>
              <a:gd name="connsiteX5" fmla="*/ 3477491 w 4419600"/>
              <a:gd name="connsiteY5" fmla="*/ 2092036 h 2133600"/>
              <a:gd name="connsiteX6" fmla="*/ 4419600 w 4419600"/>
              <a:gd name="connsiteY6" fmla="*/ 2078182 h 2133600"/>
              <a:gd name="connsiteX7" fmla="*/ 2687782 w 4419600"/>
              <a:gd name="connsiteY7" fmla="*/ 13855 h 2133600"/>
              <a:gd name="connsiteX8" fmla="*/ 2119745 w 4419600"/>
              <a:gd name="connsiteY8" fmla="*/ 13855 h 2133600"/>
              <a:gd name="connsiteX9" fmla="*/ 2632364 w 4419600"/>
              <a:gd name="connsiteY9" fmla="*/ 748145 h 2133600"/>
              <a:gd name="connsiteX10" fmla="*/ 1323109 w 4419600"/>
              <a:gd name="connsiteY10" fmla="*/ 762000 h 2133600"/>
              <a:gd name="connsiteX11" fmla="*/ 789709 w 4419600"/>
              <a:gd name="connsiteY11" fmla="*/ 0 h 2133600"/>
              <a:gd name="connsiteX12" fmla="*/ 0 w 4419600"/>
              <a:gd name="connsiteY12" fmla="*/ 27709 h 2133600"/>
              <a:gd name="connsiteX0" fmla="*/ 0 w 4419600"/>
              <a:gd name="connsiteY0" fmla="*/ 27709 h 2133600"/>
              <a:gd name="connsiteX1" fmla="*/ 1316182 w 4419600"/>
              <a:gd name="connsiteY1" fmla="*/ 2133600 h 2133600"/>
              <a:gd name="connsiteX2" fmla="*/ 2258291 w 4419600"/>
              <a:gd name="connsiteY2" fmla="*/ 2133600 h 2133600"/>
              <a:gd name="connsiteX3" fmla="*/ 1759527 w 4419600"/>
              <a:gd name="connsiteY3" fmla="*/ 1330036 h 2133600"/>
              <a:gd name="connsiteX4" fmla="*/ 2881745 w 4419600"/>
              <a:gd name="connsiteY4" fmla="*/ 1330036 h 2133600"/>
              <a:gd name="connsiteX5" fmla="*/ 3477491 w 4419600"/>
              <a:gd name="connsiteY5" fmla="*/ 2092036 h 2133600"/>
              <a:gd name="connsiteX6" fmla="*/ 4419600 w 4419600"/>
              <a:gd name="connsiteY6" fmla="*/ 2078182 h 2133600"/>
              <a:gd name="connsiteX7" fmla="*/ 2687782 w 4419600"/>
              <a:gd name="connsiteY7" fmla="*/ 13855 h 2133600"/>
              <a:gd name="connsiteX8" fmla="*/ 2008909 w 4419600"/>
              <a:gd name="connsiteY8" fmla="*/ 0 h 2133600"/>
              <a:gd name="connsiteX9" fmla="*/ 2632364 w 4419600"/>
              <a:gd name="connsiteY9" fmla="*/ 748145 h 2133600"/>
              <a:gd name="connsiteX10" fmla="*/ 1323109 w 4419600"/>
              <a:gd name="connsiteY10" fmla="*/ 762000 h 2133600"/>
              <a:gd name="connsiteX11" fmla="*/ 789709 w 4419600"/>
              <a:gd name="connsiteY11" fmla="*/ 0 h 2133600"/>
              <a:gd name="connsiteX12" fmla="*/ 0 w 4419600"/>
              <a:gd name="connsiteY12" fmla="*/ 27709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19600" h="2133600">
                <a:moveTo>
                  <a:pt x="0" y="27709"/>
                </a:moveTo>
                <a:lnTo>
                  <a:pt x="1316182" y="2133600"/>
                </a:lnTo>
                <a:lnTo>
                  <a:pt x="2258291" y="2133600"/>
                </a:lnTo>
                <a:lnTo>
                  <a:pt x="1759527" y="1330036"/>
                </a:lnTo>
                <a:lnTo>
                  <a:pt x="2881745" y="1330036"/>
                </a:lnTo>
                <a:lnTo>
                  <a:pt x="3477491" y="2092036"/>
                </a:lnTo>
                <a:lnTo>
                  <a:pt x="4419600" y="2078182"/>
                </a:lnTo>
                <a:lnTo>
                  <a:pt x="2687782" y="13855"/>
                </a:lnTo>
                <a:lnTo>
                  <a:pt x="2008909" y="0"/>
                </a:lnTo>
                <a:lnTo>
                  <a:pt x="2632364" y="748145"/>
                </a:lnTo>
                <a:lnTo>
                  <a:pt x="1323109" y="762000"/>
                </a:lnTo>
                <a:lnTo>
                  <a:pt x="789709" y="0"/>
                </a:lnTo>
                <a:lnTo>
                  <a:pt x="0" y="2770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3" name="Freeform 42"/>
          <p:cNvSpPr/>
          <p:nvPr/>
        </p:nvSpPr>
        <p:spPr>
          <a:xfrm>
            <a:off x="3343275" y="4659313"/>
            <a:ext cx="225425" cy="136525"/>
          </a:xfrm>
          <a:custGeom>
            <a:avLst/>
            <a:gdLst>
              <a:gd name="connsiteX0" fmla="*/ 0 w 4419600"/>
              <a:gd name="connsiteY0" fmla="*/ 13854 h 2119745"/>
              <a:gd name="connsiteX1" fmla="*/ 1316182 w 4419600"/>
              <a:gd name="connsiteY1" fmla="*/ 2119745 h 2119745"/>
              <a:gd name="connsiteX2" fmla="*/ 2258291 w 4419600"/>
              <a:gd name="connsiteY2" fmla="*/ 2119745 h 2119745"/>
              <a:gd name="connsiteX3" fmla="*/ 1759527 w 4419600"/>
              <a:gd name="connsiteY3" fmla="*/ 1316181 h 2119745"/>
              <a:gd name="connsiteX4" fmla="*/ 2881745 w 4419600"/>
              <a:gd name="connsiteY4" fmla="*/ 1316181 h 2119745"/>
              <a:gd name="connsiteX5" fmla="*/ 3477491 w 4419600"/>
              <a:gd name="connsiteY5" fmla="*/ 2078181 h 2119745"/>
              <a:gd name="connsiteX6" fmla="*/ 4419600 w 4419600"/>
              <a:gd name="connsiteY6" fmla="*/ 2064327 h 2119745"/>
              <a:gd name="connsiteX7" fmla="*/ 2687782 w 4419600"/>
              <a:gd name="connsiteY7" fmla="*/ 0 h 2119745"/>
              <a:gd name="connsiteX8" fmla="*/ 2119745 w 4419600"/>
              <a:gd name="connsiteY8" fmla="*/ 0 h 2119745"/>
              <a:gd name="connsiteX9" fmla="*/ 2632364 w 4419600"/>
              <a:gd name="connsiteY9" fmla="*/ 734290 h 2119745"/>
              <a:gd name="connsiteX10" fmla="*/ 1427018 w 4419600"/>
              <a:gd name="connsiteY10" fmla="*/ 734290 h 2119745"/>
              <a:gd name="connsiteX11" fmla="*/ 969818 w 4419600"/>
              <a:gd name="connsiteY11" fmla="*/ 13854 h 2119745"/>
              <a:gd name="connsiteX12" fmla="*/ 0 w 4419600"/>
              <a:gd name="connsiteY12" fmla="*/ 13854 h 2119745"/>
              <a:gd name="connsiteX0" fmla="*/ 0 w 4419600"/>
              <a:gd name="connsiteY0" fmla="*/ 27709 h 2133600"/>
              <a:gd name="connsiteX1" fmla="*/ 1316182 w 4419600"/>
              <a:gd name="connsiteY1" fmla="*/ 2133600 h 2133600"/>
              <a:gd name="connsiteX2" fmla="*/ 2258291 w 4419600"/>
              <a:gd name="connsiteY2" fmla="*/ 2133600 h 2133600"/>
              <a:gd name="connsiteX3" fmla="*/ 1759527 w 4419600"/>
              <a:gd name="connsiteY3" fmla="*/ 1330036 h 2133600"/>
              <a:gd name="connsiteX4" fmla="*/ 2881745 w 4419600"/>
              <a:gd name="connsiteY4" fmla="*/ 1330036 h 2133600"/>
              <a:gd name="connsiteX5" fmla="*/ 3477491 w 4419600"/>
              <a:gd name="connsiteY5" fmla="*/ 2092036 h 2133600"/>
              <a:gd name="connsiteX6" fmla="*/ 4419600 w 4419600"/>
              <a:gd name="connsiteY6" fmla="*/ 2078182 h 2133600"/>
              <a:gd name="connsiteX7" fmla="*/ 2687782 w 4419600"/>
              <a:gd name="connsiteY7" fmla="*/ 13855 h 2133600"/>
              <a:gd name="connsiteX8" fmla="*/ 2119745 w 4419600"/>
              <a:gd name="connsiteY8" fmla="*/ 13855 h 2133600"/>
              <a:gd name="connsiteX9" fmla="*/ 2632364 w 4419600"/>
              <a:gd name="connsiteY9" fmla="*/ 748145 h 2133600"/>
              <a:gd name="connsiteX10" fmla="*/ 1427018 w 4419600"/>
              <a:gd name="connsiteY10" fmla="*/ 748145 h 2133600"/>
              <a:gd name="connsiteX11" fmla="*/ 789709 w 4419600"/>
              <a:gd name="connsiteY11" fmla="*/ 0 h 2133600"/>
              <a:gd name="connsiteX12" fmla="*/ 0 w 4419600"/>
              <a:gd name="connsiteY12" fmla="*/ 27709 h 2133600"/>
              <a:gd name="connsiteX0" fmla="*/ 0 w 4419600"/>
              <a:gd name="connsiteY0" fmla="*/ 27709 h 2133600"/>
              <a:gd name="connsiteX1" fmla="*/ 1316182 w 4419600"/>
              <a:gd name="connsiteY1" fmla="*/ 2133600 h 2133600"/>
              <a:gd name="connsiteX2" fmla="*/ 2258291 w 4419600"/>
              <a:gd name="connsiteY2" fmla="*/ 2133600 h 2133600"/>
              <a:gd name="connsiteX3" fmla="*/ 1759527 w 4419600"/>
              <a:gd name="connsiteY3" fmla="*/ 1330036 h 2133600"/>
              <a:gd name="connsiteX4" fmla="*/ 2881745 w 4419600"/>
              <a:gd name="connsiteY4" fmla="*/ 1330036 h 2133600"/>
              <a:gd name="connsiteX5" fmla="*/ 3477491 w 4419600"/>
              <a:gd name="connsiteY5" fmla="*/ 2092036 h 2133600"/>
              <a:gd name="connsiteX6" fmla="*/ 4419600 w 4419600"/>
              <a:gd name="connsiteY6" fmla="*/ 2078182 h 2133600"/>
              <a:gd name="connsiteX7" fmla="*/ 2687782 w 4419600"/>
              <a:gd name="connsiteY7" fmla="*/ 13855 h 2133600"/>
              <a:gd name="connsiteX8" fmla="*/ 2119745 w 4419600"/>
              <a:gd name="connsiteY8" fmla="*/ 13855 h 2133600"/>
              <a:gd name="connsiteX9" fmla="*/ 2632364 w 4419600"/>
              <a:gd name="connsiteY9" fmla="*/ 748145 h 2133600"/>
              <a:gd name="connsiteX10" fmla="*/ 1323109 w 4419600"/>
              <a:gd name="connsiteY10" fmla="*/ 762000 h 2133600"/>
              <a:gd name="connsiteX11" fmla="*/ 789709 w 4419600"/>
              <a:gd name="connsiteY11" fmla="*/ 0 h 2133600"/>
              <a:gd name="connsiteX12" fmla="*/ 0 w 4419600"/>
              <a:gd name="connsiteY12" fmla="*/ 27709 h 2133600"/>
              <a:gd name="connsiteX0" fmla="*/ 0 w 4419600"/>
              <a:gd name="connsiteY0" fmla="*/ 27709 h 2133600"/>
              <a:gd name="connsiteX1" fmla="*/ 1316182 w 4419600"/>
              <a:gd name="connsiteY1" fmla="*/ 2133600 h 2133600"/>
              <a:gd name="connsiteX2" fmla="*/ 2258291 w 4419600"/>
              <a:gd name="connsiteY2" fmla="*/ 2133600 h 2133600"/>
              <a:gd name="connsiteX3" fmla="*/ 1759527 w 4419600"/>
              <a:gd name="connsiteY3" fmla="*/ 1330036 h 2133600"/>
              <a:gd name="connsiteX4" fmla="*/ 2881745 w 4419600"/>
              <a:gd name="connsiteY4" fmla="*/ 1330036 h 2133600"/>
              <a:gd name="connsiteX5" fmla="*/ 3477491 w 4419600"/>
              <a:gd name="connsiteY5" fmla="*/ 2092036 h 2133600"/>
              <a:gd name="connsiteX6" fmla="*/ 4419600 w 4419600"/>
              <a:gd name="connsiteY6" fmla="*/ 2078182 h 2133600"/>
              <a:gd name="connsiteX7" fmla="*/ 2687782 w 4419600"/>
              <a:gd name="connsiteY7" fmla="*/ 13855 h 2133600"/>
              <a:gd name="connsiteX8" fmla="*/ 2008909 w 4419600"/>
              <a:gd name="connsiteY8" fmla="*/ 0 h 2133600"/>
              <a:gd name="connsiteX9" fmla="*/ 2632364 w 4419600"/>
              <a:gd name="connsiteY9" fmla="*/ 748145 h 2133600"/>
              <a:gd name="connsiteX10" fmla="*/ 1323109 w 4419600"/>
              <a:gd name="connsiteY10" fmla="*/ 762000 h 2133600"/>
              <a:gd name="connsiteX11" fmla="*/ 789709 w 4419600"/>
              <a:gd name="connsiteY11" fmla="*/ 0 h 2133600"/>
              <a:gd name="connsiteX12" fmla="*/ 0 w 4419600"/>
              <a:gd name="connsiteY12" fmla="*/ 27709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19600" h="2133600">
                <a:moveTo>
                  <a:pt x="0" y="27709"/>
                </a:moveTo>
                <a:lnTo>
                  <a:pt x="1316182" y="2133600"/>
                </a:lnTo>
                <a:lnTo>
                  <a:pt x="2258291" y="2133600"/>
                </a:lnTo>
                <a:lnTo>
                  <a:pt x="1759527" y="1330036"/>
                </a:lnTo>
                <a:lnTo>
                  <a:pt x="2881745" y="1330036"/>
                </a:lnTo>
                <a:lnTo>
                  <a:pt x="3477491" y="2092036"/>
                </a:lnTo>
                <a:lnTo>
                  <a:pt x="4419600" y="2078182"/>
                </a:lnTo>
                <a:lnTo>
                  <a:pt x="2687782" y="13855"/>
                </a:lnTo>
                <a:lnTo>
                  <a:pt x="2008909" y="0"/>
                </a:lnTo>
                <a:lnTo>
                  <a:pt x="2632364" y="748145"/>
                </a:lnTo>
                <a:lnTo>
                  <a:pt x="1323109" y="762000"/>
                </a:lnTo>
                <a:lnTo>
                  <a:pt x="789709" y="0"/>
                </a:lnTo>
                <a:lnTo>
                  <a:pt x="0" y="2770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44" name="Curved Right Arrow 43"/>
          <p:cNvSpPr/>
          <p:nvPr/>
        </p:nvSpPr>
        <p:spPr>
          <a:xfrm flipH="1">
            <a:off x="3614738" y="4632325"/>
            <a:ext cx="180975" cy="244475"/>
          </a:xfrm>
          <a:prstGeom prst="curvedRigh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45" name="Curved Right Arrow 44"/>
          <p:cNvSpPr/>
          <p:nvPr/>
        </p:nvSpPr>
        <p:spPr>
          <a:xfrm flipH="1">
            <a:off x="3478213" y="3736975"/>
            <a:ext cx="406400" cy="606425"/>
          </a:xfrm>
          <a:prstGeom prst="curvedRigh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46" name="Curved Left Arrow 45"/>
          <p:cNvSpPr/>
          <p:nvPr/>
        </p:nvSpPr>
        <p:spPr>
          <a:xfrm rot="10800000">
            <a:off x="3025775" y="3709988"/>
            <a:ext cx="398463" cy="557212"/>
          </a:xfrm>
          <a:prstGeom prst="curvedLef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sp>
        <p:nvSpPr>
          <p:cNvPr id="47" name="Curved Left Arrow 46"/>
          <p:cNvSpPr/>
          <p:nvPr/>
        </p:nvSpPr>
        <p:spPr>
          <a:xfrm rot="10800000">
            <a:off x="3116263" y="4605338"/>
            <a:ext cx="180975" cy="242887"/>
          </a:xfrm>
          <a:prstGeom prst="curvedLeftArrow">
            <a:avLst/>
          </a:prstGeom>
          <a:solidFill>
            <a:srgbClr val="FF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cxnSp>
        <p:nvCxnSpPr>
          <p:cNvPr id="55325" name="Straight Arrow Connector 51"/>
          <p:cNvCxnSpPr>
            <a:cxnSpLocks noChangeShapeType="1"/>
          </p:cNvCxnSpPr>
          <p:nvPr/>
        </p:nvCxnSpPr>
        <p:spPr bwMode="auto">
          <a:xfrm>
            <a:off x="4802188" y="4267200"/>
            <a:ext cx="760412" cy="1588"/>
          </a:xfrm>
          <a:prstGeom prst="straightConnector1">
            <a:avLst/>
          </a:prstGeom>
          <a:noFill/>
          <a:ln w="76200" algn="ctr">
            <a:solidFill>
              <a:schemeClr val="bg2"/>
            </a:solidFill>
            <a:round/>
            <a:headEnd/>
            <a:tailEnd type="triangle" w="lg" len="med"/>
          </a:ln>
          <a:extLst>
            <a:ext uri="{909E8E84-426E-40DD-AFC4-6F175D3DCCD1}">
              <a14:hiddenFill xmlns:a14="http://schemas.microsoft.com/office/drawing/2010/main">
                <a:noFill/>
              </a14:hiddenFill>
            </a:ext>
          </a:extLst>
        </p:spPr>
      </p:cxnSp>
      <p:cxnSp>
        <p:nvCxnSpPr>
          <p:cNvPr id="55326" name="Straight Arrow Connector 53"/>
          <p:cNvCxnSpPr>
            <a:cxnSpLocks noChangeShapeType="1"/>
          </p:cNvCxnSpPr>
          <p:nvPr/>
        </p:nvCxnSpPr>
        <p:spPr bwMode="auto">
          <a:xfrm rot="5400000">
            <a:off x="6934994" y="5180806"/>
            <a:ext cx="457200" cy="1588"/>
          </a:xfrm>
          <a:prstGeom prst="straightConnector1">
            <a:avLst/>
          </a:prstGeom>
          <a:noFill/>
          <a:ln w="76200" algn="ctr">
            <a:solidFill>
              <a:schemeClr val="bg2"/>
            </a:solidFill>
            <a:round/>
            <a:headEnd/>
            <a:tailEnd type="triangle" w="lg" len="med"/>
          </a:ln>
          <a:extLst>
            <a:ext uri="{909E8E84-426E-40DD-AFC4-6F175D3DCCD1}">
              <a14:hiddenFill xmlns:a14="http://schemas.microsoft.com/office/drawing/2010/main">
                <a:noFill/>
              </a14:hiddenFill>
            </a:ext>
          </a:extLst>
        </p:spPr>
      </p:cxnSp>
      <p:cxnSp>
        <p:nvCxnSpPr>
          <p:cNvPr id="55327" name="Straight Arrow Connector 54"/>
          <p:cNvCxnSpPr>
            <a:cxnSpLocks noChangeShapeType="1"/>
          </p:cNvCxnSpPr>
          <p:nvPr/>
        </p:nvCxnSpPr>
        <p:spPr bwMode="auto">
          <a:xfrm rot="10800000">
            <a:off x="4724400" y="5942013"/>
            <a:ext cx="762000" cy="1587"/>
          </a:xfrm>
          <a:prstGeom prst="straightConnector1">
            <a:avLst/>
          </a:prstGeom>
          <a:noFill/>
          <a:ln w="76200" algn="ctr">
            <a:solidFill>
              <a:schemeClr val="bg2"/>
            </a:solidFill>
            <a:round/>
            <a:headEnd/>
            <a:tailEnd type="triangle" w="lg" len="med"/>
          </a:ln>
          <a:extLst>
            <a:ext uri="{909E8E84-426E-40DD-AFC4-6F175D3DCCD1}">
              <a14:hiddenFill xmlns:a14="http://schemas.microsoft.com/office/drawing/2010/main">
                <a:noFill/>
              </a14:hiddenFill>
            </a:ext>
          </a:extLst>
        </p:spPr>
      </p:cxnSp>
      <p:cxnSp>
        <p:nvCxnSpPr>
          <p:cNvPr id="55328" name="Straight Arrow Connector 57"/>
          <p:cNvCxnSpPr>
            <a:cxnSpLocks noChangeShapeType="1"/>
          </p:cNvCxnSpPr>
          <p:nvPr/>
        </p:nvCxnSpPr>
        <p:spPr bwMode="auto">
          <a:xfrm rot="5400000" flipH="1" flipV="1">
            <a:off x="2628900" y="5143500"/>
            <a:ext cx="534988" cy="1588"/>
          </a:xfrm>
          <a:prstGeom prst="straightConnector1">
            <a:avLst/>
          </a:prstGeom>
          <a:noFill/>
          <a:ln w="76200" algn="ctr">
            <a:solidFill>
              <a:schemeClr val="bg2"/>
            </a:solidFill>
            <a:round/>
            <a:headEnd/>
            <a:tailEnd type="triangle" w="lg" len="med"/>
          </a:ln>
          <a:extLst>
            <a:ext uri="{909E8E84-426E-40DD-AFC4-6F175D3DCCD1}">
              <a14:hiddenFill xmlns:a14="http://schemas.microsoft.com/office/drawing/2010/main">
                <a:noFill/>
              </a14:hiddenFill>
            </a:ext>
          </a:extLst>
        </p:spPr>
      </p:cxnSp>
      <p:sp>
        <p:nvSpPr>
          <p:cNvPr id="55329" name="Freeform 63"/>
          <p:cNvSpPr>
            <a:spLocks/>
          </p:cNvSpPr>
          <p:nvPr/>
        </p:nvSpPr>
        <p:spPr bwMode="auto">
          <a:xfrm>
            <a:off x="2222500" y="3962400"/>
            <a:ext cx="477838" cy="652463"/>
          </a:xfrm>
          <a:custGeom>
            <a:avLst/>
            <a:gdLst>
              <a:gd name="T0" fmla="*/ 418695 w 478631"/>
              <a:gd name="T1" fmla="*/ 310101 h 785813"/>
              <a:gd name="T2" fmla="*/ 49675 w 478631"/>
              <a:gd name="T3" fmla="*/ 191698 h 785813"/>
              <a:gd name="T4" fmla="*/ 120640 w 478631"/>
              <a:gd name="T5" fmla="*/ 45105 h 785813"/>
              <a:gd name="T6" fmla="*/ 475467 w 478631"/>
              <a:gd name="T7" fmla="*/ 0 h 7858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631" h="785813">
                <a:moveTo>
                  <a:pt x="421481" y="785813"/>
                </a:moveTo>
                <a:cubicBezTo>
                  <a:pt x="260746" y="691753"/>
                  <a:pt x="100012" y="597694"/>
                  <a:pt x="50006" y="485775"/>
                </a:cubicBezTo>
                <a:cubicBezTo>
                  <a:pt x="0" y="373856"/>
                  <a:pt x="50006" y="195263"/>
                  <a:pt x="121443" y="114300"/>
                </a:cubicBezTo>
                <a:cubicBezTo>
                  <a:pt x="192881" y="33338"/>
                  <a:pt x="335756" y="16669"/>
                  <a:pt x="478631" y="0"/>
                </a:cubicBezTo>
              </a:path>
            </a:pathLst>
          </a:custGeom>
          <a:noFill/>
          <a:ln w="28575" cap="flat" cmpd="sng" algn="ctr">
            <a:solidFill>
              <a:schemeClr val="bg2"/>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0" name="Rectangle 64"/>
          <p:cNvSpPr>
            <a:spLocks noChangeArrowheads="1"/>
          </p:cNvSpPr>
          <p:nvPr/>
        </p:nvSpPr>
        <p:spPr bwMode="auto">
          <a:xfrm>
            <a:off x="381000" y="2438400"/>
            <a:ext cx="792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s-ES_tradnl" altLang="en-US" sz="2800" b="1">
                <a:solidFill>
                  <a:schemeClr val="bg2"/>
                </a:solidFill>
              </a:rPr>
              <a:t>Retroalimentación positiva, pueden jugar función importante en desarrollo de sequías:</a:t>
            </a:r>
            <a:endParaRPr lang="en-US" altLang="en-US" sz="2800" b="1">
              <a:solidFill>
                <a:schemeClr val="bg2"/>
              </a:solidFill>
            </a:endParaRPr>
          </a:p>
        </p:txBody>
      </p:sp>
      <p:sp>
        <p:nvSpPr>
          <p:cNvPr id="67" name="Freeform 66"/>
          <p:cNvSpPr/>
          <p:nvPr/>
        </p:nvSpPr>
        <p:spPr>
          <a:xfrm>
            <a:off x="3581400" y="5514975"/>
            <a:ext cx="1219200" cy="733425"/>
          </a:xfrm>
          <a:custGeom>
            <a:avLst/>
            <a:gdLst>
              <a:gd name="connsiteX0" fmla="*/ 0 w 7315200"/>
              <a:gd name="connsiteY0" fmla="*/ 1348508 h 1348508"/>
              <a:gd name="connsiteX1" fmla="*/ 1731818 w 7315200"/>
              <a:gd name="connsiteY1" fmla="*/ 794327 h 1348508"/>
              <a:gd name="connsiteX2" fmla="*/ 3297381 w 7315200"/>
              <a:gd name="connsiteY2" fmla="*/ 4618 h 1348508"/>
              <a:gd name="connsiteX3" fmla="*/ 5403272 w 7315200"/>
              <a:gd name="connsiteY3" fmla="*/ 766618 h 1348508"/>
              <a:gd name="connsiteX4" fmla="*/ 7315200 w 7315200"/>
              <a:gd name="connsiteY4" fmla="*/ 1002145 h 1348508"/>
              <a:gd name="connsiteX5" fmla="*/ 7315200 w 7315200"/>
              <a:gd name="connsiteY5" fmla="*/ 1002145 h 1348508"/>
              <a:gd name="connsiteX0" fmla="*/ 0 w 7315200"/>
              <a:gd name="connsiteY0" fmla="*/ 1362363 h 1362363"/>
              <a:gd name="connsiteX1" fmla="*/ 1731818 w 7315200"/>
              <a:gd name="connsiteY1" fmla="*/ 808182 h 1362363"/>
              <a:gd name="connsiteX2" fmla="*/ 3491345 w 7315200"/>
              <a:gd name="connsiteY2" fmla="*/ 4618 h 1362363"/>
              <a:gd name="connsiteX3" fmla="*/ 5403272 w 7315200"/>
              <a:gd name="connsiteY3" fmla="*/ 780473 h 1362363"/>
              <a:gd name="connsiteX4" fmla="*/ 7315200 w 7315200"/>
              <a:gd name="connsiteY4" fmla="*/ 1016000 h 1362363"/>
              <a:gd name="connsiteX5" fmla="*/ 7315200 w 7315200"/>
              <a:gd name="connsiteY5" fmla="*/ 1016000 h 1362363"/>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315200"/>
              <a:gd name="connsiteY0" fmla="*/ 1368136 h 1368136"/>
              <a:gd name="connsiteX1" fmla="*/ 1662545 w 7315200"/>
              <a:gd name="connsiteY1" fmla="*/ 848592 h 1368136"/>
              <a:gd name="connsiteX2" fmla="*/ 3491345 w 7315200"/>
              <a:gd name="connsiteY2" fmla="*/ 10391 h 1368136"/>
              <a:gd name="connsiteX3" fmla="*/ 5403272 w 7315200"/>
              <a:gd name="connsiteY3" fmla="*/ 786246 h 1368136"/>
              <a:gd name="connsiteX4" fmla="*/ 7315200 w 7315200"/>
              <a:gd name="connsiteY4" fmla="*/ 1021773 h 1368136"/>
              <a:gd name="connsiteX5" fmla="*/ 7315200 w 7315200"/>
              <a:gd name="connsiteY5" fmla="*/ 1021773 h 1368136"/>
              <a:gd name="connsiteX0" fmla="*/ 0 w 7631546"/>
              <a:gd name="connsiteY0" fmla="*/ 1368136 h 1368136"/>
              <a:gd name="connsiteX1" fmla="*/ 1662545 w 7631546"/>
              <a:gd name="connsiteY1" fmla="*/ 848592 h 1368136"/>
              <a:gd name="connsiteX2" fmla="*/ 3491345 w 7631546"/>
              <a:gd name="connsiteY2" fmla="*/ 10391 h 1368136"/>
              <a:gd name="connsiteX3" fmla="*/ 5403272 w 7631546"/>
              <a:gd name="connsiteY3" fmla="*/ 786246 h 1368136"/>
              <a:gd name="connsiteX4" fmla="*/ 7315200 w 7631546"/>
              <a:gd name="connsiteY4" fmla="*/ 1021773 h 1368136"/>
              <a:gd name="connsiteX5" fmla="*/ 7301345 w 7631546"/>
              <a:gd name="connsiteY5" fmla="*/ 1229592 h 1368136"/>
              <a:gd name="connsiteX0" fmla="*/ 0 w 7301345"/>
              <a:gd name="connsiteY0" fmla="*/ 1368136 h 1368136"/>
              <a:gd name="connsiteX1" fmla="*/ 1662545 w 7301345"/>
              <a:gd name="connsiteY1" fmla="*/ 848592 h 1368136"/>
              <a:gd name="connsiteX2" fmla="*/ 3491345 w 7301345"/>
              <a:gd name="connsiteY2" fmla="*/ 10391 h 1368136"/>
              <a:gd name="connsiteX3" fmla="*/ 5403272 w 7301345"/>
              <a:gd name="connsiteY3" fmla="*/ 786246 h 1368136"/>
              <a:gd name="connsiteX4" fmla="*/ 7301345 w 7301345"/>
              <a:gd name="connsiteY4" fmla="*/ 1229592 h 1368136"/>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301345"/>
              <a:gd name="connsiteY0" fmla="*/ 1370445 h 1370445"/>
              <a:gd name="connsiteX1" fmla="*/ 1662545 w 7301345"/>
              <a:gd name="connsiteY1" fmla="*/ 850901 h 1370445"/>
              <a:gd name="connsiteX2" fmla="*/ 3491345 w 7301345"/>
              <a:gd name="connsiteY2" fmla="*/ 12700 h 1370445"/>
              <a:gd name="connsiteX3" fmla="*/ 5396346 w 7301345"/>
              <a:gd name="connsiteY3" fmla="*/ 774701 h 1370445"/>
              <a:gd name="connsiteX4" fmla="*/ 7301345 w 7301345"/>
              <a:gd name="connsiteY4" fmla="*/ 1231901 h 1370445"/>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231902 h 1231902"/>
              <a:gd name="connsiteX1" fmla="*/ 1523999 w 7162799"/>
              <a:gd name="connsiteY1" fmla="*/ 850901 h 1231902"/>
              <a:gd name="connsiteX2" fmla="*/ 3352799 w 7162799"/>
              <a:gd name="connsiteY2" fmla="*/ 12700 h 1231902"/>
              <a:gd name="connsiteX3" fmla="*/ 5257800 w 7162799"/>
              <a:gd name="connsiteY3" fmla="*/ 774701 h 1231902"/>
              <a:gd name="connsiteX4" fmla="*/ 7162799 w 7162799"/>
              <a:gd name="connsiteY4" fmla="*/ 1231901 h 1231902"/>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7162799"/>
              <a:gd name="connsiteY0" fmla="*/ 1155700 h 1155700"/>
              <a:gd name="connsiteX1" fmla="*/ 1523999 w 7162799"/>
              <a:gd name="connsiteY1" fmla="*/ 774699 h 1155700"/>
              <a:gd name="connsiteX2" fmla="*/ 3352800 w 7162799"/>
              <a:gd name="connsiteY2" fmla="*/ 12700 h 1155700"/>
              <a:gd name="connsiteX3" fmla="*/ 5257800 w 7162799"/>
              <a:gd name="connsiteY3" fmla="*/ 698499 h 1155700"/>
              <a:gd name="connsiteX4" fmla="*/ 7162799 w 7162799"/>
              <a:gd name="connsiteY4" fmla="*/ 1155699 h 1155700"/>
              <a:gd name="connsiteX0" fmla="*/ 0 w 6934200"/>
              <a:gd name="connsiteY0" fmla="*/ 1155700 h 1155700"/>
              <a:gd name="connsiteX1" fmla="*/ 1523999 w 6934200"/>
              <a:gd name="connsiteY1" fmla="*/ 774699 h 1155700"/>
              <a:gd name="connsiteX2" fmla="*/ 3352800 w 6934200"/>
              <a:gd name="connsiteY2" fmla="*/ 12700 h 1155700"/>
              <a:gd name="connsiteX3" fmla="*/ 5257800 w 6934200"/>
              <a:gd name="connsiteY3" fmla="*/ 698499 h 1155700"/>
              <a:gd name="connsiteX4" fmla="*/ 6934200 w 6934200"/>
              <a:gd name="connsiteY4" fmla="*/ 1155700 h 1155700"/>
              <a:gd name="connsiteX0" fmla="*/ 0 w 6934200"/>
              <a:gd name="connsiteY0" fmla="*/ 1157345 h 1157345"/>
              <a:gd name="connsiteX1" fmla="*/ 866775 w 6934200"/>
              <a:gd name="connsiteY1" fmla="*/ 786209 h 1157345"/>
              <a:gd name="connsiteX2" fmla="*/ 3352800 w 6934200"/>
              <a:gd name="connsiteY2" fmla="*/ 14345 h 1157345"/>
              <a:gd name="connsiteX3" fmla="*/ 5257800 w 6934200"/>
              <a:gd name="connsiteY3" fmla="*/ 700144 h 1157345"/>
              <a:gd name="connsiteX4" fmla="*/ 6934200 w 6934200"/>
              <a:gd name="connsiteY4" fmla="*/ 1157345 h 1157345"/>
              <a:gd name="connsiteX0" fmla="*/ 0 w 6934200"/>
              <a:gd name="connsiteY0" fmla="*/ 1163618 h 1163618"/>
              <a:gd name="connsiteX1" fmla="*/ 866775 w 6934200"/>
              <a:gd name="connsiteY1" fmla="*/ 792482 h 1163618"/>
              <a:gd name="connsiteX2" fmla="*/ 3352800 w 6934200"/>
              <a:gd name="connsiteY2" fmla="*/ 20618 h 1163618"/>
              <a:gd name="connsiteX3" fmla="*/ 6067425 w 6934200"/>
              <a:gd name="connsiteY3" fmla="*/ 668769 h 1163618"/>
              <a:gd name="connsiteX4" fmla="*/ 6934200 w 6934200"/>
              <a:gd name="connsiteY4" fmla="*/ 1163618 h 1163618"/>
              <a:gd name="connsiteX0" fmla="*/ 0 w 6934200"/>
              <a:gd name="connsiteY0" fmla="*/ 1191968 h 1191968"/>
              <a:gd name="connsiteX1" fmla="*/ 866775 w 6934200"/>
              <a:gd name="connsiteY1" fmla="*/ 820832 h 1191968"/>
              <a:gd name="connsiteX2" fmla="*/ 3352800 w 6934200"/>
              <a:gd name="connsiteY2" fmla="*/ 48968 h 1191968"/>
              <a:gd name="connsiteX3" fmla="*/ 6067425 w 6934200"/>
              <a:gd name="connsiteY3" fmla="*/ 697119 h 1191968"/>
              <a:gd name="connsiteX4" fmla="*/ 6934200 w 6934200"/>
              <a:gd name="connsiteY4" fmla="*/ 1191968 h 1191968"/>
              <a:gd name="connsiteX0" fmla="*/ 0 w 6934200"/>
              <a:gd name="connsiteY0" fmla="*/ 1191968 h 1191968"/>
              <a:gd name="connsiteX1" fmla="*/ 866775 w 6934200"/>
              <a:gd name="connsiteY1" fmla="*/ 820832 h 1191968"/>
              <a:gd name="connsiteX2" fmla="*/ 3352800 w 6934200"/>
              <a:gd name="connsiteY2" fmla="*/ 48968 h 1191968"/>
              <a:gd name="connsiteX3" fmla="*/ 6067425 w 6934200"/>
              <a:gd name="connsiteY3" fmla="*/ 697119 h 1191968"/>
              <a:gd name="connsiteX4" fmla="*/ 6934200 w 6934200"/>
              <a:gd name="connsiteY4" fmla="*/ 1191968 h 119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1191968">
                <a:moveTo>
                  <a:pt x="0" y="1191968"/>
                </a:moveTo>
                <a:cubicBezTo>
                  <a:pt x="715818" y="1151559"/>
                  <a:pt x="626630" y="1065596"/>
                  <a:pt x="866775" y="820832"/>
                </a:cubicBezTo>
                <a:cubicBezTo>
                  <a:pt x="1072284" y="548359"/>
                  <a:pt x="1754685" y="0"/>
                  <a:pt x="3352800" y="48968"/>
                </a:cubicBezTo>
                <a:cubicBezTo>
                  <a:pt x="4815487" y="28350"/>
                  <a:pt x="5688735" y="320737"/>
                  <a:pt x="6067425" y="697119"/>
                </a:cubicBezTo>
                <a:cubicBezTo>
                  <a:pt x="6376843" y="969591"/>
                  <a:pt x="6407150" y="1175804"/>
                  <a:pt x="6934200" y="1191968"/>
                </a:cubicBezTo>
              </a:path>
            </a:pathLst>
          </a:custGeom>
          <a:ln w="19050">
            <a:solidFill>
              <a:schemeClr val="tx1">
                <a:lumMod val="65000"/>
              </a:schemeClr>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0"/>
            <a:ext cx="7772400" cy="1143000"/>
          </a:xfrm>
        </p:spPr>
        <p:txBody>
          <a:bodyPr>
            <a:normAutofit fontScale="90000"/>
          </a:bodyPr>
          <a:lstStyle/>
          <a:p>
            <a:pPr eaLnBrk="1" hangingPunct="1"/>
            <a:r>
              <a:rPr lang="es-ES_tradnl" altLang="en-US" smtClean="0"/>
              <a:t>Flujo Promedio en 200 hPa</a:t>
            </a:r>
            <a:br>
              <a:rPr lang="es-ES_tradnl" altLang="en-US" smtClean="0"/>
            </a:br>
            <a:r>
              <a:rPr lang="es-ES_tradnl" altLang="en-US" smtClean="0"/>
              <a:t>Mes:  Enero</a:t>
            </a:r>
          </a:p>
        </p:txBody>
      </p:sp>
      <p:graphicFrame>
        <p:nvGraphicFramePr>
          <p:cNvPr id="25603" name="Object 3"/>
          <p:cNvGraphicFramePr>
            <a:graphicFrameLocks noChangeAspect="1"/>
          </p:cNvGraphicFramePr>
          <p:nvPr/>
        </p:nvGraphicFramePr>
        <p:xfrm>
          <a:off x="1752600" y="1143000"/>
          <a:ext cx="5629275" cy="5715000"/>
        </p:xfrm>
        <a:graphic>
          <a:graphicData uri="http://schemas.openxmlformats.org/presentationml/2006/ole">
            <mc:AlternateContent xmlns:mc="http://schemas.openxmlformats.org/markup-compatibility/2006">
              <mc:Choice xmlns:v="urn:schemas-microsoft-com:vml" Requires="v">
                <p:oleObj spid="_x0000_s4130" name="Bitmap Image" r:id="rId4" imgW="3551228" imgH="3604572" progId="Paint.Picture">
                  <p:embed/>
                </p:oleObj>
              </mc:Choice>
              <mc:Fallback>
                <p:oleObj name="Bitmap Image" r:id="rId4" imgW="3551228" imgH="360457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143000"/>
                        <a:ext cx="56292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a:spLocks noChangeArrowheads="1"/>
          </p:cNvSpPr>
          <p:nvPr/>
        </p:nvSpPr>
        <p:spPr bwMode="auto">
          <a:xfrm rot="2362252">
            <a:off x="5624513" y="2132013"/>
            <a:ext cx="1524000" cy="831850"/>
          </a:xfrm>
          <a:prstGeom prst="rect">
            <a:avLst/>
          </a:prstGeom>
          <a:solidFill>
            <a:schemeClr val="bg2">
              <a:alpha val="1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solidFill>
                  <a:srgbClr val="FF0066"/>
                </a:solidFill>
              </a:rPr>
              <a:t>Vaguada TUTT</a:t>
            </a:r>
          </a:p>
        </p:txBody>
      </p:sp>
      <p:sp>
        <p:nvSpPr>
          <p:cNvPr id="5" name="TextBox 4"/>
          <p:cNvSpPr txBox="1">
            <a:spLocks noChangeArrowheads="1"/>
          </p:cNvSpPr>
          <p:nvPr/>
        </p:nvSpPr>
        <p:spPr bwMode="auto">
          <a:xfrm>
            <a:off x="3290888" y="2741613"/>
            <a:ext cx="1524000" cy="831850"/>
          </a:xfrm>
          <a:prstGeom prst="rect">
            <a:avLst/>
          </a:prstGeom>
          <a:solidFill>
            <a:schemeClr val="bg2">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s-ES_tradnl" altLang="en-US">
                <a:solidFill>
                  <a:srgbClr val="FF0066"/>
                </a:solidFill>
              </a:rPr>
              <a:t>Alta de Bolivia</a:t>
            </a:r>
          </a:p>
        </p:txBody>
      </p:sp>
    </p:spTree>
    <p:extLst>
      <p:ext uri="{BB962C8B-B14F-4D97-AF65-F5344CB8AC3E}">
        <p14:creationId xmlns:p14="http://schemas.microsoft.com/office/powerpoint/2010/main" val="2864704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s-ES_tradnl" altLang="en-US" smtClean="0"/>
              <a:t>Alta de Bolivia</a:t>
            </a:r>
          </a:p>
        </p:txBody>
      </p:sp>
      <p:sp>
        <p:nvSpPr>
          <p:cNvPr id="26627" name="Rectangle 3"/>
          <p:cNvSpPr>
            <a:spLocks noGrp="1" noChangeArrowheads="1"/>
          </p:cNvSpPr>
          <p:nvPr>
            <p:ph type="body" idx="1"/>
          </p:nvPr>
        </p:nvSpPr>
        <p:spPr/>
        <p:txBody>
          <a:bodyPr/>
          <a:lstStyle/>
          <a:p>
            <a:pPr eaLnBrk="1" hangingPunct="1">
              <a:lnSpc>
                <a:spcPct val="90000"/>
              </a:lnSpc>
            </a:pPr>
            <a:r>
              <a:rPr lang="es-ES_tradnl" altLang="en-US" sz="2800" smtClean="0"/>
              <a:t>Parte de la Dorsal Subtropical sobre Sudamérica</a:t>
            </a:r>
          </a:p>
          <a:p>
            <a:pPr eaLnBrk="1" hangingPunct="1">
              <a:lnSpc>
                <a:spcPct val="90000"/>
              </a:lnSpc>
            </a:pPr>
            <a:r>
              <a:rPr lang="es-ES_tradnl" altLang="en-US" sz="2800" smtClean="0"/>
              <a:t>Núcleo calido</a:t>
            </a:r>
          </a:p>
          <a:p>
            <a:pPr lvl="1" eaLnBrk="1" hangingPunct="1">
              <a:lnSpc>
                <a:spcPct val="90000"/>
              </a:lnSpc>
            </a:pPr>
            <a:r>
              <a:rPr lang="es-ES_tradnl" altLang="en-US" sz="2400" smtClean="0"/>
              <a:t>Temperatura aumenta hacia el centro</a:t>
            </a:r>
          </a:p>
          <a:p>
            <a:pPr lvl="1" eaLnBrk="1" hangingPunct="1">
              <a:lnSpc>
                <a:spcPct val="90000"/>
              </a:lnSpc>
            </a:pPr>
            <a:r>
              <a:rPr lang="es-ES_tradnl" altLang="en-US" sz="2400" smtClean="0"/>
              <a:t>Resultado del calentamiento sobre el continente en los meses de verano</a:t>
            </a:r>
          </a:p>
          <a:p>
            <a:pPr lvl="2" eaLnBrk="1" hangingPunct="1">
              <a:lnSpc>
                <a:spcPct val="90000"/>
              </a:lnSpc>
            </a:pPr>
            <a:r>
              <a:rPr lang="es-ES_tradnl" altLang="en-US" sz="2000" smtClean="0"/>
              <a:t>Depende de la liberación de calor latente durante condensación/convección  profunda.</a:t>
            </a:r>
          </a:p>
          <a:p>
            <a:pPr eaLnBrk="1" hangingPunct="1">
              <a:lnSpc>
                <a:spcPct val="90000"/>
              </a:lnSpc>
            </a:pPr>
            <a:r>
              <a:rPr lang="es-ES_tradnl" altLang="en-US" sz="2800" smtClean="0"/>
              <a:t>La alta es migratoria</a:t>
            </a:r>
          </a:p>
          <a:p>
            <a:pPr lvl="1" eaLnBrk="1" hangingPunct="1">
              <a:lnSpc>
                <a:spcPct val="90000"/>
              </a:lnSpc>
            </a:pPr>
            <a:r>
              <a:rPr lang="es-ES_tradnl" altLang="en-US" sz="2400" smtClean="0"/>
              <a:t>Tiende a seguir las áreas de convección  mas intensa/ profunda.</a:t>
            </a:r>
          </a:p>
        </p:txBody>
      </p:sp>
    </p:spTree>
    <p:extLst>
      <p:ext uri="{BB962C8B-B14F-4D97-AF65-F5344CB8AC3E}">
        <p14:creationId xmlns:p14="http://schemas.microsoft.com/office/powerpoint/2010/main" val="145902597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 y="-2319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5107" name="Rectangle 3"/>
          <p:cNvSpPr>
            <a:spLocks noGrp="1" noChangeArrowheads="1"/>
          </p:cNvSpPr>
          <p:nvPr>
            <p:ph type="title"/>
          </p:nvPr>
        </p:nvSpPr>
        <p:spPr>
          <a:xfrm>
            <a:off x="0" y="0"/>
            <a:ext cx="9144000" cy="685800"/>
          </a:xfrm>
          <a:solidFill>
            <a:schemeClr val="bg1"/>
          </a:solidFill>
        </p:spPr>
        <p:txBody>
          <a:bodyPr/>
          <a:lstStyle/>
          <a:p>
            <a:r>
              <a:rPr lang="es-ES_tradnl" altLang="en-US" sz="4000"/>
              <a:t>Vaguada Fría (HS)</a:t>
            </a:r>
          </a:p>
        </p:txBody>
      </p:sp>
      <p:sp>
        <p:nvSpPr>
          <p:cNvPr id="175108" name="Text Box 4"/>
          <p:cNvSpPr txBox="1">
            <a:spLocks noChangeArrowheads="1"/>
          </p:cNvSpPr>
          <p:nvPr/>
        </p:nvSpPr>
        <p:spPr bwMode="auto">
          <a:xfrm>
            <a:off x="0" y="685800"/>
            <a:ext cx="2362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250 hPa</a:t>
            </a:r>
          </a:p>
        </p:txBody>
      </p:sp>
      <p:sp>
        <p:nvSpPr>
          <p:cNvPr id="175109" name="Text Box 5"/>
          <p:cNvSpPr txBox="1">
            <a:spLocks noChangeArrowheads="1"/>
          </p:cNvSpPr>
          <p:nvPr/>
        </p:nvSpPr>
        <p:spPr bwMode="auto">
          <a:xfrm>
            <a:off x="4572000" y="685800"/>
            <a:ext cx="2362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500 hPa</a:t>
            </a:r>
          </a:p>
        </p:txBody>
      </p:sp>
      <p:sp>
        <p:nvSpPr>
          <p:cNvPr id="175110" name="Text Box 6"/>
          <p:cNvSpPr txBox="1">
            <a:spLocks noChangeArrowheads="1"/>
          </p:cNvSpPr>
          <p:nvPr/>
        </p:nvSpPr>
        <p:spPr bwMode="auto">
          <a:xfrm>
            <a:off x="0" y="3657600"/>
            <a:ext cx="2362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700 hPa</a:t>
            </a:r>
          </a:p>
        </p:txBody>
      </p:sp>
      <p:sp>
        <p:nvSpPr>
          <p:cNvPr id="175111" name="Text Box 7"/>
          <p:cNvSpPr txBox="1">
            <a:spLocks noChangeArrowheads="1"/>
          </p:cNvSpPr>
          <p:nvPr/>
        </p:nvSpPr>
        <p:spPr bwMode="auto">
          <a:xfrm>
            <a:off x="4572000" y="3581400"/>
            <a:ext cx="2895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PMSL y Espesor 1000 – 500 hPa</a:t>
            </a:r>
          </a:p>
        </p:txBody>
      </p:sp>
      <p:sp>
        <p:nvSpPr>
          <p:cNvPr id="10" name="TextBox 9"/>
          <p:cNvSpPr txBox="1">
            <a:spLocks noChangeArrowheads="1"/>
          </p:cNvSpPr>
          <p:nvPr/>
        </p:nvSpPr>
        <p:spPr bwMode="auto">
          <a:xfrm>
            <a:off x="6477000" y="1825625"/>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cs typeface="Times New Roman" pitchFamily="18" charset="0"/>
              </a:rPr>
              <a:t>¿</a:t>
            </a:r>
            <a:r>
              <a:rPr lang="en-US" altLang="en-US" dirty="0">
                <a:solidFill>
                  <a:srgbClr val="FF33CC"/>
                </a:solidFill>
              </a:rPr>
              <a:t>?</a:t>
            </a:r>
          </a:p>
        </p:txBody>
      </p:sp>
      <p:sp>
        <p:nvSpPr>
          <p:cNvPr id="11" name="TextBox 10"/>
          <p:cNvSpPr txBox="1">
            <a:spLocks noChangeArrowheads="1"/>
          </p:cNvSpPr>
          <p:nvPr/>
        </p:nvSpPr>
        <p:spPr bwMode="auto">
          <a:xfrm>
            <a:off x="6376988" y="2281237"/>
            <a:ext cx="862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cs typeface="Times New Roman" pitchFamily="18" charset="0"/>
              </a:rPr>
              <a:t>Fr</a:t>
            </a:r>
            <a:r>
              <a:rPr lang="es-ES_tradnl" altLang="en-US" dirty="0">
                <a:solidFill>
                  <a:srgbClr val="FF33CC"/>
                </a:solidFill>
              </a:rPr>
              <a:t>í</a:t>
            </a:r>
            <a:r>
              <a:rPr lang="es-ES_tradnl" altLang="en-US" dirty="0">
                <a:solidFill>
                  <a:srgbClr val="FF33CC"/>
                </a:solidFill>
                <a:cs typeface="Times New Roman" pitchFamily="18" charset="0"/>
              </a:rPr>
              <a:t>o</a:t>
            </a:r>
            <a:endParaRPr lang="es-ES_tradnl" altLang="en-US" dirty="0">
              <a:solidFill>
                <a:srgbClr val="FF33CC"/>
              </a:solidFill>
            </a:endParaRPr>
          </a:p>
        </p:txBody>
      </p:sp>
      <p:sp>
        <p:nvSpPr>
          <p:cNvPr id="12" name="TextBox 11"/>
          <p:cNvSpPr txBox="1">
            <a:spLocks noChangeArrowheads="1"/>
          </p:cNvSpPr>
          <p:nvPr/>
        </p:nvSpPr>
        <p:spPr bwMode="auto">
          <a:xfrm>
            <a:off x="1600200" y="4643437"/>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cs typeface="Times New Roman" pitchFamily="18" charset="0"/>
              </a:rPr>
              <a:t>¿</a:t>
            </a:r>
            <a:r>
              <a:rPr lang="en-US" altLang="en-US" dirty="0">
                <a:solidFill>
                  <a:srgbClr val="FF33CC"/>
                </a:solidFill>
              </a:rPr>
              <a:t>?</a:t>
            </a:r>
          </a:p>
        </p:txBody>
      </p:sp>
      <p:sp>
        <p:nvSpPr>
          <p:cNvPr id="13" name="TextBox 12"/>
          <p:cNvSpPr txBox="1">
            <a:spLocks noChangeArrowheads="1"/>
          </p:cNvSpPr>
          <p:nvPr/>
        </p:nvSpPr>
        <p:spPr bwMode="auto">
          <a:xfrm>
            <a:off x="1447800" y="5102225"/>
            <a:ext cx="860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33CC"/>
                </a:solidFill>
                <a:cs typeface="Times New Roman" pitchFamily="18" charset="0"/>
              </a:rPr>
              <a:t>Fr</a:t>
            </a:r>
            <a:r>
              <a:rPr lang="es-ES_tradnl" altLang="en-US">
                <a:solidFill>
                  <a:srgbClr val="FF33CC"/>
                </a:solidFill>
              </a:rPr>
              <a:t>í</a:t>
            </a:r>
            <a:r>
              <a:rPr lang="es-ES_tradnl" altLang="en-US">
                <a:solidFill>
                  <a:srgbClr val="FF33CC"/>
                </a:solidFill>
                <a:cs typeface="Times New Roman" pitchFamily="18" charset="0"/>
              </a:rPr>
              <a:t>o</a:t>
            </a:r>
            <a:endParaRPr lang="es-ES_tradnl" altLang="en-US">
              <a:solidFill>
                <a:srgbClr val="FF33CC"/>
              </a:solidFill>
            </a:endParaRPr>
          </a:p>
        </p:txBody>
      </p:sp>
      <p:sp>
        <p:nvSpPr>
          <p:cNvPr id="14" name="TextBox 13"/>
          <p:cNvSpPr txBox="1">
            <a:spLocks noChangeArrowheads="1"/>
          </p:cNvSpPr>
          <p:nvPr/>
        </p:nvSpPr>
        <p:spPr bwMode="auto">
          <a:xfrm>
            <a:off x="6321425" y="4443413"/>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cs typeface="Times New Roman" pitchFamily="18" charset="0"/>
              </a:rPr>
              <a:t>¿</a:t>
            </a:r>
            <a:r>
              <a:rPr lang="en-US" altLang="en-US" dirty="0"/>
              <a:t>?</a:t>
            </a:r>
          </a:p>
        </p:txBody>
      </p:sp>
      <p:sp>
        <p:nvSpPr>
          <p:cNvPr id="15" name="TextBox 14"/>
          <p:cNvSpPr txBox="1">
            <a:spLocks noChangeArrowheads="1"/>
          </p:cNvSpPr>
          <p:nvPr/>
        </p:nvSpPr>
        <p:spPr bwMode="auto">
          <a:xfrm>
            <a:off x="6196013" y="4918075"/>
            <a:ext cx="86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cs typeface="Times New Roman" pitchFamily="18" charset="0"/>
              </a:rPr>
              <a:t>Fr</a:t>
            </a:r>
            <a:r>
              <a:rPr lang="es-ES_tradnl" altLang="en-US" dirty="0"/>
              <a:t>í</a:t>
            </a:r>
            <a:r>
              <a:rPr lang="es-ES_tradnl" altLang="en-US" dirty="0">
                <a:cs typeface="Times New Roman" pitchFamily="18" charset="0"/>
              </a:rPr>
              <a:t>o</a:t>
            </a:r>
            <a:endParaRPr lang="es-ES_tradnl" altLang="en-US" dirty="0"/>
          </a:p>
        </p:txBody>
      </p:sp>
      <p:sp>
        <p:nvSpPr>
          <p:cNvPr id="16" name="TextBox 15"/>
          <p:cNvSpPr txBox="1">
            <a:spLocks noChangeArrowheads="1"/>
          </p:cNvSpPr>
          <p:nvPr/>
        </p:nvSpPr>
        <p:spPr bwMode="auto">
          <a:xfrm>
            <a:off x="1828800" y="1824038"/>
            <a:ext cx="60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cs typeface="Times New Roman" pitchFamily="18" charset="0"/>
              </a:rPr>
              <a:t>¿</a:t>
            </a:r>
            <a:r>
              <a:rPr lang="en-US" altLang="en-US" dirty="0">
                <a:solidFill>
                  <a:srgbClr val="FF33CC"/>
                </a:solidFill>
              </a:rPr>
              <a:t>?</a:t>
            </a:r>
          </a:p>
        </p:txBody>
      </p:sp>
      <p:sp>
        <p:nvSpPr>
          <p:cNvPr id="17" name="TextBox 16"/>
          <p:cNvSpPr txBox="1">
            <a:spLocks noChangeArrowheads="1"/>
          </p:cNvSpPr>
          <p:nvPr/>
        </p:nvSpPr>
        <p:spPr bwMode="auto">
          <a:xfrm>
            <a:off x="1600200" y="2281238"/>
            <a:ext cx="1039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cs typeface="Times New Roman" pitchFamily="18" charset="0"/>
              </a:rPr>
              <a:t>Cálido</a:t>
            </a:r>
            <a:endParaRPr lang="es-ES_tradnl" altLang="en-US" dirty="0">
              <a:solidFill>
                <a:srgbClr val="FF33CC"/>
              </a:solidFill>
            </a:endParaRPr>
          </a:p>
        </p:txBody>
      </p:sp>
    </p:spTree>
    <p:extLst>
      <p:ext uri="{BB962C8B-B14F-4D97-AF65-F5344CB8AC3E}">
        <p14:creationId xmlns:p14="http://schemas.microsoft.com/office/powerpoint/2010/main" val="2564941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838200"/>
          </a:xfrm>
        </p:spPr>
        <p:txBody>
          <a:bodyPr/>
          <a:lstStyle/>
          <a:p>
            <a:pPr eaLnBrk="1" hangingPunct="1"/>
            <a:r>
              <a:rPr lang="es-ES_tradnl" altLang="en-US" smtClean="0"/>
              <a:t>Alta de Bolivia</a:t>
            </a:r>
          </a:p>
        </p:txBody>
      </p:sp>
      <p:sp>
        <p:nvSpPr>
          <p:cNvPr id="27651" name="Rectangle 3"/>
          <p:cNvSpPr>
            <a:spLocks noGrp="1" noChangeArrowheads="1"/>
          </p:cNvSpPr>
          <p:nvPr>
            <p:ph type="body" idx="1"/>
          </p:nvPr>
        </p:nvSpPr>
        <p:spPr>
          <a:xfrm>
            <a:off x="685800" y="762000"/>
            <a:ext cx="7772400" cy="3048000"/>
          </a:xfrm>
        </p:spPr>
        <p:txBody>
          <a:bodyPr/>
          <a:lstStyle/>
          <a:p>
            <a:pPr eaLnBrk="1" hangingPunct="1">
              <a:lnSpc>
                <a:spcPct val="90000"/>
              </a:lnSpc>
            </a:pPr>
            <a:r>
              <a:rPr lang="es-ES_tradnl" altLang="en-US" smtClean="0"/>
              <a:t>Pendiente de la dorsal con la altura es de sur a norte.</a:t>
            </a:r>
          </a:p>
          <a:p>
            <a:pPr lvl="1" eaLnBrk="1" hangingPunct="1">
              <a:lnSpc>
                <a:spcPct val="90000"/>
              </a:lnSpc>
            </a:pPr>
            <a:r>
              <a:rPr lang="es-ES_tradnl" altLang="en-US" smtClean="0"/>
              <a:t>Alta en 500 hPa mas al sur que la de 200 hPa</a:t>
            </a:r>
          </a:p>
          <a:p>
            <a:pPr lvl="1" eaLnBrk="1" hangingPunct="1">
              <a:lnSpc>
                <a:spcPct val="90000"/>
              </a:lnSpc>
            </a:pPr>
            <a:r>
              <a:rPr lang="es-ES_tradnl" altLang="en-US" smtClean="0"/>
              <a:t>Donde la de 500 hPa aporta subsidencia, la de 200 hPa aporta divergencia</a:t>
            </a:r>
          </a:p>
          <a:p>
            <a:pPr lvl="2" eaLnBrk="1" hangingPunct="1">
              <a:lnSpc>
                <a:spcPct val="90000"/>
              </a:lnSpc>
            </a:pPr>
            <a:r>
              <a:rPr lang="es-ES_tradnl" altLang="en-US" smtClean="0"/>
              <a:t>Divergencia en altura proporciona la ventilación necesaria para la convección .</a:t>
            </a:r>
          </a:p>
          <a:p>
            <a:pPr eaLnBrk="1" hangingPunct="1">
              <a:lnSpc>
                <a:spcPct val="90000"/>
              </a:lnSpc>
              <a:buFontTx/>
              <a:buNone/>
            </a:pPr>
            <a:endParaRPr lang="es-ES_tradnl" altLang="en-US" smtClean="0"/>
          </a:p>
        </p:txBody>
      </p:sp>
      <p:sp>
        <p:nvSpPr>
          <p:cNvPr id="27652" name="Rectangle 4"/>
          <p:cNvSpPr>
            <a:spLocks noChangeArrowheads="1"/>
          </p:cNvSpPr>
          <p:nvPr/>
        </p:nvSpPr>
        <p:spPr bwMode="auto">
          <a:xfrm>
            <a:off x="1143000" y="3810000"/>
            <a:ext cx="7086600" cy="25908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7653" name="Line 5"/>
          <p:cNvSpPr>
            <a:spLocks noChangeShapeType="1"/>
          </p:cNvSpPr>
          <p:nvPr/>
        </p:nvSpPr>
        <p:spPr bwMode="auto">
          <a:xfrm flipV="1">
            <a:off x="3810000" y="4114800"/>
            <a:ext cx="1752600" cy="12954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Text Box 6"/>
          <p:cNvSpPr txBox="1">
            <a:spLocks noChangeArrowheads="1"/>
          </p:cNvSpPr>
          <p:nvPr/>
        </p:nvSpPr>
        <p:spPr bwMode="auto">
          <a:xfrm>
            <a:off x="1066800" y="6400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t>Sur</a:t>
            </a:r>
          </a:p>
        </p:txBody>
      </p:sp>
      <p:sp>
        <p:nvSpPr>
          <p:cNvPr id="27655" name="Text Box 7"/>
          <p:cNvSpPr txBox="1">
            <a:spLocks noChangeArrowheads="1"/>
          </p:cNvSpPr>
          <p:nvPr/>
        </p:nvSpPr>
        <p:spPr bwMode="auto">
          <a:xfrm>
            <a:off x="7467600" y="6400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t>Norte</a:t>
            </a:r>
          </a:p>
        </p:txBody>
      </p:sp>
      <p:sp>
        <p:nvSpPr>
          <p:cNvPr id="27656" name="Text Box 8"/>
          <p:cNvSpPr txBox="1">
            <a:spLocks noChangeArrowheads="1"/>
          </p:cNvSpPr>
          <p:nvPr/>
        </p:nvSpPr>
        <p:spPr bwMode="auto">
          <a:xfrm>
            <a:off x="0" y="50292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t>500</a:t>
            </a:r>
          </a:p>
        </p:txBody>
      </p:sp>
      <p:sp>
        <p:nvSpPr>
          <p:cNvPr id="27657" name="Text Box 9"/>
          <p:cNvSpPr txBox="1">
            <a:spLocks noChangeArrowheads="1"/>
          </p:cNvSpPr>
          <p:nvPr/>
        </p:nvSpPr>
        <p:spPr bwMode="auto">
          <a:xfrm>
            <a:off x="0" y="3962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t>200</a:t>
            </a:r>
          </a:p>
        </p:txBody>
      </p:sp>
      <p:sp>
        <p:nvSpPr>
          <p:cNvPr id="27658" name="Text Box 10"/>
          <p:cNvSpPr txBox="1">
            <a:spLocks noChangeArrowheads="1"/>
          </p:cNvSpPr>
          <p:nvPr/>
        </p:nvSpPr>
        <p:spPr bwMode="auto">
          <a:xfrm>
            <a:off x="0" y="6096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t>SPF</a:t>
            </a:r>
          </a:p>
        </p:txBody>
      </p:sp>
      <p:sp>
        <p:nvSpPr>
          <p:cNvPr id="27659" name="Freeform 11"/>
          <p:cNvSpPr>
            <a:spLocks/>
          </p:cNvSpPr>
          <p:nvPr/>
        </p:nvSpPr>
        <p:spPr bwMode="auto">
          <a:xfrm>
            <a:off x="3860800" y="4038600"/>
            <a:ext cx="1943100" cy="2286000"/>
          </a:xfrm>
          <a:custGeom>
            <a:avLst/>
            <a:gdLst>
              <a:gd name="T0" fmla="*/ 2147483647 w 1224"/>
              <a:gd name="T1" fmla="*/ 2147483647 h 1440"/>
              <a:gd name="T2" fmla="*/ 2147483647 w 1224"/>
              <a:gd name="T3" fmla="*/ 2147483647 h 1440"/>
              <a:gd name="T4" fmla="*/ 2147483647 w 1224"/>
              <a:gd name="T5" fmla="*/ 2147483647 h 1440"/>
              <a:gd name="T6" fmla="*/ 2147483647 w 1224"/>
              <a:gd name="T7" fmla="*/ 2147483647 h 1440"/>
              <a:gd name="T8" fmla="*/ 2147483647 w 1224"/>
              <a:gd name="T9" fmla="*/ 0 h 1440"/>
              <a:gd name="T10" fmla="*/ 2147483647 w 1224"/>
              <a:gd name="T11" fmla="*/ 2147483647 h 1440"/>
              <a:gd name="T12" fmla="*/ 2147483647 w 1224"/>
              <a:gd name="T13" fmla="*/ 2147483647 h 1440"/>
              <a:gd name="T14" fmla="*/ 2147483647 w 1224"/>
              <a:gd name="T15" fmla="*/ 2147483647 h 1440"/>
              <a:gd name="T16" fmla="*/ 0 60000 65536"/>
              <a:gd name="T17" fmla="*/ 0 60000 65536"/>
              <a:gd name="T18" fmla="*/ 0 60000 65536"/>
              <a:gd name="T19" fmla="*/ 0 60000 65536"/>
              <a:gd name="T20" fmla="*/ 0 60000 65536"/>
              <a:gd name="T21" fmla="*/ 0 60000 65536"/>
              <a:gd name="T22" fmla="*/ 0 60000 65536"/>
              <a:gd name="T23" fmla="*/ 0 60000 65536"/>
              <a:gd name="T24" fmla="*/ 0 w 1224"/>
              <a:gd name="T25" fmla="*/ 0 h 1440"/>
              <a:gd name="T26" fmla="*/ 1224 w 1224"/>
              <a:gd name="T27" fmla="*/ 1440 h 14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4" h="1440">
                <a:moveTo>
                  <a:pt x="1216" y="1440"/>
                </a:moveTo>
                <a:cubicBezTo>
                  <a:pt x="1220" y="1268"/>
                  <a:pt x="1224" y="1096"/>
                  <a:pt x="1216" y="912"/>
                </a:cubicBezTo>
                <a:cubicBezTo>
                  <a:pt x="1208" y="728"/>
                  <a:pt x="1216" y="472"/>
                  <a:pt x="1168" y="336"/>
                </a:cubicBezTo>
                <a:cubicBezTo>
                  <a:pt x="1120" y="200"/>
                  <a:pt x="1056" y="152"/>
                  <a:pt x="928" y="96"/>
                </a:cubicBezTo>
                <a:cubicBezTo>
                  <a:pt x="800" y="40"/>
                  <a:pt x="536" y="0"/>
                  <a:pt x="400" y="0"/>
                </a:cubicBezTo>
                <a:cubicBezTo>
                  <a:pt x="264" y="0"/>
                  <a:pt x="176" y="16"/>
                  <a:pt x="112" y="96"/>
                </a:cubicBezTo>
                <a:cubicBezTo>
                  <a:pt x="48" y="176"/>
                  <a:pt x="32" y="384"/>
                  <a:pt x="16" y="480"/>
                </a:cubicBezTo>
                <a:cubicBezTo>
                  <a:pt x="0" y="576"/>
                  <a:pt x="16" y="632"/>
                  <a:pt x="16" y="672"/>
                </a:cubicBezTo>
              </a:path>
            </a:pathLst>
          </a:custGeom>
          <a:noFill/>
          <a:ln w="28575" cap="flat" cmpd="sng">
            <a:solidFill>
              <a:schemeClr val="tx1"/>
            </a:solidFill>
            <a:prstDash val="lgDash"/>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0" name="Freeform 12"/>
          <p:cNvSpPr>
            <a:spLocks/>
          </p:cNvSpPr>
          <p:nvPr/>
        </p:nvSpPr>
        <p:spPr bwMode="auto">
          <a:xfrm>
            <a:off x="5930900" y="4038600"/>
            <a:ext cx="1536700" cy="2286000"/>
          </a:xfrm>
          <a:custGeom>
            <a:avLst/>
            <a:gdLst>
              <a:gd name="T0" fmla="*/ 2147483647 w 968"/>
              <a:gd name="T1" fmla="*/ 2147483647 h 1440"/>
              <a:gd name="T2" fmla="*/ 2147483647 w 968"/>
              <a:gd name="T3" fmla="*/ 2147483647 h 1440"/>
              <a:gd name="T4" fmla="*/ 2147483647 w 968"/>
              <a:gd name="T5" fmla="*/ 2147483647 h 1440"/>
              <a:gd name="T6" fmla="*/ 2147483647 w 968"/>
              <a:gd name="T7" fmla="*/ 2147483647 h 1440"/>
              <a:gd name="T8" fmla="*/ 2147483647 w 968"/>
              <a:gd name="T9" fmla="*/ 2147483647 h 1440"/>
              <a:gd name="T10" fmla="*/ 2147483647 w 968"/>
              <a:gd name="T11" fmla="*/ 2147483647 h 1440"/>
              <a:gd name="T12" fmla="*/ 2147483647 w 968"/>
              <a:gd name="T13" fmla="*/ 0 h 1440"/>
              <a:gd name="T14" fmla="*/ 2147483647 w 968"/>
              <a:gd name="T15" fmla="*/ 2147483647 h 1440"/>
              <a:gd name="T16" fmla="*/ 2147483647 w 968"/>
              <a:gd name="T17" fmla="*/ 2147483647 h 1440"/>
              <a:gd name="T18" fmla="*/ 2147483647 w 968"/>
              <a:gd name="T19" fmla="*/ 2147483647 h 14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8"/>
              <a:gd name="T31" fmla="*/ 0 h 1440"/>
              <a:gd name="T32" fmla="*/ 968 w 968"/>
              <a:gd name="T33" fmla="*/ 1440 h 14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8" h="1440">
                <a:moveTo>
                  <a:pt x="56" y="1440"/>
                </a:moveTo>
                <a:cubicBezTo>
                  <a:pt x="36" y="1424"/>
                  <a:pt x="16" y="1408"/>
                  <a:pt x="8" y="1296"/>
                </a:cubicBezTo>
                <a:cubicBezTo>
                  <a:pt x="0" y="1184"/>
                  <a:pt x="8" y="912"/>
                  <a:pt x="8" y="768"/>
                </a:cubicBezTo>
                <a:cubicBezTo>
                  <a:pt x="8" y="624"/>
                  <a:pt x="0" y="528"/>
                  <a:pt x="8" y="432"/>
                </a:cubicBezTo>
                <a:cubicBezTo>
                  <a:pt x="16" y="336"/>
                  <a:pt x="0" y="256"/>
                  <a:pt x="56" y="192"/>
                </a:cubicBezTo>
                <a:cubicBezTo>
                  <a:pt x="112" y="128"/>
                  <a:pt x="272" y="80"/>
                  <a:pt x="344" y="48"/>
                </a:cubicBezTo>
                <a:cubicBezTo>
                  <a:pt x="416" y="16"/>
                  <a:pt x="416" y="0"/>
                  <a:pt x="488" y="0"/>
                </a:cubicBezTo>
                <a:cubicBezTo>
                  <a:pt x="560" y="0"/>
                  <a:pt x="704" y="24"/>
                  <a:pt x="776" y="48"/>
                </a:cubicBezTo>
                <a:cubicBezTo>
                  <a:pt x="848" y="72"/>
                  <a:pt x="888" y="104"/>
                  <a:pt x="920" y="144"/>
                </a:cubicBezTo>
                <a:cubicBezTo>
                  <a:pt x="952" y="184"/>
                  <a:pt x="960" y="264"/>
                  <a:pt x="968" y="288"/>
                </a:cubicBezTo>
              </a:path>
            </a:pathLst>
          </a:custGeom>
          <a:noFill/>
          <a:ln w="28575" cap="flat" cmpd="sng">
            <a:solidFill>
              <a:schemeClr val="tx1"/>
            </a:solidFill>
            <a:prstDash val="lgDash"/>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661" name="Text Box 13"/>
          <p:cNvSpPr txBox="1">
            <a:spLocks noChangeArrowheads="1"/>
          </p:cNvSpPr>
          <p:nvPr/>
        </p:nvSpPr>
        <p:spPr bwMode="auto">
          <a:xfrm>
            <a:off x="5562600" y="388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solidFill>
                  <a:schemeClr val="bg1"/>
                </a:solidFill>
              </a:rPr>
              <a:t>A</a:t>
            </a:r>
          </a:p>
        </p:txBody>
      </p:sp>
      <p:sp>
        <p:nvSpPr>
          <p:cNvPr id="27662" name="Text Box 14"/>
          <p:cNvSpPr txBox="1">
            <a:spLocks noChangeArrowheads="1"/>
          </p:cNvSpPr>
          <p:nvPr/>
        </p:nvSpPr>
        <p:spPr bwMode="auto">
          <a:xfrm>
            <a:off x="3733800" y="4724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solidFill>
                  <a:schemeClr val="bg1"/>
                </a:solidFill>
              </a:rPr>
              <a:t>A</a:t>
            </a:r>
          </a:p>
        </p:txBody>
      </p:sp>
    </p:spTree>
    <p:extLst>
      <p:ext uri="{BB962C8B-B14F-4D97-AF65-F5344CB8AC3E}">
        <p14:creationId xmlns:p14="http://schemas.microsoft.com/office/powerpoint/2010/main" val="54722284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304800"/>
            <a:ext cx="7772400" cy="838200"/>
          </a:xfrm>
        </p:spPr>
        <p:txBody>
          <a:bodyPr/>
          <a:lstStyle/>
          <a:p>
            <a:pPr eaLnBrk="1" hangingPunct="1"/>
            <a:r>
              <a:rPr lang="es-ES_tradnl" altLang="en-US" smtClean="0"/>
              <a:t>Alta de Bolivia</a:t>
            </a:r>
          </a:p>
        </p:txBody>
      </p:sp>
      <p:sp>
        <p:nvSpPr>
          <p:cNvPr id="28675" name="Rectangle 3"/>
          <p:cNvSpPr>
            <a:spLocks noGrp="1" noChangeArrowheads="1"/>
          </p:cNvSpPr>
          <p:nvPr>
            <p:ph type="body" idx="1"/>
          </p:nvPr>
        </p:nvSpPr>
        <p:spPr>
          <a:xfrm>
            <a:off x="609600" y="1524000"/>
            <a:ext cx="7772400" cy="3048000"/>
          </a:xfrm>
        </p:spPr>
        <p:txBody>
          <a:bodyPr/>
          <a:lstStyle/>
          <a:p>
            <a:pPr eaLnBrk="1" hangingPunct="1"/>
            <a:r>
              <a:rPr lang="es-ES_tradnl" altLang="en-US" smtClean="0"/>
              <a:t>Cuando la dorsales en 500 y 200 hPa se alinean verticalmente, el patrón a gran escala es subsidente.</a:t>
            </a:r>
          </a:p>
          <a:p>
            <a:pPr eaLnBrk="1" hangingPunct="1">
              <a:buFontTx/>
              <a:buNone/>
            </a:pPr>
            <a:endParaRPr lang="es-ES_tradnl" altLang="en-US" smtClean="0"/>
          </a:p>
        </p:txBody>
      </p:sp>
      <p:sp>
        <p:nvSpPr>
          <p:cNvPr id="28676" name="Rectangle 4"/>
          <p:cNvSpPr>
            <a:spLocks noChangeArrowheads="1"/>
          </p:cNvSpPr>
          <p:nvPr/>
        </p:nvSpPr>
        <p:spPr bwMode="auto">
          <a:xfrm>
            <a:off x="1143000" y="3810000"/>
            <a:ext cx="7086600" cy="2590800"/>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28677" name="Text Box 5"/>
          <p:cNvSpPr txBox="1">
            <a:spLocks noChangeArrowheads="1"/>
          </p:cNvSpPr>
          <p:nvPr/>
        </p:nvSpPr>
        <p:spPr bwMode="auto">
          <a:xfrm>
            <a:off x="1066800" y="6400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t>Sur</a:t>
            </a:r>
          </a:p>
        </p:txBody>
      </p:sp>
      <p:sp>
        <p:nvSpPr>
          <p:cNvPr id="28678" name="Text Box 6"/>
          <p:cNvSpPr txBox="1">
            <a:spLocks noChangeArrowheads="1"/>
          </p:cNvSpPr>
          <p:nvPr/>
        </p:nvSpPr>
        <p:spPr bwMode="auto">
          <a:xfrm>
            <a:off x="7467600" y="64008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t>Norte</a:t>
            </a:r>
          </a:p>
        </p:txBody>
      </p:sp>
      <p:sp>
        <p:nvSpPr>
          <p:cNvPr id="28679" name="Text Box 7"/>
          <p:cNvSpPr txBox="1">
            <a:spLocks noChangeArrowheads="1"/>
          </p:cNvSpPr>
          <p:nvPr/>
        </p:nvSpPr>
        <p:spPr bwMode="auto">
          <a:xfrm>
            <a:off x="0" y="50292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t>500</a:t>
            </a:r>
          </a:p>
        </p:txBody>
      </p:sp>
      <p:sp>
        <p:nvSpPr>
          <p:cNvPr id="28680" name="Text Box 8"/>
          <p:cNvSpPr txBox="1">
            <a:spLocks noChangeArrowheads="1"/>
          </p:cNvSpPr>
          <p:nvPr/>
        </p:nvSpPr>
        <p:spPr bwMode="auto">
          <a:xfrm>
            <a:off x="0" y="3962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t>200</a:t>
            </a:r>
          </a:p>
        </p:txBody>
      </p:sp>
      <p:sp>
        <p:nvSpPr>
          <p:cNvPr id="28681" name="Text Box 9"/>
          <p:cNvSpPr txBox="1">
            <a:spLocks noChangeArrowheads="1"/>
          </p:cNvSpPr>
          <p:nvPr/>
        </p:nvSpPr>
        <p:spPr bwMode="auto">
          <a:xfrm>
            <a:off x="0" y="6096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t>SPF</a:t>
            </a:r>
          </a:p>
        </p:txBody>
      </p:sp>
      <p:sp>
        <p:nvSpPr>
          <p:cNvPr id="28682" name="Line 10"/>
          <p:cNvSpPr>
            <a:spLocks noChangeShapeType="1"/>
          </p:cNvSpPr>
          <p:nvPr/>
        </p:nvSpPr>
        <p:spPr bwMode="auto">
          <a:xfrm>
            <a:off x="4419600" y="3886200"/>
            <a:ext cx="0" cy="1447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3" name="Text Box 11"/>
          <p:cNvSpPr txBox="1">
            <a:spLocks noChangeArrowheads="1"/>
          </p:cNvSpPr>
          <p:nvPr/>
        </p:nvSpPr>
        <p:spPr bwMode="auto">
          <a:xfrm>
            <a:off x="4267200" y="38100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_tradnl" altLang="en-US">
                <a:solidFill>
                  <a:schemeClr val="bg1"/>
                </a:solidFill>
              </a:rPr>
              <a:t>A</a:t>
            </a:r>
          </a:p>
        </p:txBody>
      </p:sp>
      <p:sp>
        <p:nvSpPr>
          <p:cNvPr id="28684" name="Text Box 12"/>
          <p:cNvSpPr txBox="1">
            <a:spLocks noChangeArrowheads="1"/>
          </p:cNvSpPr>
          <p:nvPr/>
        </p:nvSpPr>
        <p:spPr bwMode="auto">
          <a:xfrm>
            <a:off x="4114800" y="49530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a:solidFill>
                  <a:schemeClr val="bg1"/>
                </a:solidFill>
              </a:rPr>
              <a:t>A</a:t>
            </a:r>
          </a:p>
        </p:txBody>
      </p:sp>
    </p:spTree>
    <p:extLst>
      <p:ext uri="{BB962C8B-B14F-4D97-AF65-F5344CB8AC3E}">
        <p14:creationId xmlns:p14="http://schemas.microsoft.com/office/powerpoint/2010/main" val="155474117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Grp="1" noChangeArrowheads="1"/>
          </p:cNvSpPr>
          <p:nvPr>
            <p:ph type="title"/>
          </p:nvPr>
        </p:nvSpPr>
        <p:spPr>
          <a:xfrm>
            <a:off x="685800" y="0"/>
            <a:ext cx="7772400" cy="838200"/>
          </a:xfrm>
        </p:spPr>
        <p:txBody>
          <a:bodyPr/>
          <a:lstStyle/>
          <a:p>
            <a:r>
              <a:rPr lang="es-ES_tradnl" altLang="en-US"/>
              <a:t>Dorsales Calidas/Bloqueo (HS)</a:t>
            </a:r>
          </a:p>
        </p:txBody>
      </p:sp>
      <p:pic>
        <p:nvPicPr>
          <p:cNvPr id="272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4563"/>
            <a:ext cx="9144000" cy="59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390" name="Text Box 6"/>
          <p:cNvSpPr txBox="1">
            <a:spLocks noChangeArrowheads="1"/>
          </p:cNvSpPr>
          <p:nvPr/>
        </p:nvSpPr>
        <p:spPr bwMode="auto">
          <a:xfrm>
            <a:off x="0" y="990600"/>
            <a:ext cx="2819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Jet</a:t>
            </a:r>
          </a:p>
        </p:txBody>
      </p:sp>
      <p:sp>
        <p:nvSpPr>
          <p:cNvPr id="272391" name="Text Box 7"/>
          <p:cNvSpPr txBox="1">
            <a:spLocks noChangeArrowheads="1"/>
          </p:cNvSpPr>
          <p:nvPr/>
        </p:nvSpPr>
        <p:spPr bwMode="auto">
          <a:xfrm>
            <a:off x="4648200" y="990600"/>
            <a:ext cx="3276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Vorticidad en 500 hPa</a:t>
            </a:r>
          </a:p>
        </p:txBody>
      </p:sp>
      <p:sp>
        <p:nvSpPr>
          <p:cNvPr id="272392" name="Text Box 8"/>
          <p:cNvSpPr txBox="1">
            <a:spLocks noChangeArrowheads="1"/>
          </p:cNvSpPr>
          <p:nvPr/>
        </p:nvSpPr>
        <p:spPr bwMode="auto">
          <a:xfrm>
            <a:off x="0" y="3962400"/>
            <a:ext cx="3276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Vientos en 850 hPa</a:t>
            </a:r>
          </a:p>
        </p:txBody>
      </p:sp>
      <p:sp>
        <p:nvSpPr>
          <p:cNvPr id="272393" name="Text Box 9"/>
          <p:cNvSpPr txBox="1">
            <a:spLocks noChangeArrowheads="1"/>
          </p:cNvSpPr>
          <p:nvPr/>
        </p:nvSpPr>
        <p:spPr bwMode="auto">
          <a:xfrm>
            <a:off x="4572000" y="3962400"/>
            <a:ext cx="3276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PMSL y Vientos en Capa Limite</a:t>
            </a:r>
          </a:p>
        </p:txBody>
      </p:sp>
    </p:spTree>
    <p:extLst>
      <p:ext uri="{BB962C8B-B14F-4D97-AF65-F5344CB8AC3E}">
        <p14:creationId xmlns:p14="http://schemas.microsoft.com/office/powerpoint/2010/main" val="249625080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4"/>
          <p:cNvSpPr>
            <a:spLocks noGrp="1" noChangeArrowheads="1"/>
          </p:cNvSpPr>
          <p:nvPr>
            <p:ph type="title"/>
          </p:nvPr>
        </p:nvSpPr>
        <p:spPr>
          <a:xfrm>
            <a:off x="0" y="0"/>
            <a:ext cx="9144000" cy="1143000"/>
          </a:xfrm>
        </p:spPr>
        <p:txBody>
          <a:bodyPr/>
          <a:lstStyle/>
          <a:p>
            <a:r>
              <a:rPr lang="es-ES_tradnl" altLang="en-US"/>
              <a:t>Tropopausa en Dorsal de Bloqueo (HS)</a:t>
            </a:r>
          </a:p>
        </p:txBody>
      </p:sp>
      <p:pic>
        <p:nvPicPr>
          <p:cNvPr id="274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71600" y="3500735"/>
            <a:ext cx="381000" cy="461665"/>
          </a:xfrm>
          <a:prstGeom prst="rect">
            <a:avLst/>
          </a:prstGeom>
          <a:noFill/>
        </p:spPr>
        <p:txBody>
          <a:bodyPr wrap="square" rtlCol="0">
            <a:spAutoFit/>
          </a:bodyPr>
          <a:lstStyle/>
          <a:p>
            <a:r>
              <a:rPr lang="en-US" dirty="0" smtClean="0"/>
              <a:t>X</a:t>
            </a:r>
            <a:endParaRPr lang="en-US" dirty="0"/>
          </a:p>
        </p:txBody>
      </p:sp>
      <p:sp>
        <p:nvSpPr>
          <p:cNvPr id="5" name="TextBox 4"/>
          <p:cNvSpPr txBox="1"/>
          <p:nvPr/>
        </p:nvSpPr>
        <p:spPr>
          <a:xfrm>
            <a:off x="381000" y="4038600"/>
            <a:ext cx="2362200" cy="461665"/>
          </a:xfrm>
          <a:prstGeom prst="rect">
            <a:avLst/>
          </a:prstGeom>
          <a:solidFill>
            <a:schemeClr val="bg2">
              <a:alpha val="32000"/>
            </a:schemeClr>
          </a:solidFill>
          <a:ln>
            <a:solidFill>
              <a:schemeClr val="tx1"/>
            </a:solidFill>
          </a:ln>
        </p:spPr>
        <p:txBody>
          <a:bodyPr wrap="square" rtlCol="0">
            <a:spAutoFit/>
          </a:bodyPr>
          <a:lstStyle/>
          <a:p>
            <a:r>
              <a:rPr lang="es-ES_tradnl" dirty="0" smtClean="0"/>
              <a:t>Tropopausa Alta</a:t>
            </a:r>
            <a:endParaRPr lang="es-ES_tradnl" dirty="0"/>
          </a:p>
        </p:txBody>
      </p:sp>
    </p:spTree>
    <p:extLst>
      <p:ext uri="{BB962C8B-B14F-4D97-AF65-F5344CB8AC3E}">
        <p14:creationId xmlns:p14="http://schemas.microsoft.com/office/powerpoint/2010/main" val="988990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0" y="0"/>
            <a:ext cx="9144000" cy="1143000"/>
          </a:xfrm>
        </p:spPr>
        <p:txBody>
          <a:bodyPr/>
          <a:lstStyle/>
          <a:p>
            <a:r>
              <a:rPr lang="es-ES_tradnl" altLang="en-US" sz="2400"/>
              <a:t>Dorsal Calida (HS): Corte Transversal de THTA y Vorticidad Relativa</a:t>
            </a:r>
          </a:p>
        </p:txBody>
      </p:sp>
      <p:pic>
        <p:nvPicPr>
          <p:cNvPr id="277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8525"/>
            <a:ext cx="9144000" cy="595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4"/>
          <p:cNvSpPr txBox="1">
            <a:spLocks noChangeArrowheads="1"/>
          </p:cNvSpPr>
          <p:nvPr/>
        </p:nvSpPr>
        <p:spPr bwMode="auto">
          <a:xfrm>
            <a:off x="4191000" y="2751137"/>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t>Máximo </a:t>
            </a:r>
          </a:p>
          <a:p>
            <a:pPr eaLnBrk="1" hangingPunct="1"/>
            <a:r>
              <a:rPr lang="es-ES_tradnl" altLang="en-US" dirty="0"/>
              <a:t>Anticiclónico</a:t>
            </a:r>
          </a:p>
        </p:txBody>
      </p:sp>
      <p:sp>
        <p:nvSpPr>
          <p:cNvPr id="5" name="Line 5"/>
          <p:cNvSpPr>
            <a:spLocks noChangeShapeType="1"/>
          </p:cNvSpPr>
          <p:nvPr/>
        </p:nvSpPr>
        <p:spPr bwMode="auto">
          <a:xfrm flipV="1">
            <a:off x="5410200" y="3581400"/>
            <a:ext cx="0" cy="2362200"/>
          </a:xfrm>
          <a:prstGeom prst="line">
            <a:avLst/>
          </a:prstGeom>
          <a:noFill/>
          <a:ln w="63500" cmpd="tri">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6" name="Straight Connector 5"/>
          <p:cNvCxnSpPr>
            <a:cxnSpLocks noChangeShapeType="1"/>
          </p:cNvCxnSpPr>
          <p:nvPr/>
        </p:nvCxnSpPr>
        <p:spPr bwMode="auto">
          <a:xfrm>
            <a:off x="914400" y="32004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a:cxnSpLocks noChangeShapeType="1"/>
          </p:cNvCxnSpPr>
          <p:nvPr/>
        </p:nvCxnSpPr>
        <p:spPr bwMode="auto">
          <a:xfrm>
            <a:off x="914400" y="45720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a:cxnSpLocks noChangeShapeType="1"/>
          </p:cNvCxnSpPr>
          <p:nvPr/>
        </p:nvCxnSpPr>
        <p:spPr bwMode="auto">
          <a:xfrm>
            <a:off x="914400" y="54102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a:spLocks noChangeArrowheads="1"/>
          </p:cNvSpPr>
          <p:nvPr/>
        </p:nvSpPr>
        <p:spPr bwMode="auto">
          <a:xfrm>
            <a:off x="2286000" y="838200"/>
            <a:ext cx="4419600" cy="457200"/>
          </a:xfrm>
          <a:prstGeom prst="rect">
            <a:avLst/>
          </a:prstGeom>
          <a:solidFill>
            <a:schemeClr val="bg2"/>
          </a:solidFill>
          <a:ln w="9525">
            <a:solidFill>
              <a:srgbClr val="FF33CC"/>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rPr>
              <a:t>Evalué Características del Núcleo</a:t>
            </a:r>
          </a:p>
        </p:txBody>
      </p:sp>
    </p:spTree>
    <p:extLst>
      <p:ext uri="{BB962C8B-B14F-4D97-AF65-F5344CB8AC3E}">
        <p14:creationId xmlns:p14="http://schemas.microsoft.com/office/powerpoint/2010/main" val="4084303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type="title"/>
          </p:nvPr>
        </p:nvSpPr>
        <p:spPr>
          <a:xfrm>
            <a:off x="0" y="0"/>
            <a:ext cx="9144000" cy="685800"/>
          </a:xfrm>
        </p:spPr>
        <p:txBody>
          <a:bodyPr/>
          <a:lstStyle/>
          <a:p>
            <a:r>
              <a:rPr lang="es-ES_tradnl" altLang="en-US" sz="2400"/>
              <a:t>Dorsal Calida (HS): Corte Transversal de Vientos y Vorticidad Relativa</a:t>
            </a:r>
          </a:p>
        </p:txBody>
      </p:sp>
      <p:pic>
        <p:nvPicPr>
          <p:cNvPr id="276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9475"/>
            <a:ext cx="9144000" cy="597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4"/>
          <p:cNvSpPr txBox="1">
            <a:spLocks noChangeArrowheads="1"/>
          </p:cNvSpPr>
          <p:nvPr/>
        </p:nvSpPr>
        <p:spPr bwMode="auto">
          <a:xfrm>
            <a:off x="3657600" y="2674937"/>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t>Máximo </a:t>
            </a:r>
          </a:p>
          <a:p>
            <a:pPr eaLnBrk="1" hangingPunct="1"/>
            <a:r>
              <a:rPr lang="es-ES_tradnl" altLang="en-US" dirty="0"/>
              <a:t>Anticiclónico</a:t>
            </a:r>
          </a:p>
        </p:txBody>
      </p:sp>
      <p:sp>
        <p:nvSpPr>
          <p:cNvPr id="5" name="Line 5"/>
          <p:cNvSpPr>
            <a:spLocks noChangeShapeType="1"/>
          </p:cNvSpPr>
          <p:nvPr/>
        </p:nvSpPr>
        <p:spPr bwMode="auto">
          <a:xfrm flipV="1">
            <a:off x="4800600" y="3505200"/>
            <a:ext cx="0" cy="2438400"/>
          </a:xfrm>
          <a:prstGeom prst="line">
            <a:avLst/>
          </a:prstGeom>
          <a:noFill/>
          <a:ln w="63500" cmpd="tri">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Right Brace 5"/>
          <p:cNvSpPr/>
          <p:nvPr/>
        </p:nvSpPr>
        <p:spPr bwMode="auto">
          <a:xfrm>
            <a:off x="5867400" y="3124200"/>
            <a:ext cx="533400" cy="2971800"/>
          </a:xfrm>
          <a:prstGeom prst="righ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7" name="TextBox 4"/>
          <p:cNvSpPr txBox="1">
            <a:spLocks noChangeArrowheads="1"/>
          </p:cNvSpPr>
          <p:nvPr/>
        </p:nvSpPr>
        <p:spPr bwMode="auto">
          <a:xfrm>
            <a:off x="6553200" y="3505200"/>
            <a:ext cx="2133600" cy="2308324"/>
          </a:xfrm>
          <a:prstGeom prst="rect">
            <a:avLst/>
          </a:prstGeom>
          <a:solidFill>
            <a:schemeClr val="bg2">
              <a:alpha val="41000"/>
            </a:schemeClr>
          </a:solidFill>
          <a:ln w="9525">
            <a:solidFill>
              <a:schemeClr val="tx1"/>
            </a:solidFill>
            <a:miter lim="800000"/>
            <a:headEnd/>
            <a:tailEnd/>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smtClean="0"/>
              <a:t>En núcleo cálido, la </a:t>
            </a:r>
            <a:r>
              <a:rPr lang="es-ES_tradnl" altLang="en-US" dirty="0" err="1" smtClean="0"/>
              <a:t>vorticidad</a:t>
            </a:r>
            <a:r>
              <a:rPr lang="es-ES_tradnl" altLang="en-US" dirty="0" smtClean="0"/>
              <a:t> se hace mas</a:t>
            </a:r>
            <a:endParaRPr lang="es-ES_tradnl" altLang="en-US" dirty="0"/>
          </a:p>
          <a:p>
            <a:pPr eaLnBrk="1" hangingPunct="1"/>
            <a:r>
              <a:rPr lang="es-ES_tradnl" altLang="en-US" dirty="0" smtClean="0"/>
              <a:t>Anticiclónica con la Altura</a:t>
            </a:r>
            <a:endParaRPr lang="es-ES_tradnl" altLang="en-US" dirty="0"/>
          </a:p>
        </p:txBody>
      </p:sp>
    </p:spTree>
    <p:extLst>
      <p:ext uri="{BB962C8B-B14F-4D97-AF65-F5344CB8AC3E}">
        <p14:creationId xmlns:p14="http://schemas.microsoft.com/office/powerpoint/2010/main" val="3818779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6774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title"/>
          </p:nvPr>
        </p:nvSpPr>
        <p:spPr>
          <a:xfrm>
            <a:off x="0" y="0"/>
            <a:ext cx="9601200" cy="838200"/>
          </a:xfrm>
          <a:solidFill>
            <a:schemeClr val="bg2"/>
          </a:solidFill>
        </p:spPr>
        <p:txBody>
          <a:bodyPr/>
          <a:lstStyle/>
          <a:p>
            <a:pPr eaLnBrk="1" hangingPunct="1"/>
            <a:r>
              <a:rPr lang="es-ES_tradnl" altLang="en-US" sz="3600" smtClean="0"/>
              <a:t>Dorsales Cálidas/Bloqueo (HN)</a:t>
            </a:r>
          </a:p>
        </p:txBody>
      </p:sp>
      <p:sp>
        <p:nvSpPr>
          <p:cNvPr id="56324" name="Text Box 4"/>
          <p:cNvSpPr txBox="1">
            <a:spLocks noChangeArrowheads="1"/>
          </p:cNvSpPr>
          <p:nvPr/>
        </p:nvSpPr>
        <p:spPr bwMode="auto">
          <a:xfrm>
            <a:off x="0" y="838200"/>
            <a:ext cx="28194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Jet</a:t>
            </a:r>
          </a:p>
        </p:txBody>
      </p:sp>
      <p:sp>
        <p:nvSpPr>
          <p:cNvPr id="56325" name="Text Box 5"/>
          <p:cNvSpPr txBox="1">
            <a:spLocks noChangeArrowheads="1"/>
          </p:cNvSpPr>
          <p:nvPr/>
        </p:nvSpPr>
        <p:spPr bwMode="auto">
          <a:xfrm>
            <a:off x="4876800" y="914400"/>
            <a:ext cx="3276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Isohipsas y Vorticidad en 500 hPa</a:t>
            </a:r>
          </a:p>
        </p:txBody>
      </p:sp>
      <p:sp>
        <p:nvSpPr>
          <p:cNvPr id="56326" name="Text Box 6"/>
          <p:cNvSpPr txBox="1">
            <a:spLocks noChangeArrowheads="1"/>
          </p:cNvSpPr>
          <p:nvPr/>
        </p:nvSpPr>
        <p:spPr bwMode="auto">
          <a:xfrm>
            <a:off x="0" y="3810000"/>
            <a:ext cx="3276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Isohipsas y Vientos en 700 hPa</a:t>
            </a:r>
          </a:p>
        </p:txBody>
      </p:sp>
      <p:sp>
        <p:nvSpPr>
          <p:cNvPr id="56327" name="Text Box 7"/>
          <p:cNvSpPr txBox="1">
            <a:spLocks noChangeArrowheads="1"/>
          </p:cNvSpPr>
          <p:nvPr/>
        </p:nvSpPr>
        <p:spPr bwMode="auto">
          <a:xfrm>
            <a:off x="4876800" y="3810000"/>
            <a:ext cx="3276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PMSL y Vientos en Capa Limite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2"/>
          <p:cNvSpPr>
            <a:spLocks noGrp="1" noChangeArrowheads="1"/>
          </p:cNvSpPr>
          <p:nvPr>
            <p:ph type="title"/>
          </p:nvPr>
        </p:nvSpPr>
        <p:spPr>
          <a:xfrm>
            <a:off x="0" y="0"/>
            <a:ext cx="9372600" cy="1143000"/>
          </a:xfrm>
          <a:solidFill>
            <a:schemeClr val="bg2"/>
          </a:solidFill>
        </p:spPr>
        <p:txBody>
          <a:bodyPr/>
          <a:lstStyle/>
          <a:p>
            <a:pPr eaLnBrk="1" hangingPunct="1"/>
            <a:r>
              <a:rPr lang="es-ES_tradnl" altLang="en-US" sz="3600" smtClean="0"/>
              <a:t>Tropopausa en Dorsal de Bloqueo (HN)</a:t>
            </a:r>
          </a:p>
        </p:txBody>
      </p:sp>
      <p:sp>
        <p:nvSpPr>
          <p:cNvPr id="57348" name="TextBox 1"/>
          <p:cNvSpPr txBox="1">
            <a:spLocks noChangeArrowheads="1"/>
          </p:cNvSpPr>
          <p:nvPr/>
        </p:nvSpPr>
        <p:spPr bwMode="auto">
          <a:xfrm>
            <a:off x="1752600" y="3071813"/>
            <a:ext cx="2133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t>Tropopausa</a:t>
            </a:r>
          </a:p>
          <a:p>
            <a:pPr eaLnBrk="1" hangingPunct="1"/>
            <a:r>
              <a:rPr lang="es-ES_tradnl" altLang="en-US"/>
              <a:t>Alta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a:xfrm>
            <a:off x="0" y="0"/>
            <a:ext cx="9144000" cy="685800"/>
          </a:xfrm>
          <a:solidFill>
            <a:schemeClr val="bg2"/>
          </a:solidFill>
        </p:spPr>
        <p:txBody>
          <a:bodyPr/>
          <a:lstStyle/>
          <a:p>
            <a:pPr eaLnBrk="1" hangingPunct="1"/>
            <a:r>
              <a:rPr lang="es-ES_tradnl" altLang="en-US" sz="2400" smtClean="0"/>
              <a:t>Dorsal Cálida (HN): Corte Transversal de Vientos y Vorticidad Relativa</a:t>
            </a:r>
          </a:p>
        </p:txBody>
      </p:sp>
      <p:sp>
        <p:nvSpPr>
          <p:cNvPr id="58372" name="Line 5"/>
          <p:cNvSpPr>
            <a:spLocks noChangeShapeType="1"/>
          </p:cNvSpPr>
          <p:nvPr/>
        </p:nvSpPr>
        <p:spPr bwMode="auto">
          <a:xfrm flipV="1">
            <a:off x="5410200" y="2895600"/>
            <a:ext cx="0" cy="3048000"/>
          </a:xfrm>
          <a:prstGeom prst="line">
            <a:avLst/>
          </a:prstGeom>
          <a:noFill/>
          <a:ln w="63500" cmpd="tri">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73" name="TextBox 4"/>
          <p:cNvSpPr txBox="1">
            <a:spLocks noChangeArrowheads="1"/>
          </p:cNvSpPr>
          <p:nvPr/>
        </p:nvSpPr>
        <p:spPr bwMode="auto">
          <a:xfrm>
            <a:off x="4191000" y="207645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t>Máximo </a:t>
            </a:r>
          </a:p>
          <a:p>
            <a:pPr eaLnBrk="1" hangingPunct="1"/>
            <a:r>
              <a:rPr lang="es-ES_tradnl" altLang="en-US" dirty="0"/>
              <a:t>Anticiclónico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p:cNvSpPr>
            <a:spLocks noGrp="1" noChangeArrowheads="1"/>
          </p:cNvSpPr>
          <p:nvPr>
            <p:ph type="title"/>
          </p:nvPr>
        </p:nvSpPr>
        <p:spPr>
          <a:xfrm>
            <a:off x="0" y="0"/>
            <a:ext cx="9144000" cy="1143000"/>
          </a:xfrm>
          <a:solidFill>
            <a:schemeClr val="bg2"/>
          </a:solidFill>
        </p:spPr>
        <p:txBody>
          <a:bodyPr/>
          <a:lstStyle/>
          <a:p>
            <a:pPr eaLnBrk="1" hangingPunct="1"/>
            <a:r>
              <a:rPr lang="es-ES_tradnl" altLang="en-US" sz="2400" smtClean="0"/>
              <a:t>Dorsal Cálida (HN): Corte Transversal de THTA y Vorticidad Relativa</a:t>
            </a:r>
          </a:p>
        </p:txBody>
      </p:sp>
      <p:sp>
        <p:nvSpPr>
          <p:cNvPr id="59396" name="Line 5"/>
          <p:cNvSpPr>
            <a:spLocks noChangeShapeType="1"/>
          </p:cNvSpPr>
          <p:nvPr/>
        </p:nvSpPr>
        <p:spPr bwMode="auto">
          <a:xfrm flipV="1">
            <a:off x="5410200" y="2895600"/>
            <a:ext cx="0" cy="3048000"/>
          </a:xfrm>
          <a:prstGeom prst="line">
            <a:avLst/>
          </a:prstGeom>
          <a:noFill/>
          <a:ln w="63500" cmpd="tri">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5" name="Straight Connector 4"/>
          <p:cNvCxnSpPr>
            <a:cxnSpLocks noChangeShapeType="1"/>
          </p:cNvCxnSpPr>
          <p:nvPr/>
        </p:nvCxnSpPr>
        <p:spPr bwMode="auto">
          <a:xfrm>
            <a:off x="914400" y="32004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cxnSpLocks noChangeShapeType="1"/>
          </p:cNvCxnSpPr>
          <p:nvPr/>
        </p:nvCxnSpPr>
        <p:spPr bwMode="auto">
          <a:xfrm>
            <a:off x="914400" y="45720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a:cxnSpLocks noChangeShapeType="1"/>
          </p:cNvCxnSpPr>
          <p:nvPr/>
        </p:nvCxnSpPr>
        <p:spPr bwMode="auto">
          <a:xfrm>
            <a:off x="914400" y="54102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a:spLocks noChangeArrowheads="1"/>
          </p:cNvSpPr>
          <p:nvPr/>
        </p:nvSpPr>
        <p:spPr bwMode="auto">
          <a:xfrm>
            <a:off x="2286000" y="838200"/>
            <a:ext cx="4419600" cy="457200"/>
          </a:xfrm>
          <a:prstGeom prst="rect">
            <a:avLst/>
          </a:prstGeom>
          <a:solidFill>
            <a:schemeClr val="bg2"/>
          </a:solidFill>
          <a:ln w="9525">
            <a:solidFill>
              <a:srgbClr val="FF33CC"/>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rPr>
              <a:t>Evalué Características del Núcleo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1" name="Rectangle 3"/>
          <p:cNvSpPr>
            <a:spLocks noRot="1" noChangeArrowheads="1"/>
          </p:cNvSpPr>
          <p:nvPr/>
        </p:nvSpPr>
        <p:spPr bwMode="auto">
          <a:xfrm>
            <a:off x="0" y="0"/>
            <a:ext cx="91440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s-ES_tradnl" altLang="en-US" sz="4000"/>
              <a:t>Vaguada Fría </a:t>
            </a:r>
            <a:r>
              <a:rPr lang="es-ES_tradnl" altLang="en-US"/>
              <a:t>(HS)</a:t>
            </a:r>
          </a:p>
        </p:txBody>
      </p:sp>
      <p:sp>
        <p:nvSpPr>
          <p:cNvPr id="176132" name="Text Box 4"/>
          <p:cNvSpPr txBox="1">
            <a:spLocks noChangeArrowheads="1"/>
          </p:cNvSpPr>
          <p:nvPr/>
        </p:nvSpPr>
        <p:spPr bwMode="auto">
          <a:xfrm>
            <a:off x="0" y="685800"/>
            <a:ext cx="2362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250 hPa</a:t>
            </a:r>
          </a:p>
        </p:txBody>
      </p:sp>
      <p:sp>
        <p:nvSpPr>
          <p:cNvPr id="176133" name="Text Box 5"/>
          <p:cNvSpPr txBox="1">
            <a:spLocks noChangeArrowheads="1"/>
          </p:cNvSpPr>
          <p:nvPr/>
        </p:nvSpPr>
        <p:spPr bwMode="auto">
          <a:xfrm>
            <a:off x="4572000" y="685800"/>
            <a:ext cx="2362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500 hPa</a:t>
            </a:r>
          </a:p>
        </p:txBody>
      </p:sp>
      <p:sp>
        <p:nvSpPr>
          <p:cNvPr id="176134" name="Text Box 6"/>
          <p:cNvSpPr txBox="1">
            <a:spLocks noChangeArrowheads="1"/>
          </p:cNvSpPr>
          <p:nvPr/>
        </p:nvSpPr>
        <p:spPr bwMode="auto">
          <a:xfrm>
            <a:off x="0" y="3581400"/>
            <a:ext cx="23622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Temp.  700 hPa</a:t>
            </a:r>
          </a:p>
        </p:txBody>
      </p:sp>
      <p:sp>
        <p:nvSpPr>
          <p:cNvPr id="176135" name="Text Box 7"/>
          <p:cNvSpPr txBox="1">
            <a:spLocks noChangeArrowheads="1"/>
          </p:cNvSpPr>
          <p:nvPr/>
        </p:nvSpPr>
        <p:spPr bwMode="auto">
          <a:xfrm>
            <a:off x="4572000" y="3657600"/>
            <a:ext cx="2438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Corte THTA y Viento</a:t>
            </a:r>
          </a:p>
        </p:txBody>
      </p:sp>
      <p:cxnSp>
        <p:nvCxnSpPr>
          <p:cNvPr id="8" name="Straight Connector 10"/>
          <p:cNvCxnSpPr>
            <a:cxnSpLocks noChangeShapeType="1"/>
          </p:cNvCxnSpPr>
          <p:nvPr/>
        </p:nvCxnSpPr>
        <p:spPr bwMode="auto">
          <a:xfrm>
            <a:off x="4876800" y="5029200"/>
            <a:ext cx="4191000" cy="0"/>
          </a:xfrm>
          <a:prstGeom prst="line">
            <a:avLst/>
          </a:prstGeom>
          <a:noFill/>
          <a:ln w="9525" algn="ctr">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0"/>
          <p:cNvCxnSpPr>
            <a:cxnSpLocks noChangeShapeType="1"/>
          </p:cNvCxnSpPr>
          <p:nvPr/>
        </p:nvCxnSpPr>
        <p:spPr bwMode="auto">
          <a:xfrm>
            <a:off x="4876800" y="5638800"/>
            <a:ext cx="4191000" cy="0"/>
          </a:xfrm>
          <a:prstGeom prst="line">
            <a:avLst/>
          </a:prstGeom>
          <a:noFill/>
          <a:ln w="9525" algn="ctr">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0"/>
          <p:cNvCxnSpPr>
            <a:cxnSpLocks noChangeShapeType="1"/>
          </p:cNvCxnSpPr>
          <p:nvPr/>
        </p:nvCxnSpPr>
        <p:spPr bwMode="auto">
          <a:xfrm>
            <a:off x="4876800" y="5867400"/>
            <a:ext cx="4191000" cy="0"/>
          </a:xfrm>
          <a:prstGeom prst="line">
            <a:avLst/>
          </a:prstGeom>
          <a:noFill/>
          <a:ln w="9525" algn="ctr">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73474484"/>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152400"/>
            <a:ext cx="7772400" cy="685800"/>
          </a:xfrm>
        </p:spPr>
        <p:txBody>
          <a:bodyPr/>
          <a:lstStyle/>
          <a:p>
            <a:pPr eaLnBrk="1" hangingPunct="1"/>
            <a:r>
              <a:rPr lang="es-ES_tradnl" altLang="en-US" sz="3600" smtClean="0"/>
              <a:t>Dorsales Frías/Altas Polares</a:t>
            </a:r>
          </a:p>
        </p:txBody>
      </p:sp>
      <p:sp>
        <p:nvSpPr>
          <p:cNvPr id="60419" name="Rectangle 3"/>
          <p:cNvSpPr>
            <a:spLocks noGrp="1" noChangeArrowheads="1"/>
          </p:cNvSpPr>
          <p:nvPr>
            <p:ph type="body" idx="1"/>
          </p:nvPr>
        </p:nvSpPr>
        <p:spPr>
          <a:xfrm>
            <a:off x="-228600" y="990600"/>
            <a:ext cx="8229600" cy="5105400"/>
          </a:xfrm>
        </p:spPr>
        <p:txBody>
          <a:bodyPr/>
          <a:lstStyle/>
          <a:p>
            <a:pPr eaLnBrk="1" hangingPunct="1">
              <a:lnSpc>
                <a:spcPct val="90000"/>
              </a:lnSpc>
              <a:spcBef>
                <a:spcPct val="0"/>
              </a:spcBef>
              <a:buFontTx/>
              <a:buNone/>
            </a:pPr>
            <a:r>
              <a:rPr lang="es-ES_tradnl" altLang="en-US" sz="2400" b="1" dirty="0" smtClean="0"/>
              <a:t>     Características:</a:t>
            </a:r>
          </a:p>
          <a:p>
            <a:pPr lvl="1" eaLnBrk="1" hangingPunct="1">
              <a:lnSpc>
                <a:spcPct val="90000"/>
              </a:lnSpc>
              <a:spcBef>
                <a:spcPct val="0"/>
              </a:spcBef>
            </a:pPr>
            <a:r>
              <a:rPr lang="es-ES_tradnl" altLang="en-US" sz="2000" b="1" i="1" dirty="0" smtClean="0">
                <a:solidFill>
                  <a:schemeClr val="accent1"/>
                </a:solidFill>
              </a:rPr>
              <a:t>Sistema de Dorsal en Atmósfera Baja</a:t>
            </a:r>
          </a:p>
          <a:p>
            <a:pPr lvl="1" eaLnBrk="1" hangingPunct="1">
              <a:lnSpc>
                <a:spcPct val="90000"/>
              </a:lnSpc>
              <a:spcBef>
                <a:spcPct val="0"/>
              </a:spcBef>
            </a:pPr>
            <a:endParaRPr lang="es-ES_tradnl" altLang="en-US" sz="800" dirty="0" smtClean="0"/>
          </a:p>
          <a:p>
            <a:pPr lvl="2" eaLnBrk="1" hangingPunct="1">
              <a:lnSpc>
                <a:spcPct val="90000"/>
              </a:lnSpc>
              <a:spcBef>
                <a:spcPct val="0"/>
              </a:spcBef>
            </a:pPr>
            <a:r>
              <a:rPr lang="es-ES_tradnl" altLang="en-US" sz="1800" dirty="0" smtClean="0"/>
              <a:t>Generalmente por debajo </a:t>
            </a:r>
          </a:p>
          <a:p>
            <a:pPr lvl="2" eaLnBrk="1" hangingPunct="1">
              <a:lnSpc>
                <a:spcPct val="90000"/>
              </a:lnSpc>
              <a:spcBef>
                <a:spcPct val="0"/>
              </a:spcBef>
              <a:buFontTx/>
              <a:buNone/>
            </a:pPr>
            <a:r>
              <a:rPr lang="es-ES_tradnl" altLang="en-US" sz="1800" dirty="0" smtClean="0"/>
              <a:t>    de los 850/700 hPa</a:t>
            </a:r>
          </a:p>
          <a:p>
            <a:pPr lvl="2" eaLnBrk="1" hangingPunct="1">
              <a:lnSpc>
                <a:spcPct val="90000"/>
              </a:lnSpc>
              <a:spcBef>
                <a:spcPct val="0"/>
              </a:spcBef>
              <a:buFontTx/>
              <a:buNone/>
            </a:pPr>
            <a:endParaRPr lang="es-ES_tradnl" altLang="en-US" sz="1000" dirty="0" smtClean="0"/>
          </a:p>
          <a:p>
            <a:pPr lvl="2" eaLnBrk="1" hangingPunct="1">
              <a:lnSpc>
                <a:spcPct val="90000"/>
              </a:lnSpc>
              <a:spcBef>
                <a:spcPct val="0"/>
              </a:spcBef>
            </a:pPr>
            <a:r>
              <a:rPr lang="es-ES_tradnl" altLang="en-US" sz="1800" dirty="0" smtClean="0"/>
              <a:t>Núcleo frío y aire frío se extiende  </a:t>
            </a:r>
          </a:p>
          <a:p>
            <a:pPr lvl="2" eaLnBrk="1" hangingPunct="1">
              <a:lnSpc>
                <a:spcPct val="90000"/>
              </a:lnSpc>
              <a:spcBef>
                <a:spcPct val="0"/>
              </a:spcBef>
              <a:buFontTx/>
              <a:buNone/>
            </a:pPr>
            <a:r>
              <a:rPr lang="es-ES_tradnl" altLang="en-US" sz="1800" dirty="0" smtClean="0"/>
              <a:t>    viento abajo del núcleo.</a:t>
            </a:r>
          </a:p>
          <a:p>
            <a:pPr lvl="2" eaLnBrk="1" hangingPunct="1">
              <a:lnSpc>
                <a:spcPct val="90000"/>
              </a:lnSpc>
              <a:spcBef>
                <a:spcPct val="0"/>
              </a:spcBef>
              <a:buFontTx/>
              <a:buNone/>
            </a:pPr>
            <a:endParaRPr lang="es-ES_tradnl" altLang="en-US" sz="1000" dirty="0" smtClean="0"/>
          </a:p>
          <a:p>
            <a:pPr lvl="2" eaLnBrk="1" hangingPunct="1">
              <a:lnSpc>
                <a:spcPct val="90000"/>
              </a:lnSpc>
              <a:spcBef>
                <a:spcPct val="0"/>
              </a:spcBef>
            </a:pPr>
            <a:r>
              <a:rPr lang="es-ES_tradnl" altLang="en-US" sz="1800" dirty="0" smtClean="0"/>
              <a:t>Temperatura en el centro/corazón </a:t>
            </a:r>
          </a:p>
          <a:p>
            <a:pPr lvl="2" eaLnBrk="1" hangingPunct="1">
              <a:lnSpc>
                <a:spcPct val="90000"/>
              </a:lnSpc>
              <a:spcBef>
                <a:spcPct val="0"/>
              </a:spcBef>
              <a:buFontTx/>
              <a:buNone/>
            </a:pPr>
            <a:r>
              <a:rPr lang="es-ES_tradnl" altLang="en-US" sz="1800" dirty="0" smtClean="0"/>
              <a:t>     mas fría que la temperatura del </a:t>
            </a:r>
          </a:p>
          <a:p>
            <a:pPr lvl="2" eaLnBrk="1" hangingPunct="1">
              <a:lnSpc>
                <a:spcPct val="90000"/>
              </a:lnSpc>
              <a:spcBef>
                <a:spcPct val="0"/>
              </a:spcBef>
              <a:buFontTx/>
              <a:buNone/>
            </a:pPr>
            <a:r>
              <a:rPr lang="es-ES_tradnl" altLang="en-US" sz="1800" dirty="0" smtClean="0"/>
              <a:t>     medio ambiente</a:t>
            </a:r>
          </a:p>
          <a:p>
            <a:pPr lvl="1" eaLnBrk="1" hangingPunct="1">
              <a:lnSpc>
                <a:spcPct val="90000"/>
              </a:lnSpc>
              <a:spcBef>
                <a:spcPct val="0"/>
              </a:spcBef>
            </a:pPr>
            <a:endParaRPr lang="es-ES_tradnl" altLang="en-US" sz="2400" dirty="0" smtClean="0"/>
          </a:p>
          <a:p>
            <a:pPr lvl="1" eaLnBrk="1" hangingPunct="1">
              <a:lnSpc>
                <a:spcPct val="90000"/>
              </a:lnSpc>
              <a:spcBef>
                <a:spcPct val="0"/>
              </a:spcBef>
            </a:pPr>
            <a:r>
              <a:rPr lang="es-ES_tradnl" altLang="en-US" sz="2000" b="1" i="1" dirty="0" smtClean="0">
                <a:solidFill>
                  <a:schemeClr val="accent1"/>
                </a:solidFill>
              </a:rPr>
              <a:t>Sistema de Vaguada en Atmósfera Alta</a:t>
            </a:r>
          </a:p>
          <a:p>
            <a:pPr lvl="2" eaLnBrk="1" hangingPunct="1">
              <a:lnSpc>
                <a:spcPct val="90000"/>
              </a:lnSpc>
              <a:spcBef>
                <a:spcPct val="0"/>
              </a:spcBef>
            </a:pPr>
            <a:r>
              <a:rPr lang="es-ES_tradnl" altLang="en-US" sz="1800" dirty="0" err="1" smtClean="0"/>
              <a:t>Advección</a:t>
            </a:r>
            <a:r>
              <a:rPr lang="es-ES_tradnl" altLang="en-US" sz="1800" dirty="0" smtClean="0"/>
              <a:t> fría en capa profunda.</a:t>
            </a:r>
          </a:p>
          <a:p>
            <a:pPr lvl="1" eaLnBrk="1" hangingPunct="1">
              <a:lnSpc>
                <a:spcPct val="90000"/>
              </a:lnSpc>
              <a:spcBef>
                <a:spcPct val="0"/>
              </a:spcBef>
            </a:pPr>
            <a:endParaRPr lang="es-ES_tradnl" altLang="en-US" sz="1600" dirty="0" smtClean="0"/>
          </a:p>
          <a:p>
            <a:pPr lvl="1" eaLnBrk="1" hangingPunct="1">
              <a:lnSpc>
                <a:spcPct val="90000"/>
              </a:lnSpc>
              <a:spcBef>
                <a:spcPct val="0"/>
              </a:spcBef>
            </a:pPr>
            <a:r>
              <a:rPr lang="es-ES_tradnl" altLang="en-US" sz="2000" b="1" i="1" dirty="0" smtClean="0">
                <a:solidFill>
                  <a:schemeClr val="accent1"/>
                </a:solidFill>
              </a:rPr>
              <a:t>Tropopausa Baja</a:t>
            </a:r>
          </a:p>
          <a:p>
            <a:pPr lvl="2" eaLnBrk="1" hangingPunct="1">
              <a:lnSpc>
                <a:spcPct val="90000"/>
              </a:lnSpc>
              <a:spcBef>
                <a:spcPct val="0"/>
              </a:spcBef>
            </a:pPr>
            <a:r>
              <a:rPr lang="es-ES_tradnl" altLang="en-US" sz="1800" dirty="0" smtClean="0"/>
              <a:t>Al ser de núcleo frío, la atmósfera se comprime, y la tropopausa baja.</a:t>
            </a:r>
          </a:p>
          <a:p>
            <a:pPr lvl="1" eaLnBrk="1" hangingPunct="1">
              <a:lnSpc>
                <a:spcPct val="90000"/>
              </a:lnSpc>
              <a:spcBef>
                <a:spcPct val="0"/>
              </a:spcBef>
            </a:pPr>
            <a:endParaRPr lang="es-ES_tradnl" altLang="en-US" sz="1600" dirty="0" smtClean="0"/>
          </a:p>
          <a:p>
            <a:pPr lvl="1" eaLnBrk="1" hangingPunct="1">
              <a:lnSpc>
                <a:spcPct val="90000"/>
              </a:lnSpc>
              <a:spcBef>
                <a:spcPct val="0"/>
              </a:spcBef>
            </a:pPr>
            <a:r>
              <a:rPr lang="es-ES_tradnl" altLang="en-US" sz="2000" b="1" i="1" dirty="0" err="1" smtClean="0">
                <a:solidFill>
                  <a:schemeClr val="accent1"/>
                </a:solidFill>
              </a:rPr>
              <a:t>Vorticidad</a:t>
            </a:r>
            <a:endParaRPr lang="es-ES_tradnl" altLang="en-US" sz="2000" b="1" i="1" dirty="0" smtClean="0">
              <a:solidFill>
                <a:schemeClr val="accent1"/>
              </a:solidFill>
            </a:endParaRPr>
          </a:p>
          <a:p>
            <a:pPr lvl="2" eaLnBrk="1" hangingPunct="1">
              <a:lnSpc>
                <a:spcPct val="90000"/>
              </a:lnSpc>
              <a:spcBef>
                <a:spcPct val="0"/>
              </a:spcBef>
            </a:pPr>
            <a:r>
              <a:rPr lang="es-ES_tradnl" altLang="en-US" sz="1800" dirty="0" err="1" smtClean="0"/>
              <a:t>Vorticidad</a:t>
            </a:r>
            <a:r>
              <a:rPr lang="es-ES_tradnl" altLang="en-US" sz="1800" dirty="0" smtClean="0"/>
              <a:t> anticiclónica en capas bajas, se hace mas ciclónica con la altura</a:t>
            </a:r>
          </a:p>
          <a:p>
            <a:pPr lvl="2" eaLnBrk="1" hangingPunct="1">
              <a:lnSpc>
                <a:spcPct val="90000"/>
              </a:lnSpc>
              <a:spcBef>
                <a:spcPct val="0"/>
              </a:spcBef>
              <a:buFontTx/>
              <a:buNone/>
            </a:pPr>
            <a:r>
              <a:rPr lang="es-ES_tradnl" altLang="en-US" sz="1800" dirty="0" smtClean="0"/>
              <a:t>    (más positiva con la altura en hemisferio norte, más negativa con la altura en el hemisferio sur)</a:t>
            </a:r>
          </a:p>
          <a:p>
            <a:pPr eaLnBrk="1" hangingPunct="1">
              <a:lnSpc>
                <a:spcPct val="90000"/>
              </a:lnSpc>
            </a:pPr>
            <a:endParaRPr lang="es-ES_tradnl" altLang="en-US" sz="2400" dirty="0" smtClean="0"/>
          </a:p>
        </p:txBody>
      </p:sp>
      <p:pic>
        <p:nvPicPr>
          <p:cNvPr id="60420" name="Picture 5" descr="H:\MIKE PRESENTATIONS\Cold core hig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430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Rectangle 4"/>
          <p:cNvSpPr>
            <a:spLocks noGrp="1" noChangeArrowheads="1"/>
          </p:cNvSpPr>
          <p:nvPr>
            <p:ph type="title"/>
          </p:nvPr>
        </p:nvSpPr>
        <p:spPr>
          <a:xfrm>
            <a:off x="685800" y="0"/>
            <a:ext cx="7772400" cy="1143000"/>
          </a:xfrm>
        </p:spPr>
        <p:txBody>
          <a:bodyPr/>
          <a:lstStyle/>
          <a:p>
            <a:r>
              <a:rPr lang="es-ES_tradnl" altLang="en-US"/>
              <a:t>Dorsales Frías/Altas Polares</a:t>
            </a:r>
          </a:p>
        </p:txBody>
      </p:sp>
      <p:pic>
        <p:nvPicPr>
          <p:cNvPr id="266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92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46" name="Text Box 6"/>
          <p:cNvSpPr txBox="1">
            <a:spLocks noChangeArrowheads="1"/>
          </p:cNvSpPr>
          <p:nvPr/>
        </p:nvSpPr>
        <p:spPr bwMode="auto">
          <a:xfrm>
            <a:off x="0" y="1143000"/>
            <a:ext cx="28194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Jet</a:t>
            </a:r>
          </a:p>
        </p:txBody>
      </p:sp>
      <p:sp>
        <p:nvSpPr>
          <p:cNvPr id="266247" name="Text Box 7"/>
          <p:cNvSpPr txBox="1">
            <a:spLocks noChangeArrowheads="1"/>
          </p:cNvSpPr>
          <p:nvPr/>
        </p:nvSpPr>
        <p:spPr bwMode="auto">
          <a:xfrm>
            <a:off x="4648200" y="1143000"/>
            <a:ext cx="3276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Vorticidad en 500 hPa</a:t>
            </a:r>
          </a:p>
        </p:txBody>
      </p:sp>
      <p:sp>
        <p:nvSpPr>
          <p:cNvPr id="266248" name="Text Box 8"/>
          <p:cNvSpPr txBox="1">
            <a:spLocks noChangeArrowheads="1"/>
          </p:cNvSpPr>
          <p:nvPr/>
        </p:nvSpPr>
        <p:spPr bwMode="auto">
          <a:xfrm>
            <a:off x="4572000" y="4114800"/>
            <a:ext cx="3276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PMSL y Vientos en Capa Limite</a:t>
            </a:r>
          </a:p>
        </p:txBody>
      </p:sp>
      <p:sp>
        <p:nvSpPr>
          <p:cNvPr id="266249" name="Text Box 9"/>
          <p:cNvSpPr txBox="1">
            <a:spLocks noChangeArrowheads="1"/>
          </p:cNvSpPr>
          <p:nvPr/>
        </p:nvSpPr>
        <p:spPr bwMode="auto">
          <a:xfrm>
            <a:off x="0" y="4114800"/>
            <a:ext cx="3276600" cy="304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sz="1400"/>
              <a:t>Isohipsas y Vientos en 850 hPa</a:t>
            </a:r>
          </a:p>
        </p:txBody>
      </p:sp>
      <p:sp>
        <p:nvSpPr>
          <p:cNvPr id="4" name="Freeform 3"/>
          <p:cNvSpPr/>
          <p:nvPr/>
        </p:nvSpPr>
        <p:spPr bwMode="auto">
          <a:xfrm>
            <a:off x="1981200" y="2637183"/>
            <a:ext cx="2020957" cy="1325217"/>
          </a:xfrm>
          <a:custGeom>
            <a:avLst/>
            <a:gdLst>
              <a:gd name="connsiteX0" fmla="*/ 1855305 w 1855305"/>
              <a:gd name="connsiteY0" fmla="*/ 1325217 h 1325217"/>
              <a:gd name="connsiteX1" fmla="*/ 1152939 w 1855305"/>
              <a:gd name="connsiteY1" fmla="*/ 755374 h 1325217"/>
              <a:gd name="connsiteX2" fmla="*/ 0 w 1855305"/>
              <a:gd name="connsiteY2" fmla="*/ 0 h 1325217"/>
              <a:gd name="connsiteX3" fmla="*/ 0 w 1855305"/>
              <a:gd name="connsiteY3" fmla="*/ 0 h 1325217"/>
            </a:gdLst>
            <a:ahLst/>
            <a:cxnLst>
              <a:cxn ang="0">
                <a:pos x="connsiteX0" y="connsiteY0"/>
              </a:cxn>
              <a:cxn ang="0">
                <a:pos x="connsiteX1" y="connsiteY1"/>
              </a:cxn>
              <a:cxn ang="0">
                <a:pos x="connsiteX2" y="connsiteY2"/>
              </a:cxn>
              <a:cxn ang="0">
                <a:pos x="connsiteX3" y="connsiteY3"/>
              </a:cxn>
            </a:cxnLst>
            <a:rect l="l" t="t" r="r" b="b"/>
            <a:pathLst>
              <a:path w="1855305" h="1325217">
                <a:moveTo>
                  <a:pt x="1855305" y="1325217"/>
                </a:moveTo>
                <a:cubicBezTo>
                  <a:pt x="1658730" y="1150730"/>
                  <a:pt x="1462156" y="976243"/>
                  <a:pt x="1152939" y="755374"/>
                </a:cubicBezTo>
                <a:cubicBezTo>
                  <a:pt x="843722" y="534505"/>
                  <a:pt x="0" y="0"/>
                  <a:pt x="0" y="0"/>
                </a:cubicBezTo>
                <a:lnTo>
                  <a:pt x="0" y="0"/>
                </a:lnTo>
              </a:path>
            </a:pathLst>
          </a:custGeom>
          <a:noFill/>
          <a:ln w="31750" cap="flat" cmpd="sng" algn="ctr">
            <a:solidFill>
              <a:schemeClr val="accent1"/>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6705600" y="2514600"/>
            <a:ext cx="2020957" cy="1325217"/>
          </a:xfrm>
          <a:custGeom>
            <a:avLst/>
            <a:gdLst>
              <a:gd name="connsiteX0" fmla="*/ 1855305 w 1855305"/>
              <a:gd name="connsiteY0" fmla="*/ 1325217 h 1325217"/>
              <a:gd name="connsiteX1" fmla="*/ 1152939 w 1855305"/>
              <a:gd name="connsiteY1" fmla="*/ 755374 h 1325217"/>
              <a:gd name="connsiteX2" fmla="*/ 0 w 1855305"/>
              <a:gd name="connsiteY2" fmla="*/ 0 h 1325217"/>
              <a:gd name="connsiteX3" fmla="*/ 0 w 1855305"/>
              <a:gd name="connsiteY3" fmla="*/ 0 h 1325217"/>
            </a:gdLst>
            <a:ahLst/>
            <a:cxnLst>
              <a:cxn ang="0">
                <a:pos x="connsiteX0" y="connsiteY0"/>
              </a:cxn>
              <a:cxn ang="0">
                <a:pos x="connsiteX1" y="connsiteY1"/>
              </a:cxn>
              <a:cxn ang="0">
                <a:pos x="connsiteX2" y="connsiteY2"/>
              </a:cxn>
              <a:cxn ang="0">
                <a:pos x="connsiteX3" y="connsiteY3"/>
              </a:cxn>
            </a:cxnLst>
            <a:rect l="l" t="t" r="r" b="b"/>
            <a:pathLst>
              <a:path w="1855305" h="1325217">
                <a:moveTo>
                  <a:pt x="1855305" y="1325217"/>
                </a:moveTo>
                <a:cubicBezTo>
                  <a:pt x="1658730" y="1150730"/>
                  <a:pt x="1462156" y="976243"/>
                  <a:pt x="1152939" y="755374"/>
                </a:cubicBezTo>
                <a:cubicBezTo>
                  <a:pt x="843722" y="534505"/>
                  <a:pt x="0" y="0"/>
                  <a:pt x="0" y="0"/>
                </a:cubicBezTo>
                <a:lnTo>
                  <a:pt x="0" y="0"/>
                </a:lnTo>
              </a:path>
            </a:pathLst>
          </a:custGeom>
          <a:noFill/>
          <a:ln w="31750" cap="flat" cmpd="sng" algn="ctr">
            <a:solidFill>
              <a:schemeClr val="accent1"/>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5" name="TextBox 4"/>
          <p:cNvSpPr txBox="1"/>
          <p:nvPr/>
        </p:nvSpPr>
        <p:spPr>
          <a:xfrm>
            <a:off x="1752600" y="5257800"/>
            <a:ext cx="533400" cy="457200"/>
          </a:xfrm>
          <a:prstGeom prst="rect">
            <a:avLst/>
          </a:prstGeom>
          <a:noFill/>
        </p:spPr>
        <p:txBody>
          <a:bodyPr wrap="square" rtlCol="0">
            <a:spAutoFit/>
          </a:bodyPr>
          <a:lstStyle/>
          <a:p>
            <a:r>
              <a:rPr lang="es-ES_tradnl" b="1" dirty="0" smtClean="0">
                <a:solidFill>
                  <a:schemeClr val="bg1"/>
                </a:solidFill>
              </a:rPr>
              <a:t>A</a:t>
            </a:r>
            <a:endParaRPr lang="es-ES_tradnl" b="1" dirty="0">
              <a:solidFill>
                <a:schemeClr val="bg1"/>
              </a:solidFill>
            </a:endParaRPr>
          </a:p>
        </p:txBody>
      </p:sp>
      <p:sp>
        <p:nvSpPr>
          <p:cNvPr id="13" name="TextBox 12"/>
          <p:cNvSpPr txBox="1"/>
          <p:nvPr/>
        </p:nvSpPr>
        <p:spPr>
          <a:xfrm>
            <a:off x="6324600" y="5410200"/>
            <a:ext cx="533400" cy="457200"/>
          </a:xfrm>
          <a:prstGeom prst="rect">
            <a:avLst/>
          </a:prstGeom>
          <a:noFill/>
        </p:spPr>
        <p:txBody>
          <a:bodyPr wrap="square" rtlCol="0">
            <a:spAutoFit/>
          </a:bodyPr>
          <a:lstStyle/>
          <a:p>
            <a:r>
              <a:rPr lang="es-ES_tradnl" b="1" dirty="0" smtClean="0">
                <a:solidFill>
                  <a:schemeClr val="bg1"/>
                </a:solidFill>
              </a:rPr>
              <a:t>A</a:t>
            </a:r>
            <a:endParaRPr lang="es-ES_tradnl" b="1" dirty="0">
              <a:solidFill>
                <a:schemeClr val="bg1"/>
              </a:solidFill>
            </a:endParaRPr>
          </a:p>
        </p:txBody>
      </p:sp>
    </p:spTree>
    <p:extLst>
      <p:ext uri="{BB962C8B-B14F-4D97-AF65-F5344CB8AC3E}">
        <p14:creationId xmlns:p14="http://schemas.microsoft.com/office/powerpoint/2010/main" val="16040809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063"/>
            <a:ext cx="9544050" cy="623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8292" name="Rectangle 4"/>
          <p:cNvSpPr>
            <a:spLocks noGrp="1" noChangeArrowheads="1"/>
          </p:cNvSpPr>
          <p:nvPr>
            <p:ph type="title"/>
          </p:nvPr>
        </p:nvSpPr>
        <p:spPr>
          <a:xfrm>
            <a:off x="0" y="0"/>
            <a:ext cx="9144000" cy="685800"/>
          </a:xfrm>
        </p:spPr>
        <p:txBody>
          <a:bodyPr/>
          <a:lstStyle/>
          <a:p>
            <a:r>
              <a:rPr lang="es-ES_tradnl" altLang="en-US" sz="2400"/>
              <a:t>Dorsal Fría: Corte Transversal de Vientos y Vorticidad Relativa</a:t>
            </a:r>
          </a:p>
        </p:txBody>
      </p:sp>
      <p:cxnSp>
        <p:nvCxnSpPr>
          <p:cNvPr id="4" name="Straight Arrow Connector 3"/>
          <p:cNvCxnSpPr>
            <a:cxnSpLocks noChangeShapeType="1"/>
          </p:cNvCxnSpPr>
          <p:nvPr/>
        </p:nvCxnSpPr>
        <p:spPr bwMode="auto">
          <a:xfrm flipV="1">
            <a:off x="3581400" y="3308420"/>
            <a:ext cx="0" cy="2819400"/>
          </a:xfrm>
          <a:prstGeom prst="straightConnector1">
            <a:avLst/>
          </a:prstGeom>
          <a:noFill/>
          <a:ln w="60325" cmpd="tri"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TextBox 4"/>
          <p:cNvSpPr txBox="1">
            <a:spLocks noChangeArrowheads="1"/>
          </p:cNvSpPr>
          <p:nvPr/>
        </p:nvSpPr>
        <p:spPr bwMode="auto">
          <a:xfrm>
            <a:off x="1219200" y="2293937"/>
            <a:ext cx="4419600" cy="830263"/>
          </a:xfrm>
          <a:prstGeom prst="rect">
            <a:avLst/>
          </a:prstGeom>
          <a:solidFill>
            <a:schemeClr val="bg2"/>
          </a:solidFill>
          <a:ln w="9525">
            <a:solidFill>
              <a:srgbClr val="FF33CC"/>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33CC"/>
                </a:solidFill>
              </a:rPr>
              <a:t>Vorticidad menos anticiclónica (mas ciclónica) con la altura</a:t>
            </a:r>
          </a:p>
        </p:txBody>
      </p:sp>
      <p:sp>
        <p:nvSpPr>
          <p:cNvPr id="7" name="Rectangle 4"/>
          <p:cNvSpPr txBox="1">
            <a:spLocks noChangeArrowheads="1"/>
          </p:cNvSpPr>
          <p:nvPr/>
        </p:nvSpPr>
        <p:spPr bwMode="auto">
          <a:xfrm>
            <a:off x="3200400" y="53340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Tree>
    <p:extLst>
      <p:ext uri="{BB962C8B-B14F-4D97-AF65-F5344CB8AC3E}">
        <p14:creationId xmlns:p14="http://schemas.microsoft.com/office/powerpoint/2010/main" val="232452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p:cNvSpPr>
            <a:spLocks noGrp="1" noChangeArrowheads="1"/>
          </p:cNvSpPr>
          <p:nvPr>
            <p:ph type="title"/>
          </p:nvPr>
        </p:nvSpPr>
        <p:spPr>
          <a:xfrm>
            <a:off x="0" y="0"/>
            <a:ext cx="9144000" cy="1143000"/>
          </a:xfrm>
        </p:spPr>
        <p:txBody>
          <a:bodyPr/>
          <a:lstStyle/>
          <a:p>
            <a:r>
              <a:rPr lang="es-ES_tradnl" altLang="en-US" sz="2800"/>
              <a:t>Dorsal Fría: Corte Transversal de THTA y Vorticidad Relativa</a:t>
            </a:r>
          </a:p>
        </p:txBody>
      </p:sp>
      <p:pic>
        <p:nvPicPr>
          <p:cNvPr id="270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750"/>
            <a:ext cx="9144000"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0" y="3276600"/>
            <a:ext cx="762000" cy="461665"/>
          </a:xfrm>
          <a:prstGeom prst="rect">
            <a:avLst/>
          </a:prstGeom>
          <a:noFill/>
        </p:spPr>
        <p:txBody>
          <a:bodyPr wrap="square" rtlCol="0">
            <a:spAutoFit/>
          </a:bodyPr>
          <a:lstStyle/>
          <a:p>
            <a:r>
              <a:rPr lang="es-ES_tradnl" dirty="0" smtClean="0"/>
              <a:t>X</a:t>
            </a:r>
            <a:endParaRPr lang="es-ES_tradnl" dirty="0"/>
          </a:p>
        </p:txBody>
      </p:sp>
      <p:sp>
        <p:nvSpPr>
          <p:cNvPr id="3" name="TextBox 2"/>
          <p:cNvSpPr txBox="1"/>
          <p:nvPr/>
        </p:nvSpPr>
        <p:spPr>
          <a:xfrm>
            <a:off x="7543800" y="3729335"/>
            <a:ext cx="685800" cy="461665"/>
          </a:xfrm>
          <a:prstGeom prst="rect">
            <a:avLst/>
          </a:prstGeom>
          <a:noFill/>
        </p:spPr>
        <p:txBody>
          <a:bodyPr wrap="square" rtlCol="0">
            <a:spAutoFit/>
          </a:bodyPr>
          <a:lstStyle/>
          <a:p>
            <a:r>
              <a:rPr lang="es-ES_tradnl" dirty="0" smtClean="0"/>
              <a:t>N</a:t>
            </a:r>
            <a:endParaRPr lang="es-ES_tradnl" dirty="0"/>
          </a:p>
        </p:txBody>
      </p:sp>
      <p:sp>
        <p:nvSpPr>
          <p:cNvPr id="6" name="TextBox 5"/>
          <p:cNvSpPr txBox="1"/>
          <p:nvPr/>
        </p:nvSpPr>
        <p:spPr>
          <a:xfrm>
            <a:off x="7696200" y="5481935"/>
            <a:ext cx="762000" cy="461665"/>
          </a:xfrm>
          <a:prstGeom prst="rect">
            <a:avLst/>
          </a:prstGeom>
          <a:noFill/>
        </p:spPr>
        <p:txBody>
          <a:bodyPr wrap="square" rtlCol="0">
            <a:spAutoFit/>
          </a:bodyPr>
          <a:lstStyle/>
          <a:p>
            <a:r>
              <a:rPr lang="es-ES_tradnl" dirty="0" smtClean="0"/>
              <a:t>X</a:t>
            </a:r>
            <a:endParaRPr lang="es-ES_tradnl" dirty="0"/>
          </a:p>
        </p:txBody>
      </p:sp>
      <p:sp>
        <p:nvSpPr>
          <p:cNvPr id="7" name="TextBox 6"/>
          <p:cNvSpPr txBox="1"/>
          <p:nvPr/>
        </p:nvSpPr>
        <p:spPr>
          <a:xfrm>
            <a:off x="3124200" y="5334000"/>
            <a:ext cx="685800" cy="461665"/>
          </a:xfrm>
          <a:prstGeom prst="rect">
            <a:avLst/>
          </a:prstGeom>
          <a:noFill/>
        </p:spPr>
        <p:txBody>
          <a:bodyPr wrap="square" rtlCol="0">
            <a:spAutoFit/>
          </a:bodyPr>
          <a:lstStyle/>
          <a:p>
            <a:r>
              <a:rPr lang="es-ES_tradnl" dirty="0" smtClean="0"/>
              <a:t>N</a:t>
            </a:r>
            <a:endParaRPr lang="es-ES_tradnl" dirty="0"/>
          </a:p>
        </p:txBody>
      </p:sp>
      <p:cxnSp>
        <p:nvCxnSpPr>
          <p:cNvPr id="8" name="Straight Connector 7"/>
          <p:cNvCxnSpPr>
            <a:cxnSpLocks noChangeShapeType="1"/>
          </p:cNvCxnSpPr>
          <p:nvPr/>
        </p:nvCxnSpPr>
        <p:spPr bwMode="auto">
          <a:xfrm>
            <a:off x="685800" y="36576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a:cxnSpLocks noChangeShapeType="1"/>
          </p:cNvCxnSpPr>
          <p:nvPr/>
        </p:nvCxnSpPr>
        <p:spPr bwMode="auto">
          <a:xfrm>
            <a:off x="685800" y="50292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a:cxnSpLocks noChangeShapeType="1"/>
          </p:cNvCxnSpPr>
          <p:nvPr/>
        </p:nvCxnSpPr>
        <p:spPr bwMode="auto">
          <a:xfrm>
            <a:off x="685800" y="5867400"/>
            <a:ext cx="8305800" cy="0"/>
          </a:xfrm>
          <a:prstGeom prst="line">
            <a:avLst/>
          </a:prstGeom>
          <a:noFill/>
          <a:ln w="34925" algn="ctr">
            <a:solidFill>
              <a:srgbClr val="FF33CC"/>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Box 10"/>
          <p:cNvSpPr txBox="1">
            <a:spLocks noChangeArrowheads="1"/>
          </p:cNvSpPr>
          <p:nvPr/>
        </p:nvSpPr>
        <p:spPr bwMode="auto">
          <a:xfrm>
            <a:off x="2057400" y="1295400"/>
            <a:ext cx="4419600" cy="457200"/>
          </a:xfrm>
          <a:prstGeom prst="rect">
            <a:avLst/>
          </a:prstGeom>
          <a:solidFill>
            <a:schemeClr val="bg2"/>
          </a:solidFill>
          <a:ln w="9525">
            <a:solidFill>
              <a:srgbClr val="FF33CC"/>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dirty="0">
                <a:solidFill>
                  <a:srgbClr val="FF33CC"/>
                </a:solidFill>
              </a:rPr>
              <a:t>Evalué Características del Núcleo</a:t>
            </a:r>
          </a:p>
        </p:txBody>
      </p:sp>
      <p:cxnSp>
        <p:nvCxnSpPr>
          <p:cNvPr id="12" name="Straight Arrow Connector 11"/>
          <p:cNvCxnSpPr>
            <a:cxnSpLocks noChangeShapeType="1"/>
          </p:cNvCxnSpPr>
          <p:nvPr/>
        </p:nvCxnSpPr>
        <p:spPr bwMode="auto">
          <a:xfrm flipH="1" flipV="1">
            <a:off x="3409950" y="3738266"/>
            <a:ext cx="57150" cy="1443334"/>
          </a:xfrm>
          <a:prstGeom prst="straightConnector1">
            <a:avLst/>
          </a:prstGeom>
          <a:noFill/>
          <a:ln w="60325" cmpd="tri"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cxnSpLocks noChangeShapeType="1"/>
          </p:cNvCxnSpPr>
          <p:nvPr/>
        </p:nvCxnSpPr>
        <p:spPr bwMode="auto">
          <a:xfrm flipH="1" flipV="1">
            <a:off x="7924800" y="4043066"/>
            <a:ext cx="57150" cy="1443334"/>
          </a:xfrm>
          <a:prstGeom prst="straightConnector1">
            <a:avLst/>
          </a:prstGeom>
          <a:noFill/>
          <a:ln w="60325" cmpd="tri"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459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4"/>
          <p:cNvSpPr>
            <a:spLocks noGrp="1" noChangeArrowheads="1"/>
          </p:cNvSpPr>
          <p:nvPr>
            <p:ph type="title"/>
          </p:nvPr>
        </p:nvSpPr>
        <p:spPr>
          <a:xfrm>
            <a:off x="0" y="0"/>
            <a:ext cx="9144000" cy="762000"/>
          </a:xfrm>
          <a:solidFill>
            <a:schemeClr val="bg2"/>
          </a:solidFill>
        </p:spPr>
        <p:txBody>
          <a:bodyPr/>
          <a:lstStyle/>
          <a:p>
            <a:pPr eaLnBrk="1" hangingPunct="1"/>
            <a:r>
              <a:rPr lang="es-ES_tradnl" altLang="en-US" sz="3600" smtClean="0"/>
              <a:t>Dorsales Frías/Altas Polares (HN)</a:t>
            </a:r>
          </a:p>
        </p:txBody>
      </p:sp>
      <p:sp>
        <p:nvSpPr>
          <p:cNvPr id="61444" name="Text Box 6"/>
          <p:cNvSpPr txBox="1">
            <a:spLocks noChangeArrowheads="1"/>
          </p:cNvSpPr>
          <p:nvPr/>
        </p:nvSpPr>
        <p:spPr bwMode="auto">
          <a:xfrm>
            <a:off x="0" y="762000"/>
            <a:ext cx="28194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Jet</a:t>
            </a:r>
          </a:p>
        </p:txBody>
      </p:sp>
      <p:sp>
        <p:nvSpPr>
          <p:cNvPr id="61445" name="Text Box 7"/>
          <p:cNvSpPr txBox="1">
            <a:spLocks noChangeArrowheads="1"/>
          </p:cNvSpPr>
          <p:nvPr/>
        </p:nvSpPr>
        <p:spPr bwMode="auto">
          <a:xfrm>
            <a:off x="4876800" y="762000"/>
            <a:ext cx="3276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Isohipsas y Vorticidad en 500 hPa</a:t>
            </a:r>
          </a:p>
        </p:txBody>
      </p:sp>
      <p:sp>
        <p:nvSpPr>
          <p:cNvPr id="61446" name="Text Box 8"/>
          <p:cNvSpPr txBox="1">
            <a:spLocks noChangeArrowheads="1"/>
          </p:cNvSpPr>
          <p:nvPr/>
        </p:nvSpPr>
        <p:spPr bwMode="auto">
          <a:xfrm>
            <a:off x="4800600" y="3810000"/>
            <a:ext cx="3276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PMSL y Vientos en Capa Limite</a:t>
            </a:r>
          </a:p>
        </p:txBody>
      </p:sp>
      <p:sp>
        <p:nvSpPr>
          <p:cNvPr id="61447" name="Text Box 9"/>
          <p:cNvSpPr txBox="1">
            <a:spLocks noChangeArrowheads="1"/>
          </p:cNvSpPr>
          <p:nvPr/>
        </p:nvSpPr>
        <p:spPr bwMode="auto">
          <a:xfrm>
            <a:off x="0" y="3810000"/>
            <a:ext cx="3276600" cy="3048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_tradnl" altLang="en-US" sz="1400"/>
              <a:t>Isohipsas y Vientos en 850 hPa</a:t>
            </a:r>
          </a:p>
        </p:txBody>
      </p:sp>
      <p:sp>
        <p:nvSpPr>
          <p:cNvPr id="8" name="Rectangle 4"/>
          <p:cNvSpPr txBox="1">
            <a:spLocks noChangeArrowheads="1"/>
          </p:cNvSpPr>
          <p:nvPr/>
        </p:nvSpPr>
        <p:spPr bwMode="auto">
          <a:xfrm>
            <a:off x="4800600" y="44958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
        <p:nvSpPr>
          <p:cNvPr id="9" name="Rectangle 4"/>
          <p:cNvSpPr txBox="1">
            <a:spLocks noChangeArrowheads="1"/>
          </p:cNvSpPr>
          <p:nvPr/>
        </p:nvSpPr>
        <p:spPr bwMode="auto">
          <a:xfrm>
            <a:off x="5334000" y="46482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
        <p:nvSpPr>
          <p:cNvPr id="61450" name="Rectangle 10"/>
          <p:cNvSpPr>
            <a:spLocks noChangeArrowheads="1"/>
          </p:cNvSpPr>
          <p:nvPr/>
        </p:nvSpPr>
        <p:spPr bwMode="auto">
          <a:xfrm>
            <a:off x="0" y="3505200"/>
            <a:ext cx="9144000" cy="1524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61451" name="Rectangle 11"/>
          <p:cNvSpPr>
            <a:spLocks noChangeArrowheads="1"/>
          </p:cNvSpPr>
          <p:nvPr/>
        </p:nvSpPr>
        <p:spPr bwMode="auto">
          <a:xfrm>
            <a:off x="0" y="6705600"/>
            <a:ext cx="9144000" cy="3810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61452" name="Rectangle 12"/>
          <p:cNvSpPr>
            <a:spLocks noChangeArrowheads="1"/>
          </p:cNvSpPr>
          <p:nvPr/>
        </p:nvSpPr>
        <p:spPr bwMode="auto">
          <a:xfrm>
            <a:off x="4419600" y="762000"/>
            <a:ext cx="228600" cy="6172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61453" name="Rectangle 13"/>
          <p:cNvSpPr>
            <a:spLocks noChangeArrowheads="1"/>
          </p:cNvSpPr>
          <p:nvPr/>
        </p:nvSpPr>
        <p:spPr bwMode="auto">
          <a:xfrm>
            <a:off x="0" y="685800"/>
            <a:ext cx="9144000" cy="76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61454" name="Rectangle 14"/>
          <p:cNvSpPr>
            <a:spLocks noChangeArrowheads="1"/>
          </p:cNvSpPr>
          <p:nvPr/>
        </p:nvSpPr>
        <p:spPr bwMode="auto">
          <a:xfrm>
            <a:off x="8686800" y="685800"/>
            <a:ext cx="457200" cy="6172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61455" name="Rectangle 15"/>
          <p:cNvSpPr>
            <a:spLocks noChangeArrowheads="1"/>
          </p:cNvSpPr>
          <p:nvPr/>
        </p:nvSpPr>
        <p:spPr bwMode="auto">
          <a:xfrm>
            <a:off x="0" y="685800"/>
            <a:ext cx="228600" cy="61722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7" name="Rectangle 4"/>
          <p:cNvSpPr txBox="1">
            <a:spLocks noChangeArrowheads="1"/>
          </p:cNvSpPr>
          <p:nvPr/>
        </p:nvSpPr>
        <p:spPr bwMode="auto">
          <a:xfrm>
            <a:off x="5334000" y="41910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cxnSp>
        <p:nvCxnSpPr>
          <p:cNvPr id="61457" name="Straight Arrow Connector 17"/>
          <p:cNvCxnSpPr>
            <a:cxnSpLocks noChangeShapeType="1"/>
          </p:cNvCxnSpPr>
          <p:nvPr/>
        </p:nvCxnSpPr>
        <p:spPr bwMode="auto">
          <a:xfrm rot="16200000" flipH="1">
            <a:off x="5943600" y="4267200"/>
            <a:ext cx="457200" cy="304800"/>
          </a:xfrm>
          <a:prstGeom prst="straightConnector1">
            <a:avLst/>
          </a:prstGeom>
          <a:noFill/>
          <a:ln w="38100"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61458" name="Straight Arrow Connector 20"/>
          <p:cNvCxnSpPr>
            <a:cxnSpLocks noChangeShapeType="1"/>
          </p:cNvCxnSpPr>
          <p:nvPr/>
        </p:nvCxnSpPr>
        <p:spPr bwMode="auto">
          <a:xfrm rot="10800000" flipV="1">
            <a:off x="5943600" y="4953000"/>
            <a:ext cx="381000" cy="304800"/>
          </a:xfrm>
          <a:prstGeom prst="straightConnector1">
            <a:avLst/>
          </a:prstGeom>
          <a:noFill/>
          <a:ln w="38100"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61459" name="Straight Arrow Connector 23"/>
          <p:cNvCxnSpPr>
            <a:cxnSpLocks noChangeShapeType="1"/>
          </p:cNvCxnSpPr>
          <p:nvPr/>
        </p:nvCxnSpPr>
        <p:spPr bwMode="auto">
          <a:xfrm rot="10800000" flipV="1">
            <a:off x="5029200" y="5105400"/>
            <a:ext cx="457200" cy="76200"/>
          </a:xfrm>
          <a:prstGeom prst="straightConnector1">
            <a:avLst/>
          </a:prstGeom>
          <a:noFill/>
          <a:ln w="381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20" name="Rectangle 4"/>
          <p:cNvSpPr txBox="1">
            <a:spLocks noChangeArrowheads="1"/>
          </p:cNvSpPr>
          <p:nvPr/>
        </p:nvSpPr>
        <p:spPr bwMode="auto">
          <a:xfrm>
            <a:off x="6705600" y="52578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448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
          <p:cNvSpPr>
            <a:spLocks noGrp="1" noChangeArrowheads="1"/>
          </p:cNvSpPr>
          <p:nvPr>
            <p:ph type="title"/>
          </p:nvPr>
        </p:nvSpPr>
        <p:spPr>
          <a:xfrm>
            <a:off x="0" y="0"/>
            <a:ext cx="9144000" cy="685800"/>
          </a:xfrm>
          <a:solidFill>
            <a:schemeClr val="bg2"/>
          </a:solidFill>
        </p:spPr>
        <p:txBody>
          <a:bodyPr/>
          <a:lstStyle/>
          <a:p>
            <a:pPr eaLnBrk="1" hangingPunct="1"/>
            <a:r>
              <a:rPr lang="es-ES_tradnl" altLang="en-US" sz="2400" smtClean="0"/>
              <a:t>Dorsal Fría (HN): Corte Transversal de Vientos y Vorticidad Relativa</a:t>
            </a:r>
          </a:p>
        </p:txBody>
      </p:sp>
      <p:sp>
        <p:nvSpPr>
          <p:cNvPr id="7" name="Rectangle 4"/>
          <p:cNvSpPr txBox="1">
            <a:spLocks noChangeArrowheads="1"/>
          </p:cNvSpPr>
          <p:nvPr/>
        </p:nvSpPr>
        <p:spPr bwMode="auto">
          <a:xfrm>
            <a:off x="5029200" y="50292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
        <p:nvSpPr>
          <p:cNvPr id="8" name="Rectangle 4"/>
          <p:cNvSpPr txBox="1">
            <a:spLocks noChangeArrowheads="1"/>
          </p:cNvSpPr>
          <p:nvPr/>
        </p:nvSpPr>
        <p:spPr bwMode="auto">
          <a:xfrm>
            <a:off x="4800600" y="45720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
        <p:nvSpPr>
          <p:cNvPr id="9" name="Rectangle 4"/>
          <p:cNvSpPr txBox="1">
            <a:spLocks noChangeArrowheads="1"/>
          </p:cNvSpPr>
          <p:nvPr/>
        </p:nvSpPr>
        <p:spPr bwMode="auto">
          <a:xfrm>
            <a:off x="5181600" y="55626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cxnSp>
        <p:nvCxnSpPr>
          <p:cNvPr id="10" name="Straight Arrow Connector 9"/>
          <p:cNvCxnSpPr>
            <a:cxnSpLocks noChangeShapeType="1"/>
          </p:cNvCxnSpPr>
          <p:nvPr/>
        </p:nvCxnSpPr>
        <p:spPr bwMode="auto">
          <a:xfrm flipV="1">
            <a:off x="5486400" y="1828800"/>
            <a:ext cx="0" cy="3962400"/>
          </a:xfrm>
          <a:prstGeom prst="straightConnector1">
            <a:avLst/>
          </a:prstGeom>
          <a:noFill/>
          <a:ln w="60325" cmpd="tri"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a:spLocks noChangeArrowheads="1"/>
          </p:cNvSpPr>
          <p:nvPr/>
        </p:nvSpPr>
        <p:spPr bwMode="auto">
          <a:xfrm>
            <a:off x="3238500" y="838200"/>
            <a:ext cx="4419600" cy="830263"/>
          </a:xfrm>
          <a:prstGeom prst="rect">
            <a:avLst/>
          </a:prstGeom>
          <a:solidFill>
            <a:schemeClr val="bg2"/>
          </a:solidFill>
          <a:ln w="9525">
            <a:solidFill>
              <a:srgbClr val="FF33CC"/>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s-ES_tradnl" altLang="en-US">
                <a:solidFill>
                  <a:srgbClr val="FF33CC"/>
                </a:solidFill>
              </a:rPr>
              <a:t>Vorticidad menos anticiclónica (mas ciclónica) con la altura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p:cNvSpPr>
            <a:spLocks noGrp="1" noChangeArrowheads="1"/>
          </p:cNvSpPr>
          <p:nvPr>
            <p:ph type="title"/>
          </p:nvPr>
        </p:nvSpPr>
        <p:spPr>
          <a:xfrm>
            <a:off x="0" y="0"/>
            <a:ext cx="9296400" cy="762000"/>
          </a:xfrm>
          <a:solidFill>
            <a:schemeClr val="bg2"/>
          </a:solidFill>
        </p:spPr>
        <p:txBody>
          <a:bodyPr/>
          <a:lstStyle/>
          <a:p>
            <a:pPr eaLnBrk="1" hangingPunct="1"/>
            <a:r>
              <a:rPr lang="es-ES_tradnl" altLang="en-US" sz="2500" smtClean="0"/>
              <a:t>Dorsal Fría (HN): Corte Transversal de THTA y Vorticidad Relativa</a:t>
            </a:r>
          </a:p>
        </p:txBody>
      </p:sp>
      <p:sp>
        <p:nvSpPr>
          <p:cNvPr id="7" name="Rectangle 4"/>
          <p:cNvSpPr txBox="1">
            <a:spLocks noChangeArrowheads="1"/>
          </p:cNvSpPr>
          <p:nvPr/>
        </p:nvSpPr>
        <p:spPr bwMode="auto">
          <a:xfrm>
            <a:off x="5029200" y="50292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
        <p:nvSpPr>
          <p:cNvPr id="8" name="Rectangle 4"/>
          <p:cNvSpPr txBox="1">
            <a:spLocks noChangeArrowheads="1"/>
          </p:cNvSpPr>
          <p:nvPr/>
        </p:nvSpPr>
        <p:spPr bwMode="auto">
          <a:xfrm>
            <a:off x="4800600" y="45720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
        <p:nvSpPr>
          <p:cNvPr id="9" name="Rectangle 4"/>
          <p:cNvSpPr txBox="1">
            <a:spLocks noChangeArrowheads="1"/>
          </p:cNvSpPr>
          <p:nvPr/>
        </p:nvSpPr>
        <p:spPr bwMode="auto">
          <a:xfrm>
            <a:off x="5181600" y="5562600"/>
            <a:ext cx="838200" cy="457200"/>
          </a:xfrm>
          <a:prstGeom prst="rect">
            <a:avLst/>
          </a:prstGeom>
          <a:noFill/>
          <a:ln w="9525">
            <a:noFill/>
            <a:miter lim="800000"/>
            <a:headEnd/>
            <a:tailEnd/>
          </a:ln>
          <a:effectLst/>
        </p:spPr>
        <p:txBody>
          <a:bodyPr anchor="ctr"/>
          <a:lstStyle/>
          <a:p>
            <a:pPr>
              <a:defRPr/>
            </a:pPr>
            <a:r>
              <a:rPr lang="es-ES_tradnl" kern="0" dirty="0">
                <a:solidFill>
                  <a:schemeClr val="accent6"/>
                </a:solidFill>
                <a:latin typeface="Arial Black" pitchFamily="34" charset="0"/>
                <a:ea typeface="+mj-ea"/>
                <a:cs typeface="Arial" pitchFamily="34" charset="0"/>
              </a:rPr>
              <a:t>H</a:t>
            </a:r>
          </a:p>
        </p:txBody>
      </p:sp>
      <p:sp>
        <p:nvSpPr>
          <p:cNvPr id="10" name="Rectangle 4"/>
          <p:cNvSpPr txBox="1">
            <a:spLocks noChangeArrowheads="1"/>
          </p:cNvSpPr>
          <p:nvPr/>
        </p:nvSpPr>
        <p:spPr bwMode="auto">
          <a:xfrm>
            <a:off x="6172200" y="5257800"/>
            <a:ext cx="838200" cy="457200"/>
          </a:xfrm>
          <a:prstGeom prst="rect">
            <a:avLst/>
          </a:prstGeom>
          <a:noFill/>
          <a:ln w="9525">
            <a:noFill/>
            <a:miter lim="800000"/>
            <a:headEnd/>
            <a:tailEnd/>
          </a:ln>
          <a:effectLst/>
        </p:spPr>
        <p:txBody>
          <a:bodyPr anchor="ctr"/>
          <a:lstStyle/>
          <a:p>
            <a:pPr>
              <a:defRPr/>
            </a:pPr>
            <a:r>
              <a:rPr lang="es-ES_tradnl" kern="0" dirty="0">
                <a:solidFill>
                  <a:schemeClr val="accent2"/>
                </a:solidFill>
                <a:latin typeface="Arial Black" pitchFamily="34" charset="0"/>
                <a:ea typeface="+mj-ea"/>
                <a:cs typeface="Arial" pitchFamily="34" charset="0"/>
              </a:rPr>
              <a:t>Frío</a:t>
            </a:r>
          </a:p>
        </p:txBody>
      </p:sp>
      <p:sp>
        <p:nvSpPr>
          <p:cNvPr id="63496" name="Freeform 10"/>
          <p:cNvSpPr>
            <a:spLocks/>
          </p:cNvSpPr>
          <p:nvPr/>
        </p:nvSpPr>
        <p:spPr bwMode="auto">
          <a:xfrm>
            <a:off x="2514600" y="4545013"/>
            <a:ext cx="5715000" cy="941387"/>
          </a:xfrm>
          <a:custGeom>
            <a:avLst/>
            <a:gdLst>
              <a:gd name="T0" fmla="*/ 0 w 5715000"/>
              <a:gd name="T1" fmla="*/ 942575 h 940991"/>
              <a:gd name="T2" fmla="*/ 728663 w 5715000"/>
              <a:gd name="T3" fmla="*/ 424976 h 940991"/>
              <a:gd name="T4" fmla="*/ 2014538 w 5715000"/>
              <a:gd name="T5" fmla="*/ 95807 h 940991"/>
              <a:gd name="T6" fmla="*/ 3276600 w 5715000"/>
              <a:gd name="T7" fmla="*/ 26635 h 940991"/>
              <a:gd name="T8" fmla="*/ 4724400 w 5715000"/>
              <a:gd name="T9" fmla="*/ 255620 h 940991"/>
              <a:gd name="T10" fmla="*/ 5715000 w 5715000"/>
              <a:gd name="T11" fmla="*/ 408279 h 9409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15000" h="940991">
                <a:moveTo>
                  <a:pt x="0" y="940991"/>
                </a:moveTo>
                <a:cubicBezTo>
                  <a:pt x="78581" y="907654"/>
                  <a:pt x="392907" y="565151"/>
                  <a:pt x="728663" y="424260"/>
                </a:cubicBezTo>
                <a:cubicBezTo>
                  <a:pt x="1064419" y="283369"/>
                  <a:pt x="1589882" y="161925"/>
                  <a:pt x="2014538" y="95647"/>
                </a:cubicBezTo>
                <a:cubicBezTo>
                  <a:pt x="2439194" y="29369"/>
                  <a:pt x="2824956" y="0"/>
                  <a:pt x="3276600" y="26591"/>
                </a:cubicBezTo>
                <a:cubicBezTo>
                  <a:pt x="3728244" y="53182"/>
                  <a:pt x="4318000" y="191691"/>
                  <a:pt x="4724400" y="255191"/>
                </a:cubicBezTo>
                <a:cubicBezTo>
                  <a:pt x="5130800" y="318691"/>
                  <a:pt x="5588000" y="375841"/>
                  <a:pt x="5715000" y="407591"/>
                </a:cubicBezTo>
              </a:path>
            </a:pathLst>
          </a:custGeom>
          <a:noFill/>
          <a:ln w="28575" cap="flat" cmpd="sng" algn="ctr">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ctrTitle"/>
          </p:nvPr>
        </p:nvSpPr>
        <p:spPr/>
        <p:txBody>
          <a:bodyPr/>
          <a:lstStyle/>
          <a:p>
            <a:pPr eaLnBrk="1" hangingPunct="1"/>
            <a:r>
              <a:rPr lang="es-ES_tradnl" altLang="en-US" dirty="0" smtClean="0">
                <a:cs typeface="Times New Roman" pitchFamily="18" charset="0"/>
              </a:rPr>
              <a:t>¿</a:t>
            </a:r>
            <a:r>
              <a:rPr lang="es-ES_tradnl" altLang="en-US" dirty="0" smtClean="0"/>
              <a:t>Preguntas?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ctrTitle"/>
          </p:nvPr>
        </p:nvSpPr>
        <p:spPr/>
        <p:txBody>
          <a:bodyPr/>
          <a:lstStyle/>
          <a:p>
            <a:pPr eaLnBrk="1" hangingPunct="1"/>
            <a:r>
              <a:rPr lang="es-ES_tradnl" altLang="en-US" smtClean="0"/>
              <a:t>Prueba</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12700"/>
            <a:ext cx="7772400" cy="1143000"/>
          </a:xfrm>
        </p:spPr>
        <p:txBody>
          <a:bodyPr/>
          <a:lstStyle/>
          <a:p>
            <a:pPr eaLnBrk="1" hangingPunct="1"/>
            <a:r>
              <a:rPr lang="es-ES_tradnl" altLang="en-US" smtClean="0"/>
              <a:t>Preguntas</a:t>
            </a:r>
          </a:p>
        </p:txBody>
      </p:sp>
      <p:sp>
        <p:nvSpPr>
          <p:cNvPr id="66563" name="Rectangle 3"/>
          <p:cNvSpPr>
            <a:spLocks noGrp="1" noChangeArrowheads="1"/>
          </p:cNvSpPr>
          <p:nvPr>
            <p:ph type="body" idx="1"/>
          </p:nvPr>
        </p:nvSpPr>
        <p:spPr>
          <a:xfrm>
            <a:off x="533400" y="1143000"/>
            <a:ext cx="8382000" cy="5181600"/>
          </a:xfrm>
        </p:spPr>
        <p:txBody>
          <a:bodyPr/>
          <a:lstStyle/>
          <a:p>
            <a:pPr eaLnBrk="1" hangingPunct="1">
              <a:lnSpc>
                <a:spcPct val="80000"/>
              </a:lnSpc>
            </a:pPr>
            <a:r>
              <a:rPr lang="es-ES_tradnl" altLang="en-US" sz="2400" dirty="0" smtClean="0">
                <a:cs typeface="Times New Roman" pitchFamily="18" charset="0"/>
              </a:rPr>
              <a:t>¿Qué características tiene una baja polar?</a:t>
            </a:r>
          </a:p>
          <a:p>
            <a:pPr eaLnBrk="1" hangingPunct="1">
              <a:lnSpc>
                <a:spcPct val="80000"/>
              </a:lnSpc>
            </a:pPr>
            <a:r>
              <a:rPr lang="es-ES_tradnl" altLang="en-US" sz="2400" dirty="0" smtClean="0">
                <a:cs typeface="Times New Roman" pitchFamily="18" charset="0"/>
              </a:rPr>
              <a:t>¿Qué características tiene una alta polar?</a:t>
            </a:r>
          </a:p>
          <a:p>
            <a:pPr eaLnBrk="1" hangingPunct="1">
              <a:lnSpc>
                <a:spcPct val="80000"/>
              </a:lnSpc>
            </a:pPr>
            <a:r>
              <a:rPr lang="es-ES_tradnl" altLang="en-US" sz="2400" dirty="0" smtClean="0">
                <a:cs typeface="Times New Roman" pitchFamily="18" charset="0"/>
              </a:rPr>
              <a:t>¿Cuándo la tropopausa esta baja, esto se asocia a un núcleo frío o cálido?  Explique</a:t>
            </a:r>
          </a:p>
          <a:p>
            <a:pPr eaLnBrk="1" hangingPunct="1">
              <a:lnSpc>
                <a:spcPct val="80000"/>
              </a:lnSpc>
            </a:pPr>
            <a:r>
              <a:rPr lang="es-ES_tradnl" altLang="en-US" sz="2400" dirty="0" smtClean="0">
                <a:cs typeface="Times New Roman" pitchFamily="18" charset="0"/>
              </a:rPr>
              <a:t>¿Qué impacto tiene la cortante en la vertical en un ciclón tropical?</a:t>
            </a:r>
          </a:p>
          <a:p>
            <a:pPr eaLnBrk="1" hangingPunct="1">
              <a:lnSpc>
                <a:spcPct val="80000"/>
              </a:lnSpc>
            </a:pPr>
            <a:r>
              <a:rPr lang="es-ES_tradnl" altLang="en-US" sz="2400" dirty="0" smtClean="0">
                <a:cs typeface="Times New Roman" pitchFamily="18" charset="0"/>
              </a:rPr>
              <a:t>¿En un corte vertical, como reconocemos un sistema </a:t>
            </a:r>
            <a:r>
              <a:rPr lang="es-ES_tradnl" altLang="en-US" sz="2400" dirty="0" err="1" smtClean="0">
                <a:cs typeface="Times New Roman" pitchFamily="18" charset="0"/>
              </a:rPr>
              <a:t>baroclínico</a:t>
            </a:r>
            <a:r>
              <a:rPr lang="es-ES_tradnl" altLang="en-US" sz="2400" dirty="0" smtClean="0">
                <a:cs typeface="Times New Roman" pitchFamily="18" charset="0"/>
              </a:rPr>
              <a:t>?</a:t>
            </a:r>
          </a:p>
          <a:p>
            <a:pPr eaLnBrk="1" hangingPunct="1">
              <a:lnSpc>
                <a:spcPct val="80000"/>
              </a:lnSpc>
            </a:pPr>
            <a:r>
              <a:rPr lang="es-ES_tradnl" altLang="en-US" sz="2400" dirty="0" smtClean="0">
                <a:cs typeface="Times New Roman" pitchFamily="18" charset="0"/>
              </a:rPr>
              <a:t>¿Sistemas puros </a:t>
            </a:r>
            <a:r>
              <a:rPr lang="es-ES_tradnl" altLang="en-US" sz="2400" dirty="0" err="1" smtClean="0">
                <a:cs typeface="Times New Roman" pitchFamily="18" charset="0"/>
              </a:rPr>
              <a:t>barotrópicos</a:t>
            </a:r>
            <a:r>
              <a:rPr lang="es-ES_tradnl" altLang="en-US" sz="2400" dirty="0" smtClean="0">
                <a:cs typeface="Times New Roman" pitchFamily="18" charset="0"/>
              </a:rPr>
              <a:t> son observados en la atmósfera real?</a:t>
            </a:r>
          </a:p>
          <a:p>
            <a:pPr eaLnBrk="1" hangingPunct="1">
              <a:lnSpc>
                <a:spcPct val="80000"/>
              </a:lnSpc>
            </a:pPr>
            <a:r>
              <a:rPr lang="en-US" altLang="en-US" sz="2400" dirty="0" smtClean="0"/>
              <a:t>¿</a:t>
            </a:r>
            <a:r>
              <a:rPr lang="es-ES_tradnl" altLang="en-US" sz="2400" dirty="0" smtClean="0"/>
              <a:t>Cuando consideramos que la atmósfera esta </a:t>
            </a:r>
            <a:r>
              <a:rPr lang="es-ES_tradnl" altLang="en-US" sz="2400" dirty="0" err="1" smtClean="0"/>
              <a:t>convectivamente</a:t>
            </a:r>
            <a:r>
              <a:rPr lang="es-ES_tradnl" altLang="en-US" sz="2400" dirty="0" smtClean="0"/>
              <a:t> inestable?</a:t>
            </a:r>
          </a:p>
          <a:p>
            <a:pPr eaLnBrk="1" hangingPunct="1">
              <a:lnSpc>
                <a:spcPct val="80000"/>
              </a:lnSpc>
            </a:pPr>
            <a:r>
              <a:rPr lang="es-ES_tradnl" altLang="en-US" sz="2400" dirty="0" smtClean="0">
                <a:cs typeface="Times New Roman" pitchFamily="18" charset="0"/>
              </a:rPr>
              <a:t>¿Qué impacto tiene el terreno en un ciclón tropical?</a:t>
            </a:r>
          </a:p>
          <a:p>
            <a:pPr eaLnBrk="1" hangingPunct="1">
              <a:lnSpc>
                <a:spcPct val="80000"/>
              </a:lnSpc>
            </a:pPr>
            <a:r>
              <a:rPr lang="es-ES_tradnl" altLang="en-US" sz="2400" dirty="0" smtClean="0">
                <a:cs typeface="Times New Roman" pitchFamily="18" charset="0"/>
              </a:rPr>
              <a:t>¿Dónde se espera mayor impacto por terreno, en Honduras o en la Península de Yucatán?</a:t>
            </a:r>
            <a:endParaRPr lang="es-ES_tradnl" altLang="en-US"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endParaRPr lang="es-ES_tradnl" altLang="en-US"/>
          </a:p>
        </p:txBody>
      </p:sp>
      <p:pic>
        <p:nvPicPr>
          <p:cNvPr id="177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6" name="Text Box 4"/>
          <p:cNvSpPr txBox="1">
            <a:spLocks noChangeArrowheads="1"/>
          </p:cNvSpPr>
          <p:nvPr/>
        </p:nvSpPr>
        <p:spPr bwMode="auto">
          <a:xfrm>
            <a:off x="-228600" y="609600"/>
            <a:ext cx="9144000" cy="10048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Vaguada Fría Troposférica (HS)</a:t>
            </a:r>
          </a:p>
          <a:p>
            <a:pPr>
              <a:spcBef>
                <a:spcPct val="50000"/>
              </a:spcBef>
            </a:pPr>
            <a:r>
              <a:rPr lang="es-ES_tradnl" altLang="en-US"/>
              <a:t>Corte de Vientos y Temperatura Potencial</a:t>
            </a:r>
          </a:p>
        </p:txBody>
      </p:sp>
      <p:cxnSp>
        <p:nvCxnSpPr>
          <p:cNvPr id="5" name="Straight Connector 4"/>
          <p:cNvCxnSpPr>
            <a:cxnSpLocks noChangeShapeType="1"/>
          </p:cNvCxnSpPr>
          <p:nvPr/>
        </p:nvCxnSpPr>
        <p:spPr bwMode="auto">
          <a:xfrm>
            <a:off x="4495800" y="4572000"/>
            <a:ext cx="1104900" cy="16764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a:cxnSpLocks noChangeShapeType="1"/>
          </p:cNvCxnSpPr>
          <p:nvPr/>
        </p:nvCxnSpPr>
        <p:spPr bwMode="auto">
          <a:xfrm>
            <a:off x="4076700" y="2286000"/>
            <a:ext cx="419100" cy="2286000"/>
          </a:xfrm>
          <a:prstGeom prst="line">
            <a:avLst/>
          </a:prstGeom>
          <a:noFill/>
          <a:ln w="44450" algn="ctr">
            <a:solidFill>
              <a:srgbClr val="FF33CC"/>
            </a:solidFill>
            <a:prstDash val="lg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a:cxnSpLocks noChangeShapeType="1"/>
          </p:cNvCxnSpPr>
          <p:nvPr/>
        </p:nvCxnSpPr>
        <p:spPr bwMode="auto">
          <a:xfrm>
            <a:off x="685800" y="3581400"/>
            <a:ext cx="8305800" cy="0"/>
          </a:xfrm>
          <a:prstGeom prst="line">
            <a:avLst/>
          </a:prstGeom>
          <a:noFill/>
          <a:ln w="34925" algn="ctr">
            <a:solidFill>
              <a:srgbClr val="FF33CC"/>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a:cxnSpLocks noChangeShapeType="1"/>
          </p:cNvCxnSpPr>
          <p:nvPr/>
        </p:nvCxnSpPr>
        <p:spPr bwMode="auto">
          <a:xfrm>
            <a:off x="685800" y="4800600"/>
            <a:ext cx="8305800" cy="0"/>
          </a:xfrm>
          <a:prstGeom prst="line">
            <a:avLst/>
          </a:prstGeom>
          <a:noFill/>
          <a:ln w="34925" algn="ctr">
            <a:solidFill>
              <a:srgbClr val="FF33CC"/>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a:cxnSpLocks noChangeShapeType="1"/>
          </p:cNvCxnSpPr>
          <p:nvPr/>
        </p:nvCxnSpPr>
        <p:spPr bwMode="auto">
          <a:xfrm>
            <a:off x="685800" y="5257800"/>
            <a:ext cx="8305800" cy="0"/>
          </a:xfrm>
          <a:prstGeom prst="line">
            <a:avLst/>
          </a:prstGeom>
          <a:noFill/>
          <a:ln w="34925" algn="ctr">
            <a:solidFill>
              <a:srgbClr val="FF33CC"/>
            </a:solidFill>
            <a:prstDash val="sys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4076700" y="3733800"/>
            <a:ext cx="571500" cy="461665"/>
          </a:xfrm>
          <a:prstGeom prst="rect">
            <a:avLst/>
          </a:prstGeom>
          <a:noFill/>
        </p:spPr>
        <p:txBody>
          <a:bodyPr wrap="square" rtlCol="0">
            <a:spAutoFit/>
          </a:bodyPr>
          <a:lstStyle/>
          <a:p>
            <a:r>
              <a:rPr lang="es-ES_tradnl" b="1" dirty="0" smtClean="0"/>
              <a:t>X</a:t>
            </a:r>
            <a:endParaRPr lang="es-ES_tradnl" b="1" dirty="0"/>
          </a:p>
        </p:txBody>
      </p:sp>
      <p:sp>
        <p:nvSpPr>
          <p:cNvPr id="3" name="TextBox 2"/>
          <p:cNvSpPr txBox="1"/>
          <p:nvPr/>
        </p:nvSpPr>
        <p:spPr>
          <a:xfrm>
            <a:off x="838200" y="3429000"/>
            <a:ext cx="2286000" cy="1200329"/>
          </a:xfrm>
          <a:prstGeom prst="rect">
            <a:avLst/>
          </a:prstGeom>
          <a:solidFill>
            <a:schemeClr val="bg2">
              <a:alpha val="39000"/>
            </a:schemeClr>
          </a:solidFill>
          <a:ln>
            <a:solidFill>
              <a:schemeClr val="tx1"/>
            </a:solidFill>
          </a:ln>
        </p:spPr>
        <p:txBody>
          <a:bodyPr wrap="square" rtlCol="0">
            <a:spAutoFit/>
          </a:bodyPr>
          <a:lstStyle/>
          <a:p>
            <a:r>
              <a:rPr lang="es-ES_tradnl" dirty="0" smtClean="0"/>
              <a:t>Transición de Núcleo Frío a Cálido</a:t>
            </a:r>
            <a:endParaRPr lang="es-ES_tradnl" dirty="0"/>
          </a:p>
        </p:txBody>
      </p:sp>
      <p:cxnSp>
        <p:nvCxnSpPr>
          <p:cNvPr id="6" name="Straight Arrow Connector 5"/>
          <p:cNvCxnSpPr/>
          <p:nvPr/>
        </p:nvCxnSpPr>
        <p:spPr bwMode="auto">
          <a:xfrm flipV="1">
            <a:off x="3124200" y="4029164"/>
            <a:ext cx="952500" cy="1"/>
          </a:xfrm>
          <a:prstGeom prst="straightConnector1">
            <a:avLst/>
          </a:prstGeom>
          <a:solidFill>
            <a:schemeClr val="accent1"/>
          </a:solidFill>
          <a:ln w="31750" cap="flat" cmpd="tri"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89095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688"/>
            <a:ext cx="91440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7"/>
          <p:cNvSpPr>
            <a:spLocks noGrp="1" noChangeArrowheads="1"/>
          </p:cNvSpPr>
          <p:nvPr>
            <p:ph type="title"/>
          </p:nvPr>
        </p:nvSpPr>
        <p:spPr>
          <a:xfrm>
            <a:off x="0" y="0"/>
            <a:ext cx="9144000" cy="914400"/>
          </a:xfrm>
          <a:noFill/>
        </p:spPr>
        <p:txBody>
          <a:bodyPr/>
          <a:lstStyle/>
          <a:p>
            <a:pPr eaLnBrk="1" hangingPunct="1"/>
            <a:r>
              <a:rPr lang="es-ES_tradnl" altLang="en-US" sz="4000" smtClean="0"/>
              <a:t>Determine si circulación fría o cálida.     </a:t>
            </a:r>
            <a:r>
              <a:rPr lang="es-ES_tradnl" altLang="en-US" sz="2800" smtClean="0"/>
              <a:t>Dado: RVRT Ciclónica en Rojo</a:t>
            </a:r>
          </a:p>
        </p:txBody>
      </p:sp>
      <p:sp>
        <p:nvSpPr>
          <p:cNvPr id="67588" name="Line 8"/>
          <p:cNvSpPr>
            <a:spLocks noChangeShapeType="1"/>
          </p:cNvSpPr>
          <p:nvPr/>
        </p:nvSpPr>
        <p:spPr bwMode="auto">
          <a:xfrm flipV="1">
            <a:off x="5410200" y="61722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p:nvPr/>
        </p:nvSpPr>
        <p:spPr>
          <a:xfrm>
            <a:off x="4191000" y="2819400"/>
            <a:ext cx="762000" cy="461665"/>
          </a:xfrm>
          <a:prstGeom prst="rect">
            <a:avLst/>
          </a:prstGeom>
          <a:noFill/>
        </p:spPr>
        <p:txBody>
          <a:bodyPr wrap="square" rtlCol="0">
            <a:spAutoFit/>
          </a:bodyPr>
          <a:lstStyle/>
          <a:p>
            <a:r>
              <a:rPr lang="es-ES_tradnl" dirty="0" smtClean="0"/>
              <a:t>X</a:t>
            </a:r>
            <a:endParaRPr lang="es-ES_tradnl" dirty="0"/>
          </a:p>
        </p:txBody>
      </p:sp>
      <p:sp>
        <p:nvSpPr>
          <p:cNvPr id="6" name="TextBox 5"/>
          <p:cNvSpPr txBox="1"/>
          <p:nvPr/>
        </p:nvSpPr>
        <p:spPr>
          <a:xfrm>
            <a:off x="5029200" y="5481935"/>
            <a:ext cx="762000" cy="461665"/>
          </a:xfrm>
          <a:prstGeom prst="rect">
            <a:avLst/>
          </a:prstGeom>
          <a:noFill/>
        </p:spPr>
        <p:txBody>
          <a:bodyPr wrap="square" rtlCol="0">
            <a:spAutoFit/>
          </a:bodyPr>
          <a:lstStyle/>
          <a:p>
            <a:r>
              <a:rPr lang="es-ES_tradnl" dirty="0" smtClean="0"/>
              <a:t>X</a:t>
            </a:r>
            <a:endParaRPr lang="es-ES_tradnl" dirty="0"/>
          </a:p>
        </p:txBody>
      </p:sp>
      <p:sp>
        <p:nvSpPr>
          <p:cNvPr id="7" name="TextBox 6"/>
          <p:cNvSpPr txBox="1"/>
          <p:nvPr/>
        </p:nvSpPr>
        <p:spPr>
          <a:xfrm>
            <a:off x="2362200" y="3581400"/>
            <a:ext cx="762000" cy="461665"/>
          </a:xfrm>
          <a:prstGeom prst="rect">
            <a:avLst/>
          </a:prstGeom>
          <a:noFill/>
        </p:spPr>
        <p:txBody>
          <a:bodyPr wrap="square" rtlCol="0">
            <a:spAutoFit/>
          </a:bodyPr>
          <a:lstStyle/>
          <a:p>
            <a:r>
              <a:rPr lang="es-ES_tradnl" dirty="0"/>
              <a:t>N</a:t>
            </a:r>
          </a:p>
        </p:txBody>
      </p:sp>
      <p:sp>
        <p:nvSpPr>
          <p:cNvPr id="8" name="TextBox 7"/>
          <p:cNvSpPr txBox="1"/>
          <p:nvPr/>
        </p:nvSpPr>
        <p:spPr>
          <a:xfrm>
            <a:off x="7162800" y="2510135"/>
            <a:ext cx="762000" cy="461665"/>
          </a:xfrm>
          <a:prstGeom prst="rect">
            <a:avLst/>
          </a:prstGeom>
          <a:noFill/>
        </p:spPr>
        <p:txBody>
          <a:bodyPr wrap="square" rtlCol="0">
            <a:spAutoFit/>
          </a:bodyPr>
          <a:lstStyle/>
          <a:p>
            <a:r>
              <a:rPr lang="es-ES_tradnl" dirty="0"/>
              <a:t>N</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a:xfrm>
            <a:off x="0" y="0"/>
            <a:ext cx="9144000" cy="914400"/>
          </a:xfrm>
        </p:spPr>
        <p:txBody>
          <a:bodyPr/>
          <a:lstStyle/>
          <a:p>
            <a:pPr eaLnBrk="1" hangingPunct="1"/>
            <a:r>
              <a:rPr lang="es-ES_tradnl" altLang="en-US" sz="4000" smtClean="0"/>
              <a:t>Determine si circulación fría o cálida.     </a:t>
            </a:r>
            <a:r>
              <a:rPr lang="es-ES_tradnl" altLang="en-US" sz="2400" smtClean="0"/>
              <a:t>Dado: RVRT Ciclónica en Rojo</a:t>
            </a:r>
          </a:p>
        </p:txBody>
      </p:sp>
      <p:pic>
        <p:nvPicPr>
          <p:cNvPr id="68611" name="Picture 5" desc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100"/>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Line 6"/>
          <p:cNvSpPr>
            <a:spLocks noChangeShapeType="1"/>
          </p:cNvSpPr>
          <p:nvPr/>
        </p:nvSpPr>
        <p:spPr bwMode="auto">
          <a:xfrm flipV="1">
            <a:off x="4724400" y="58674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p:nvPr/>
        </p:nvSpPr>
        <p:spPr>
          <a:xfrm>
            <a:off x="5791200" y="2667000"/>
            <a:ext cx="762000" cy="461665"/>
          </a:xfrm>
          <a:prstGeom prst="rect">
            <a:avLst/>
          </a:prstGeom>
          <a:noFill/>
        </p:spPr>
        <p:txBody>
          <a:bodyPr wrap="square" rtlCol="0">
            <a:spAutoFit/>
          </a:bodyPr>
          <a:lstStyle/>
          <a:p>
            <a:r>
              <a:rPr lang="es-ES_tradnl" dirty="0"/>
              <a:t>N</a:t>
            </a:r>
          </a:p>
        </p:txBody>
      </p:sp>
      <p:sp>
        <p:nvSpPr>
          <p:cNvPr id="6" name="TextBox 5"/>
          <p:cNvSpPr txBox="1"/>
          <p:nvPr/>
        </p:nvSpPr>
        <p:spPr>
          <a:xfrm>
            <a:off x="4114800" y="2814935"/>
            <a:ext cx="762000" cy="461665"/>
          </a:xfrm>
          <a:prstGeom prst="rect">
            <a:avLst/>
          </a:prstGeom>
          <a:noFill/>
        </p:spPr>
        <p:txBody>
          <a:bodyPr wrap="square" rtlCol="0">
            <a:spAutoFit/>
          </a:bodyPr>
          <a:lstStyle/>
          <a:p>
            <a:r>
              <a:rPr lang="es-ES_tradnl" dirty="0" smtClean="0"/>
              <a:t>X</a:t>
            </a:r>
            <a:endParaRPr lang="es-ES_tradnl"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4"/>
          <p:cNvSpPr>
            <a:spLocks noGrp="1" noChangeArrowheads="1"/>
          </p:cNvSpPr>
          <p:nvPr>
            <p:ph type="title"/>
          </p:nvPr>
        </p:nvSpPr>
        <p:spPr>
          <a:xfrm>
            <a:off x="0" y="609600"/>
            <a:ext cx="9372600" cy="1143000"/>
          </a:xfrm>
        </p:spPr>
        <p:txBody>
          <a:bodyPr/>
          <a:lstStyle/>
          <a:p>
            <a:pPr eaLnBrk="1" hangingPunct="1"/>
            <a:r>
              <a:rPr lang="es-ES_tradnl" altLang="en-US" smtClean="0"/>
              <a:t>Determine si circulación fría o cálida.</a:t>
            </a:r>
          </a:p>
        </p:txBody>
      </p:sp>
      <p:sp>
        <p:nvSpPr>
          <p:cNvPr id="69636" name="Line 6"/>
          <p:cNvSpPr>
            <a:spLocks noChangeShapeType="1"/>
          </p:cNvSpPr>
          <p:nvPr/>
        </p:nvSpPr>
        <p:spPr bwMode="auto">
          <a:xfrm flipV="1">
            <a:off x="5029200" y="58674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6324600" y="3657600"/>
            <a:ext cx="2819400" cy="2677656"/>
          </a:xfrm>
          <a:prstGeom prst="rect">
            <a:avLst/>
          </a:prstGeom>
          <a:solidFill>
            <a:schemeClr val="bg2">
              <a:alpha val="42000"/>
            </a:schemeClr>
          </a:solidFill>
          <a:ln>
            <a:solidFill>
              <a:schemeClr val="tx1"/>
            </a:solidFill>
          </a:ln>
        </p:spPr>
        <p:txBody>
          <a:bodyPr wrap="square" rtlCol="0">
            <a:spAutoFit/>
          </a:bodyPr>
          <a:lstStyle/>
          <a:p>
            <a:pPr algn="l"/>
            <a:r>
              <a:rPr lang="es-ES_tradnl" altLang="en-US" dirty="0" smtClean="0">
                <a:cs typeface="Times New Roman" pitchFamily="18" charset="0"/>
              </a:rPr>
              <a:t>1. ¿</a:t>
            </a:r>
            <a:r>
              <a:rPr lang="es-ES_tradnl" dirty="0" smtClean="0"/>
              <a:t>Es Troposférico?</a:t>
            </a:r>
          </a:p>
          <a:p>
            <a:pPr algn="l"/>
            <a:r>
              <a:rPr lang="es-ES_tradnl" altLang="en-US" dirty="0" smtClean="0">
                <a:cs typeface="Times New Roman" pitchFamily="18" charset="0"/>
              </a:rPr>
              <a:t>2. ¿</a:t>
            </a:r>
            <a:r>
              <a:rPr lang="es-ES_tradnl" dirty="0" smtClean="0"/>
              <a:t>Vaguada Polar o una TUTT?</a:t>
            </a:r>
          </a:p>
          <a:p>
            <a:pPr algn="l"/>
            <a:r>
              <a:rPr lang="es-ES_tradnl" altLang="en-US" dirty="0" smtClean="0">
                <a:cs typeface="Times New Roman" pitchFamily="18" charset="0"/>
              </a:rPr>
              <a:t>3. ¿</a:t>
            </a:r>
            <a:r>
              <a:rPr lang="es-ES_tradnl" altLang="en-US" dirty="0" err="1" smtClean="0">
                <a:cs typeface="Times New Roman" pitchFamily="18" charset="0"/>
              </a:rPr>
              <a:t>Barotrópico</a:t>
            </a:r>
            <a:r>
              <a:rPr lang="es-ES_tradnl" altLang="en-US" dirty="0" smtClean="0">
                <a:cs typeface="Times New Roman" pitchFamily="18" charset="0"/>
              </a:rPr>
              <a:t> o </a:t>
            </a:r>
            <a:r>
              <a:rPr lang="es-ES_tradnl" altLang="en-US" dirty="0" err="1" smtClean="0">
                <a:cs typeface="Times New Roman" pitchFamily="18" charset="0"/>
              </a:rPr>
              <a:t>Baroclínico</a:t>
            </a:r>
            <a:r>
              <a:rPr lang="es-ES_tradnl" altLang="en-US" dirty="0" smtClean="0">
                <a:cs typeface="Times New Roman" pitchFamily="18" charset="0"/>
              </a:rPr>
              <a:t>?</a:t>
            </a:r>
          </a:p>
          <a:p>
            <a:pPr algn="l"/>
            <a:r>
              <a:rPr lang="es-ES_tradnl" dirty="0" smtClean="0">
                <a:cs typeface="Times New Roman" pitchFamily="18" charset="0"/>
              </a:rPr>
              <a:t>4. </a:t>
            </a:r>
            <a:r>
              <a:rPr lang="es-ES_tradnl" altLang="en-US" dirty="0" smtClean="0">
                <a:cs typeface="Times New Roman" pitchFamily="18" charset="0"/>
              </a:rPr>
              <a:t>¿Tropopausa baja o Alta?</a:t>
            </a:r>
            <a:endParaRPr lang="es-ES_tradnl"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a:xfrm>
            <a:off x="685800" y="0"/>
            <a:ext cx="7772400" cy="838200"/>
          </a:xfrm>
        </p:spPr>
        <p:txBody>
          <a:bodyPr/>
          <a:lstStyle/>
          <a:p>
            <a:pPr eaLnBrk="1" hangingPunct="1"/>
            <a:r>
              <a:rPr lang="es-ES_tradnl" altLang="en-US" sz="4000" smtClean="0"/>
              <a:t>Evalué Circulaciones </a:t>
            </a:r>
            <a:br>
              <a:rPr lang="es-ES_tradnl" altLang="en-US" sz="4000" smtClean="0"/>
            </a:br>
            <a:r>
              <a:rPr lang="es-ES_tradnl" altLang="en-US" sz="2400" smtClean="0"/>
              <a:t>Dado: RVRT Ciclónica en Rojo</a:t>
            </a:r>
          </a:p>
        </p:txBody>
      </p:sp>
      <p:pic>
        <p:nvPicPr>
          <p:cNvPr id="70659" name="Picture 6" descr="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100"/>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Line 7"/>
          <p:cNvSpPr>
            <a:spLocks noChangeShapeType="1"/>
          </p:cNvSpPr>
          <p:nvPr/>
        </p:nvSpPr>
        <p:spPr bwMode="auto">
          <a:xfrm flipV="1">
            <a:off x="4038600" y="61722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1" name="Line 8"/>
          <p:cNvSpPr>
            <a:spLocks noChangeShapeType="1"/>
          </p:cNvSpPr>
          <p:nvPr/>
        </p:nvSpPr>
        <p:spPr bwMode="auto">
          <a:xfrm flipV="1">
            <a:off x="2286000" y="60960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Line 9"/>
          <p:cNvSpPr>
            <a:spLocks noChangeShapeType="1"/>
          </p:cNvSpPr>
          <p:nvPr/>
        </p:nvSpPr>
        <p:spPr bwMode="auto">
          <a:xfrm flipV="1">
            <a:off x="8153400" y="60960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Box 6"/>
          <p:cNvSpPr txBox="1"/>
          <p:nvPr/>
        </p:nvSpPr>
        <p:spPr>
          <a:xfrm>
            <a:off x="2514600" y="1226403"/>
            <a:ext cx="4800600" cy="830997"/>
          </a:xfrm>
          <a:prstGeom prst="rect">
            <a:avLst/>
          </a:prstGeom>
          <a:solidFill>
            <a:schemeClr val="bg2">
              <a:alpha val="42000"/>
            </a:schemeClr>
          </a:solidFill>
          <a:ln>
            <a:solidFill>
              <a:schemeClr val="tx1"/>
            </a:solidFill>
          </a:ln>
        </p:spPr>
        <p:txBody>
          <a:bodyPr wrap="square" rtlCol="0">
            <a:spAutoFit/>
          </a:bodyPr>
          <a:lstStyle/>
          <a:p>
            <a:pPr algn="l"/>
            <a:r>
              <a:rPr lang="es-ES_tradnl" altLang="en-US" dirty="0" smtClean="0">
                <a:cs typeface="Times New Roman" pitchFamily="18" charset="0"/>
              </a:rPr>
              <a:t>Determine si es vaguada fría/cálida o dorsal fría/cálida</a:t>
            </a:r>
            <a:endParaRPr lang="es-ES_tradnl"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8688"/>
            <a:ext cx="91440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title"/>
          </p:nvPr>
        </p:nvSpPr>
        <p:spPr>
          <a:xfrm>
            <a:off x="0" y="0"/>
            <a:ext cx="9144000" cy="1143000"/>
          </a:xfrm>
        </p:spPr>
        <p:txBody>
          <a:bodyPr/>
          <a:lstStyle/>
          <a:p>
            <a:pPr eaLnBrk="1" hangingPunct="1"/>
            <a:r>
              <a:rPr lang="es-ES_tradnl" altLang="en-US" smtClean="0"/>
              <a:t>Determine si circulación fría o cálida.</a:t>
            </a:r>
          </a:p>
        </p:txBody>
      </p:sp>
      <p:sp>
        <p:nvSpPr>
          <p:cNvPr id="71684" name="Line 4"/>
          <p:cNvSpPr>
            <a:spLocks noChangeShapeType="1"/>
          </p:cNvSpPr>
          <p:nvPr/>
        </p:nvSpPr>
        <p:spPr bwMode="auto">
          <a:xfrm flipV="1">
            <a:off x="4648200" y="60198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Left Brace 1"/>
          <p:cNvSpPr/>
          <p:nvPr/>
        </p:nvSpPr>
        <p:spPr bwMode="auto">
          <a:xfrm>
            <a:off x="3352800" y="4800600"/>
            <a:ext cx="609600" cy="1371600"/>
          </a:xfrm>
          <a:prstGeom prst="lef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6" name="Left Brace 5"/>
          <p:cNvSpPr/>
          <p:nvPr/>
        </p:nvSpPr>
        <p:spPr bwMode="auto">
          <a:xfrm>
            <a:off x="3352800" y="1981200"/>
            <a:ext cx="609600" cy="1981200"/>
          </a:xfrm>
          <a:prstGeom prst="leftBrace">
            <a:avLst>
              <a:gd name="adj1" fmla="val 0"/>
              <a:gd name="adj2" fmla="val 50000"/>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2514600" y="2743200"/>
            <a:ext cx="533400" cy="457200"/>
          </a:xfrm>
          <a:prstGeom prst="rect">
            <a:avLst/>
          </a:prstGeom>
          <a:noFill/>
        </p:spPr>
        <p:txBody>
          <a:bodyPr wrap="square" rtlCol="0">
            <a:spAutoFit/>
          </a:bodyPr>
          <a:lstStyle/>
          <a:p>
            <a:r>
              <a:rPr lang="es-ES_tradnl" dirty="0" smtClean="0"/>
              <a:t>2</a:t>
            </a:r>
            <a:endParaRPr lang="es-ES_tradnl" dirty="0"/>
          </a:p>
        </p:txBody>
      </p:sp>
      <p:sp>
        <p:nvSpPr>
          <p:cNvPr id="8" name="TextBox 7"/>
          <p:cNvSpPr txBox="1"/>
          <p:nvPr/>
        </p:nvSpPr>
        <p:spPr>
          <a:xfrm>
            <a:off x="2514600" y="5257800"/>
            <a:ext cx="533400" cy="457200"/>
          </a:xfrm>
          <a:prstGeom prst="rect">
            <a:avLst/>
          </a:prstGeom>
          <a:noFill/>
        </p:spPr>
        <p:txBody>
          <a:bodyPr wrap="square" rtlCol="0">
            <a:spAutoFit/>
          </a:bodyPr>
          <a:lstStyle/>
          <a:p>
            <a:r>
              <a:rPr lang="es-ES_tradnl" dirty="0"/>
              <a:t>1</a:t>
            </a:r>
            <a:endParaRPr lang="es-ES_tradnl"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925"/>
            <a:ext cx="91440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a:xfrm>
            <a:off x="0" y="0"/>
            <a:ext cx="9144000" cy="1143000"/>
          </a:xfrm>
        </p:spPr>
        <p:txBody>
          <a:bodyPr/>
          <a:lstStyle/>
          <a:p>
            <a:pPr eaLnBrk="1" hangingPunct="1"/>
            <a:r>
              <a:rPr lang="es-ES_tradnl" altLang="en-US" sz="3200" smtClean="0"/>
              <a:t>Determine si convectivamente estable o inestable.</a:t>
            </a:r>
          </a:p>
        </p:txBody>
      </p:sp>
      <p:sp>
        <p:nvSpPr>
          <p:cNvPr id="72708" name="Line 4"/>
          <p:cNvSpPr>
            <a:spLocks noChangeShapeType="1"/>
          </p:cNvSpPr>
          <p:nvPr/>
        </p:nvSpPr>
        <p:spPr bwMode="auto">
          <a:xfrm flipV="1">
            <a:off x="5334000" y="60198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09" name="Line 5"/>
          <p:cNvSpPr>
            <a:spLocks noChangeShapeType="1"/>
          </p:cNvSpPr>
          <p:nvPr/>
        </p:nvSpPr>
        <p:spPr bwMode="auto">
          <a:xfrm flipV="1">
            <a:off x="2514600" y="58674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710" name="Line 6"/>
          <p:cNvSpPr>
            <a:spLocks noChangeShapeType="1"/>
          </p:cNvSpPr>
          <p:nvPr/>
        </p:nvSpPr>
        <p:spPr bwMode="auto">
          <a:xfrm flipV="1">
            <a:off x="8610600" y="59436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eft Brace 6"/>
          <p:cNvSpPr/>
          <p:nvPr/>
        </p:nvSpPr>
        <p:spPr bwMode="auto">
          <a:xfrm>
            <a:off x="1752600" y="5029200"/>
            <a:ext cx="609600" cy="1143000"/>
          </a:xfrm>
          <a:prstGeom prst="lef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8" name="Left Brace 7"/>
          <p:cNvSpPr/>
          <p:nvPr/>
        </p:nvSpPr>
        <p:spPr bwMode="auto">
          <a:xfrm>
            <a:off x="1752600" y="2133600"/>
            <a:ext cx="609600" cy="2819400"/>
          </a:xfrm>
          <a:prstGeom prst="lef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9" name="Left Brace 8"/>
          <p:cNvSpPr/>
          <p:nvPr/>
        </p:nvSpPr>
        <p:spPr bwMode="auto">
          <a:xfrm>
            <a:off x="4953000" y="4572000"/>
            <a:ext cx="609600" cy="1600200"/>
          </a:xfrm>
          <a:prstGeom prst="lef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10" name="Left Brace 9"/>
          <p:cNvSpPr/>
          <p:nvPr/>
        </p:nvSpPr>
        <p:spPr bwMode="auto">
          <a:xfrm>
            <a:off x="4953000" y="2971800"/>
            <a:ext cx="609600" cy="1371600"/>
          </a:xfrm>
          <a:prstGeom prst="lef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11" name="Left Brace 10"/>
          <p:cNvSpPr/>
          <p:nvPr/>
        </p:nvSpPr>
        <p:spPr bwMode="auto">
          <a:xfrm>
            <a:off x="7848600" y="5029200"/>
            <a:ext cx="609600" cy="1143000"/>
          </a:xfrm>
          <a:prstGeom prst="lef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12" name="Left Brace 11"/>
          <p:cNvSpPr/>
          <p:nvPr/>
        </p:nvSpPr>
        <p:spPr bwMode="auto">
          <a:xfrm>
            <a:off x="7848600" y="2057400"/>
            <a:ext cx="609600" cy="2819400"/>
          </a:xfrm>
          <a:prstGeom prst="leftBrac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_tradnl" sz="2400" b="0" i="0" u="none" strike="noStrike" cap="none" normalizeH="0" baseline="0" smtClean="0">
              <a:ln>
                <a:noFill/>
              </a:ln>
              <a:solidFill>
                <a:schemeClr val="tx1"/>
              </a:solidFill>
              <a:effectLst/>
              <a:latin typeface="Times New Roman" pitchFamily="18" charset="0"/>
            </a:endParaRPr>
          </a:p>
        </p:txBody>
      </p:sp>
      <p:sp>
        <p:nvSpPr>
          <p:cNvPr id="2" name="TextBox 1"/>
          <p:cNvSpPr txBox="1"/>
          <p:nvPr/>
        </p:nvSpPr>
        <p:spPr>
          <a:xfrm>
            <a:off x="2057400" y="1143000"/>
            <a:ext cx="6248400" cy="830997"/>
          </a:xfrm>
          <a:prstGeom prst="rect">
            <a:avLst/>
          </a:prstGeom>
          <a:solidFill>
            <a:schemeClr val="bg2">
              <a:alpha val="49000"/>
            </a:schemeClr>
          </a:solidFill>
          <a:ln>
            <a:solidFill>
              <a:schemeClr val="tx1"/>
            </a:solidFill>
          </a:ln>
        </p:spPr>
        <p:txBody>
          <a:bodyPr wrap="square" rtlCol="0">
            <a:spAutoFit/>
          </a:bodyPr>
          <a:lstStyle/>
          <a:p>
            <a:pPr algn="l"/>
            <a:r>
              <a:rPr lang="es-ES_tradnl" altLang="en-US" dirty="0" smtClean="0">
                <a:cs typeface="Times New Roman" pitchFamily="18" charset="0"/>
              </a:rPr>
              <a:t>¿</a:t>
            </a:r>
            <a:r>
              <a:rPr lang="es-ES_tradnl" dirty="0" smtClean="0"/>
              <a:t>A qu</a:t>
            </a:r>
            <a:r>
              <a:rPr lang="es-ES_tradnl" altLang="en-US" dirty="0">
                <a:cs typeface="Times New Roman" pitchFamily="18" charset="0"/>
              </a:rPr>
              <a:t>é</a:t>
            </a:r>
            <a:r>
              <a:rPr lang="es-ES_tradnl" dirty="0" smtClean="0"/>
              <a:t> podemos atribuir las áreas de estabilidad en ambos extremos de la imagen?</a:t>
            </a:r>
            <a:endParaRPr lang="es-ES_trad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a:xfrm>
            <a:off x="0" y="0"/>
            <a:ext cx="9144000" cy="914400"/>
          </a:xfrm>
        </p:spPr>
        <p:txBody>
          <a:bodyPr/>
          <a:lstStyle/>
          <a:p>
            <a:pPr eaLnBrk="1" hangingPunct="1"/>
            <a:r>
              <a:rPr lang="es-ES_tradnl" altLang="en-US" sz="3600" smtClean="0"/>
              <a:t>Perturbación Baroclínica/Barotrópica</a:t>
            </a:r>
            <a:r>
              <a:rPr lang="es-ES_tradnl" altLang="en-US" sz="4000" smtClean="0"/>
              <a:t/>
            </a:r>
            <a:br>
              <a:rPr lang="es-ES_tradnl" altLang="en-US" sz="4000" smtClean="0"/>
            </a:br>
            <a:r>
              <a:rPr lang="es-ES_tradnl" altLang="en-US" sz="2800" smtClean="0"/>
              <a:t>Dado Isotacas y Vientos</a:t>
            </a:r>
          </a:p>
        </p:txBody>
      </p:sp>
      <p:pic>
        <p:nvPicPr>
          <p:cNvPr id="747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1863"/>
            <a:ext cx="9144000"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Line 6"/>
          <p:cNvSpPr>
            <a:spLocks noChangeShapeType="1"/>
          </p:cNvSpPr>
          <p:nvPr/>
        </p:nvSpPr>
        <p:spPr bwMode="auto">
          <a:xfrm flipV="1">
            <a:off x="5105400" y="61722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TextBox 4"/>
          <p:cNvSpPr txBox="1"/>
          <p:nvPr/>
        </p:nvSpPr>
        <p:spPr>
          <a:xfrm>
            <a:off x="6324600" y="3657600"/>
            <a:ext cx="2819400" cy="2677656"/>
          </a:xfrm>
          <a:prstGeom prst="rect">
            <a:avLst/>
          </a:prstGeom>
          <a:solidFill>
            <a:schemeClr val="bg2">
              <a:alpha val="42000"/>
            </a:schemeClr>
          </a:solidFill>
          <a:ln>
            <a:solidFill>
              <a:schemeClr val="tx1"/>
            </a:solidFill>
          </a:ln>
        </p:spPr>
        <p:txBody>
          <a:bodyPr wrap="square" rtlCol="0">
            <a:spAutoFit/>
          </a:bodyPr>
          <a:lstStyle/>
          <a:p>
            <a:pPr algn="l"/>
            <a:r>
              <a:rPr lang="es-ES_tradnl" altLang="en-US" dirty="0" smtClean="0">
                <a:cs typeface="Times New Roman" pitchFamily="18" charset="0"/>
              </a:rPr>
              <a:t>1. </a:t>
            </a:r>
            <a:r>
              <a:rPr lang="es-ES_tradnl" altLang="en-US" dirty="0" smtClean="0">
                <a:cs typeface="Times New Roman" pitchFamily="18" charset="0"/>
              </a:rPr>
              <a:t>¿</a:t>
            </a:r>
            <a:r>
              <a:rPr lang="es-ES_tradnl" dirty="0" smtClean="0"/>
              <a:t>Son los vientos uniformes con la altura?</a:t>
            </a:r>
            <a:endParaRPr lang="es-ES_tradnl" dirty="0" smtClean="0"/>
          </a:p>
          <a:p>
            <a:pPr algn="l"/>
            <a:r>
              <a:rPr lang="es-ES_tradnl" altLang="en-US" dirty="0" smtClean="0">
                <a:cs typeface="Times New Roman" pitchFamily="18" charset="0"/>
              </a:rPr>
              <a:t>2. </a:t>
            </a:r>
            <a:r>
              <a:rPr lang="es-ES_tradnl" altLang="en-US" dirty="0" smtClean="0">
                <a:cs typeface="Times New Roman" pitchFamily="18" charset="0"/>
              </a:rPr>
              <a:t>¿Qué nos indica esto?</a:t>
            </a:r>
          </a:p>
          <a:p>
            <a:pPr algn="l"/>
            <a:r>
              <a:rPr lang="es-ES_tradnl" altLang="en-US" dirty="0" smtClean="0">
                <a:cs typeface="Times New Roman" pitchFamily="18" charset="0"/>
              </a:rPr>
              <a:t>3</a:t>
            </a:r>
            <a:r>
              <a:rPr lang="es-ES_tradnl" altLang="en-US" dirty="0" smtClean="0">
                <a:cs typeface="Times New Roman" pitchFamily="18" charset="0"/>
              </a:rPr>
              <a:t>. ¿</a:t>
            </a:r>
            <a:r>
              <a:rPr lang="es-ES_tradnl" altLang="en-US" dirty="0" err="1" smtClean="0">
                <a:cs typeface="Times New Roman" pitchFamily="18" charset="0"/>
              </a:rPr>
              <a:t>Barotrópico</a:t>
            </a:r>
            <a:r>
              <a:rPr lang="es-ES_tradnl" altLang="en-US" dirty="0" smtClean="0">
                <a:cs typeface="Times New Roman" pitchFamily="18" charset="0"/>
              </a:rPr>
              <a:t> o </a:t>
            </a:r>
            <a:r>
              <a:rPr lang="es-ES_tradnl" altLang="en-US" dirty="0" err="1" smtClean="0">
                <a:cs typeface="Times New Roman" pitchFamily="18" charset="0"/>
              </a:rPr>
              <a:t>Baroclínico</a:t>
            </a:r>
            <a:r>
              <a:rPr lang="es-ES_tradnl" altLang="en-US" dirty="0" smtClean="0">
                <a:cs typeface="Times New Roman" pitchFamily="18" charset="0"/>
              </a:rPr>
              <a:t>?</a:t>
            </a:r>
            <a:endParaRPr lang="es-ES_tradnl" altLang="en-US" dirty="0" smtClean="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p:nvPr>
        </p:nvSpPr>
        <p:spPr>
          <a:xfrm>
            <a:off x="152400" y="0"/>
            <a:ext cx="8991600" cy="914400"/>
          </a:xfrm>
        </p:spPr>
        <p:txBody>
          <a:bodyPr/>
          <a:lstStyle/>
          <a:p>
            <a:pPr eaLnBrk="1" hangingPunct="1"/>
            <a:r>
              <a:rPr lang="es-ES_tradnl" altLang="en-US" sz="4000" smtClean="0"/>
              <a:t>Identifique Sistemas y Características</a:t>
            </a:r>
            <a:br>
              <a:rPr lang="es-ES_tradnl" altLang="en-US" sz="4000" smtClean="0"/>
            </a:br>
            <a:r>
              <a:rPr lang="es-ES_tradnl" altLang="en-US" sz="2400" smtClean="0"/>
              <a:t>Dado: RVRT Ciclónica en Rojo</a:t>
            </a:r>
            <a:endParaRPr lang="es-ES_tradnl" altLang="en-US" sz="4000" smtClean="0"/>
          </a:p>
        </p:txBody>
      </p:sp>
      <p:pic>
        <p:nvPicPr>
          <p:cNvPr id="757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615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Line 6"/>
          <p:cNvSpPr>
            <a:spLocks noChangeShapeType="1"/>
          </p:cNvSpPr>
          <p:nvPr/>
        </p:nvSpPr>
        <p:spPr bwMode="auto">
          <a:xfrm flipV="1">
            <a:off x="5029200" y="61722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5781" name="Line 7"/>
          <p:cNvSpPr>
            <a:spLocks noChangeShapeType="1"/>
          </p:cNvSpPr>
          <p:nvPr/>
        </p:nvSpPr>
        <p:spPr bwMode="auto">
          <a:xfrm flipV="1">
            <a:off x="3505200" y="6172200"/>
            <a:ext cx="0" cy="685800"/>
          </a:xfrm>
          <a:prstGeom prst="line">
            <a:avLst/>
          </a:prstGeom>
          <a:noFill/>
          <a:ln w="76200" cmpd="tri">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TextBox 5"/>
          <p:cNvSpPr txBox="1"/>
          <p:nvPr/>
        </p:nvSpPr>
        <p:spPr>
          <a:xfrm>
            <a:off x="2438400" y="990600"/>
            <a:ext cx="4800600" cy="830997"/>
          </a:xfrm>
          <a:prstGeom prst="rect">
            <a:avLst/>
          </a:prstGeom>
          <a:solidFill>
            <a:schemeClr val="bg2">
              <a:alpha val="42000"/>
            </a:schemeClr>
          </a:solidFill>
          <a:ln>
            <a:solidFill>
              <a:schemeClr val="tx1"/>
            </a:solidFill>
          </a:ln>
        </p:spPr>
        <p:txBody>
          <a:bodyPr wrap="square" rtlCol="0">
            <a:spAutoFit/>
          </a:bodyPr>
          <a:lstStyle/>
          <a:p>
            <a:pPr algn="l"/>
            <a:r>
              <a:rPr lang="es-ES_tradnl" altLang="en-US" dirty="0" smtClean="0">
                <a:cs typeface="Times New Roman" pitchFamily="18" charset="0"/>
              </a:rPr>
              <a:t>Determine si es vaguada fría/cálida o dorsal fría/cálida</a:t>
            </a:r>
            <a:endParaRPr lang="es-ES_tradnl"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3866</TotalTime>
  <Words>5040</Words>
  <Application>Microsoft Office PowerPoint</Application>
  <PresentationFormat>On-screen Show (4:3)</PresentationFormat>
  <Paragraphs>693</Paragraphs>
  <Slides>97</Slides>
  <Notes>35</Notes>
  <HiddenSlides>13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Default Design</vt:lpstr>
      <vt:lpstr>Bitmap Image</vt:lpstr>
      <vt:lpstr>Circulaciones del Hemisferio Sur Bajas/Vaguadas Polares, Sistemas Tropicales y Subtropicales, Bajas Cálidas </vt:lpstr>
      <vt:lpstr>Ciclones</vt:lpstr>
      <vt:lpstr>Ciclón Extratropical</vt:lpstr>
      <vt:lpstr>Ciclón Extratropical</vt:lpstr>
      <vt:lpstr>Ciclón Extratropical</vt:lpstr>
      <vt:lpstr>Circulaciones Frías</vt:lpstr>
      <vt:lpstr>Vaguada Fría (HS)</vt:lpstr>
      <vt:lpstr>PowerPoint Presentation</vt:lpstr>
      <vt:lpstr>PowerPoint Presentation</vt:lpstr>
      <vt:lpstr>PowerPoint Presentation</vt:lpstr>
      <vt:lpstr>PowerPoint Presentation</vt:lpstr>
      <vt:lpstr>PowerPoint Presentation</vt:lpstr>
      <vt:lpstr>Vaguada de la Atmosfera Alta (TUTT)</vt:lpstr>
      <vt:lpstr>Evolución Típica Para la Formación de Vaguada TUTT</vt:lpstr>
      <vt:lpstr>PowerPoint Presentation</vt:lpstr>
      <vt:lpstr>Corte Transversal “Gota Fría”</vt:lpstr>
      <vt:lpstr>PowerPoint Presentation</vt:lpstr>
      <vt:lpstr>PowerPoint Presentation</vt:lpstr>
      <vt:lpstr>Ciclón Frío en Altura: Vientos y Presión de la Tropopausa</vt:lpstr>
      <vt:lpstr>Circulación en Relación a una Baja TUTT</vt:lpstr>
      <vt:lpstr>Baja Cálida</vt:lpstr>
      <vt:lpstr>Baja Cálida: Características</vt:lpstr>
      <vt:lpstr>Donde se Encuentran</vt:lpstr>
      <vt:lpstr>Baja Cálida</vt:lpstr>
      <vt:lpstr>PowerPoint Presentation</vt:lpstr>
      <vt:lpstr>PowerPoint Presentation</vt:lpstr>
      <vt:lpstr>PowerPoint Presentation</vt:lpstr>
      <vt:lpstr>PowerPoint Presentation</vt:lpstr>
      <vt:lpstr>PowerPoint Presentation</vt:lpstr>
      <vt:lpstr>Ciclón Tropical</vt:lpstr>
      <vt:lpstr>Ciclón Tropical</vt:lpstr>
      <vt:lpstr>Huracanes</vt:lpstr>
      <vt:lpstr>Enemigo de los Ciclones Tropicales</vt:lpstr>
      <vt:lpstr>Aire Seco Afectando Ciclón Tropical</vt:lpstr>
      <vt:lpstr>Pronósticos</vt:lpstr>
      <vt:lpstr>PowerPoint Presentation</vt:lpstr>
      <vt:lpstr>PowerPoint Presentation</vt:lpstr>
      <vt:lpstr>PowerPoint Presentation</vt:lpstr>
      <vt:lpstr>PowerPoint Presentation</vt:lpstr>
      <vt:lpstr>PowerPoint Presentation</vt:lpstr>
      <vt:lpstr>¿Se confinan los ciclones tropicales al hemisferio norte?</vt:lpstr>
      <vt:lpstr>PowerPoint Presentation</vt:lpstr>
      <vt:lpstr>Animacion Imagen Visible</vt:lpstr>
      <vt:lpstr>Ciclón Subtropical</vt:lpstr>
      <vt:lpstr>Ciclón Subtropical</vt:lpstr>
      <vt:lpstr>PowerPoint Presentation</vt:lpstr>
      <vt:lpstr>PowerPoint Presentation</vt:lpstr>
      <vt:lpstr>PowerPoint Presentation</vt:lpstr>
      <vt:lpstr>PowerPoint Presentation</vt:lpstr>
      <vt:lpstr>Perturbaciones Barotrópicas vs. Baroclínicas</vt:lpstr>
      <vt:lpstr>Perturbación Barotrópica</vt:lpstr>
      <vt:lpstr>Perturbación Barotrópica</vt:lpstr>
      <vt:lpstr>Perturbación Barotrópica: HS 500 hPa</vt:lpstr>
      <vt:lpstr>Cuasi Barotrópico Vaguada HS</vt:lpstr>
      <vt:lpstr>PowerPoint Presentation</vt:lpstr>
      <vt:lpstr>Barotrópico vs Baroclínico</vt:lpstr>
      <vt:lpstr>Perturbación Baroclínica</vt:lpstr>
      <vt:lpstr>Perturbación Baroclínica</vt:lpstr>
      <vt:lpstr>Perturbación Baroclínica (HS)</vt:lpstr>
      <vt:lpstr>Perturbación Baroclínica (HS) Isohipsas y Advección de Temp.  500 hPa</vt:lpstr>
      <vt:lpstr>Perturbación Baroclínica (HS) Corte Transversal Vientos</vt:lpstr>
      <vt:lpstr>Perturbación Baroclínica (HN)</vt:lpstr>
      <vt:lpstr>Perturbación Baroclínica (HN) Isohipsas y Advección de Temp.  500 hPa</vt:lpstr>
      <vt:lpstr>Perturbación Baroclínica (HN) Corte Transversal Vientos</vt:lpstr>
      <vt:lpstr>Anticiclones</vt:lpstr>
      <vt:lpstr>Dorsales Cálidas</vt:lpstr>
      <vt:lpstr>Dorsales Cálidas</vt:lpstr>
      <vt:lpstr>Flujo Promedio en 200 hPa Mes:  Enero</vt:lpstr>
      <vt:lpstr>Alta de Bolivia</vt:lpstr>
      <vt:lpstr>Alta de Bolivia</vt:lpstr>
      <vt:lpstr>Alta de Bolivia</vt:lpstr>
      <vt:lpstr>Dorsales Calidas/Bloqueo (HS)</vt:lpstr>
      <vt:lpstr>Tropopausa en Dorsal de Bloqueo (HS)</vt:lpstr>
      <vt:lpstr>Dorsal Calida (HS): Corte Transversal de THTA y Vorticidad Relativa</vt:lpstr>
      <vt:lpstr>Dorsal Calida (HS): Corte Transversal de Vientos y Vorticidad Relativa</vt:lpstr>
      <vt:lpstr>Dorsales Cálidas/Bloqueo (HN)</vt:lpstr>
      <vt:lpstr>Tropopausa en Dorsal de Bloqueo (HN)</vt:lpstr>
      <vt:lpstr>Dorsal Cálida (HN): Corte Transversal de Vientos y Vorticidad Relativa</vt:lpstr>
      <vt:lpstr>Dorsal Cálida (HN): Corte Transversal de THTA y Vorticidad Relativa</vt:lpstr>
      <vt:lpstr>Dorsales Frías/Altas Polares</vt:lpstr>
      <vt:lpstr>Dorsales Frías/Altas Polares</vt:lpstr>
      <vt:lpstr>Dorsal Fría: Corte Transversal de Vientos y Vorticidad Relativa</vt:lpstr>
      <vt:lpstr>Dorsal Fría: Corte Transversal de THTA y Vorticidad Relativa</vt:lpstr>
      <vt:lpstr>Dorsales Frías/Altas Polares (HN)</vt:lpstr>
      <vt:lpstr>Dorsal Fría (HN): Corte Transversal de Vientos y Vorticidad Relativa</vt:lpstr>
      <vt:lpstr>Dorsal Fría (HN): Corte Transversal de THTA y Vorticidad Relativa</vt:lpstr>
      <vt:lpstr>¿Preguntas?</vt:lpstr>
      <vt:lpstr>Prueba</vt:lpstr>
      <vt:lpstr>Preguntas</vt:lpstr>
      <vt:lpstr>Determine si circulación fría o cálida.     Dado: RVRT Ciclónica en Rojo</vt:lpstr>
      <vt:lpstr>Determine si circulación fría o cálida.     Dado: RVRT Ciclónica en Rojo</vt:lpstr>
      <vt:lpstr>Determine si circulación fría o cálida.</vt:lpstr>
      <vt:lpstr>Evalué Circulaciones  Dado: RVRT Ciclónica en Rojo</vt:lpstr>
      <vt:lpstr>Determine si circulación fría o cálida.</vt:lpstr>
      <vt:lpstr>Determine si convectivamente estable o inestable.</vt:lpstr>
      <vt:lpstr>Perturbación Baroclínica/Barotrópica Dado Isotacas y Vientos</vt:lpstr>
      <vt:lpstr>Identifique Sistemas y Características Dado: RVRT Ciclónica en Rojo</vt:lpstr>
    </vt:vector>
  </TitlesOfParts>
  <Company>DOC/NOAA/NWS/NCEP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Davison</dc:creator>
  <cp:lastModifiedBy>Michel Davison</cp:lastModifiedBy>
  <cp:revision>384</cp:revision>
  <dcterms:created xsi:type="dcterms:W3CDTF">2002-03-15T14:45:52Z</dcterms:created>
  <dcterms:modified xsi:type="dcterms:W3CDTF">2016-01-07T10:47:00Z</dcterms:modified>
</cp:coreProperties>
</file>