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4" r:id="rId35"/>
    <p:sldId id="335" r:id="rId36"/>
    <p:sldId id="338" r:id="rId37"/>
    <p:sldId id="365" r:id="rId38"/>
    <p:sldId id="366" r:id="rId39"/>
    <p:sldId id="339" r:id="rId40"/>
  </p:sldIdLst>
  <p:sldSz cx="9144000" cy="6858000" type="screen4x3"/>
  <p:notesSz cx="6921500" cy="93853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1B2E3"/>
    <a:srgbClr val="FF0066"/>
    <a:srgbClr val="25FF01"/>
    <a:srgbClr val="00D624"/>
    <a:srgbClr val="FF1919"/>
    <a:srgbClr val="FF0101"/>
    <a:srgbClr val="000000"/>
    <a:srgbClr val="FFFF00"/>
    <a:srgbClr val="769A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5" autoAdjust="0"/>
    <p:restoredTop sz="94035" autoAdjust="0"/>
  </p:normalViewPr>
  <p:slideViewPr>
    <p:cSldViewPr>
      <p:cViewPr varScale="1">
        <p:scale>
          <a:sx n="70" d="100"/>
          <a:sy n="70" d="100"/>
        </p:scale>
        <p:origin x="-1290" y="-108"/>
      </p:cViewPr>
      <p:guideLst>
        <p:guide orient="horz" pos="2160"/>
        <p:guide pos="2880"/>
      </p:guideLst>
    </p:cSldViewPr>
  </p:slideViewPr>
  <p:outlineViewPr>
    <p:cViewPr>
      <p:scale>
        <a:sx n="33" d="100"/>
        <a:sy n="33" d="100"/>
      </p:scale>
      <p:origin x="0" y="16716"/>
    </p:cViewPr>
  </p:outlineViewPr>
  <p:notesTextViewPr>
    <p:cViewPr>
      <p:scale>
        <a:sx n="100" d="100"/>
        <a:sy n="100" d="100"/>
      </p:scale>
      <p:origin x="0" y="0"/>
    </p:cViewPr>
  </p:notesTextViewPr>
  <p:notesViewPr>
    <p:cSldViewPr>
      <p:cViewPr>
        <p:scale>
          <a:sx n="100" d="100"/>
          <a:sy n="100" d="100"/>
        </p:scale>
        <p:origin x="-832" y="6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6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98788" cy="4699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930275" eaLnBrk="0" hangingPunct="0">
              <a:defRPr sz="1000" i="1"/>
            </a:lvl1pPr>
          </a:lstStyle>
          <a:p>
            <a:pPr>
              <a:defRPr/>
            </a:pPr>
            <a:endParaRPr lang="en-US"/>
          </a:p>
        </p:txBody>
      </p:sp>
      <p:sp>
        <p:nvSpPr>
          <p:cNvPr id="2051" name="Rectangle 3"/>
          <p:cNvSpPr>
            <a:spLocks noGrp="1" noChangeArrowheads="1"/>
          </p:cNvSpPr>
          <p:nvPr>
            <p:ph type="dt" idx="1"/>
          </p:nvPr>
        </p:nvSpPr>
        <p:spPr bwMode="auto">
          <a:xfrm>
            <a:off x="3922713" y="0"/>
            <a:ext cx="2998787" cy="4699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930275" eaLnBrk="0" hangingPunct="0">
              <a:defRPr sz="1000" i="1"/>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20775" y="709613"/>
            <a:ext cx="4679950" cy="3506787"/>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22338" y="4457700"/>
            <a:ext cx="5076825" cy="4224338"/>
          </a:xfrm>
          <a:prstGeom prst="rect">
            <a:avLst/>
          </a:prstGeom>
          <a:noFill/>
          <a:ln w="9525">
            <a:noFill/>
            <a:miter lim="800000"/>
            <a:headEnd/>
            <a:tailEnd/>
          </a:ln>
          <a:effectLst/>
        </p:spPr>
        <p:txBody>
          <a:bodyPr vert="horz" wrap="square" lIns="93663" tIns="46038" rIns="93663"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915400"/>
            <a:ext cx="2998788" cy="4699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930275" eaLnBrk="0" hangingPunct="0">
              <a:defRPr sz="1000" i="1"/>
            </a:lvl1pPr>
          </a:lstStyle>
          <a:p>
            <a:pPr>
              <a:defRPr/>
            </a:pPr>
            <a:endParaRPr lang="en-US"/>
          </a:p>
        </p:txBody>
      </p:sp>
      <p:sp>
        <p:nvSpPr>
          <p:cNvPr id="2055" name="Rectangle 7"/>
          <p:cNvSpPr>
            <a:spLocks noGrp="1" noChangeArrowheads="1"/>
          </p:cNvSpPr>
          <p:nvPr>
            <p:ph type="sldNum" sz="quarter" idx="5"/>
          </p:nvPr>
        </p:nvSpPr>
        <p:spPr bwMode="auto">
          <a:xfrm>
            <a:off x="3922713" y="8915400"/>
            <a:ext cx="2998787" cy="4699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930275" eaLnBrk="0" hangingPunct="0">
              <a:defRPr sz="1000" i="1"/>
            </a:lvl1pPr>
          </a:lstStyle>
          <a:p>
            <a:pPr>
              <a:defRPr/>
            </a:pPr>
            <a:fld id="{642AE965-EA38-4179-B46A-11B40260B922}" type="slidenum">
              <a:rPr lang="en-US"/>
              <a:pPr>
                <a:defRPr/>
              </a:pPr>
              <a:t>‹#›</a:t>
            </a:fld>
            <a:endParaRPr lang="en-US" dirty="0"/>
          </a:p>
        </p:txBody>
      </p:sp>
    </p:spTree>
    <p:extLst>
      <p:ext uri="{BB962C8B-B14F-4D97-AF65-F5344CB8AC3E}">
        <p14:creationId xmlns:p14="http://schemas.microsoft.com/office/powerpoint/2010/main" val="2964967500"/>
      </p:ext>
    </p:extLst>
  </p:cSld>
  <p:clrMap bg1="lt1" tx1="dk1" bg2="lt2" tx2="dk2" accent1="accent1" accent2="accent2" accent3="accent3" accent4="accent4" accent5="accent5" accent6="accent6" hlink="hlink" folHlink="folHlink"/>
  <p:notesStyle>
    <a:lvl1pPr algn="l" defTabSz="930275"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61963" algn="l" defTabSz="930275"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22338" algn="l" defTabSz="930275"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84300" algn="l" defTabSz="930275"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46263" algn="l" defTabSz="930275"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577A0DFB-934B-4372-948A-33A04D8172F8}" type="slidenum">
              <a:rPr lang="en-US" smtClean="0"/>
              <a:pPr/>
              <a:t>2</a:t>
            </a:fld>
            <a:endParaRPr lang="en-US" smtClean="0"/>
          </a:p>
        </p:txBody>
      </p:sp>
      <p:sp>
        <p:nvSpPr>
          <p:cNvPr id="123906" name="Rectangle 2"/>
          <p:cNvSpPr>
            <a:spLocks noGrp="1" noRot="1" noChangeAspect="1" noChangeArrowheads="1" noTextEdit="1"/>
          </p:cNvSpPr>
          <p:nvPr>
            <p:ph type="sldImg"/>
          </p:nvPr>
        </p:nvSpPr>
        <p:spPr>
          <a:xfrm>
            <a:off x="1114425" y="703263"/>
            <a:ext cx="4692650" cy="3519487"/>
          </a:xfrm>
          <a:ln/>
        </p:spPr>
      </p:sp>
      <p:sp>
        <p:nvSpPr>
          <p:cNvPr id="123907" name="Rectangle 3"/>
          <p:cNvSpPr>
            <a:spLocks noGrp="1" noChangeArrowheads="1"/>
          </p:cNvSpPr>
          <p:nvPr>
            <p:ph type="body" idx="1"/>
          </p:nvPr>
        </p:nvSpPr>
        <p:spPr>
          <a:noFill/>
          <a:ln/>
        </p:spPr>
        <p:txBody>
          <a:bodyPr/>
          <a:lstStyle/>
          <a:p>
            <a:r>
              <a:rPr lang="en-US" smtClean="0"/>
              <a:t>Ignore the high Ci/CS shield and focus on the low level cloud cover.  As evident on the animation, moisture is rotating cyclonically (inverted trough) across the Windward Islands, 15N 69W, to Western Panama/Costa Rica.  Deep convection is building along the apex (base) of the trough over the Caribbean just south of Puerto Rico and Hispaniola, and across Western Panama and Costa Rica as moisture converges on the Caribbean Plains.  Other convection is evident across northern Colombia and Northw</a:t>
            </a:r>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7AE18BAD-D128-490D-9B6E-4B6D72C86959}" type="slidenum">
              <a:rPr lang="en-US" smtClean="0"/>
              <a:pPr/>
              <a:t>13</a:t>
            </a:fld>
            <a:endParaRPr lang="en-US" smtClean="0"/>
          </a:p>
        </p:txBody>
      </p:sp>
      <p:sp>
        <p:nvSpPr>
          <p:cNvPr id="144386" name="Rectangle 2"/>
          <p:cNvSpPr>
            <a:spLocks noGrp="1" noRot="1" noChangeAspect="1" noChangeArrowheads="1" noTextEdit="1"/>
          </p:cNvSpPr>
          <p:nvPr>
            <p:ph type="sldImg"/>
          </p:nvPr>
        </p:nvSpPr>
        <p:spPr>
          <a:xfrm>
            <a:off x="1114425" y="703263"/>
            <a:ext cx="4692650" cy="3519487"/>
          </a:xfrm>
          <a:ln/>
        </p:spPr>
      </p:sp>
      <p:sp>
        <p:nvSpPr>
          <p:cNvPr id="144387" name="Rectangle 3"/>
          <p:cNvSpPr>
            <a:spLocks noGrp="1" noChangeArrowheads="1"/>
          </p:cNvSpPr>
          <p:nvPr>
            <p:ph type="body" idx="1"/>
          </p:nvPr>
        </p:nvSpPr>
        <p:spPr>
          <a:noFill/>
          <a:ln/>
        </p:spPr>
        <p:txBody>
          <a:bodyPr/>
          <a:lstStyle/>
          <a:p>
            <a:r>
              <a:rPr lang="en-US" smtClean="0"/>
              <a:t>On the IR animation the upper circulation is barely visible, and the low level inverted trough pattern can be inferred from the cloud motion.  But this is not the best tool for finding the wave axis nor the upper circulations.  It is best used for identifying cloud tops (cold tops).</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2C0E89A1-BC1B-4734-8DE0-FF80A0193EDD}" type="slidenum">
              <a:rPr lang="en-US" smtClean="0"/>
              <a:pPr/>
              <a:t>14</a:t>
            </a:fld>
            <a:endParaRPr lang="en-US" smtClean="0"/>
          </a:p>
        </p:txBody>
      </p:sp>
      <p:sp>
        <p:nvSpPr>
          <p:cNvPr id="146434" name="Rectangle 2"/>
          <p:cNvSpPr>
            <a:spLocks noGrp="1" noRot="1" noChangeAspect="1" noChangeArrowheads="1" noTextEdit="1"/>
          </p:cNvSpPr>
          <p:nvPr>
            <p:ph type="sldImg"/>
          </p:nvPr>
        </p:nvSpPr>
        <p:spPr>
          <a:xfrm>
            <a:off x="1114425" y="703263"/>
            <a:ext cx="4692650" cy="3519487"/>
          </a:xfrm>
          <a:ln/>
        </p:spPr>
      </p:sp>
      <p:sp>
        <p:nvSpPr>
          <p:cNvPr id="146435" name="Rectangle 3"/>
          <p:cNvSpPr>
            <a:spLocks noGrp="1" noChangeArrowheads="1"/>
          </p:cNvSpPr>
          <p:nvPr>
            <p:ph type="body" idx="1"/>
          </p:nvPr>
        </p:nvSpPr>
        <p:spPr>
          <a:noFill/>
          <a:ln/>
        </p:spPr>
        <p:txBody>
          <a:bodyPr/>
          <a:lstStyle/>
          <a:p>
            <a:r>
              <a:rPr lang="en-US" smtClean="0"/>
              <a:t>The corresponding model analysis at 200 hPa shows the TUTT over and northeast of the islands, while a broad ridge traverses the Tropical Atlantic.  This is consistent with the previously noted flow pattern on the water vapor imagery.  (Also shows good model initialization of the upper features)</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482514C9-A858-45F4-A27C-3FDB50F4B34D}" type="slidenum">
              <a:rPr lang="en-US" smtClean="0"/>
              <a:pPr/>
              <a:t>15</a:t>
            </a:fld>
            <a:endParaRPr lang="en-US" smtClean="0"/>
          </a:p>
        </p:txBody>
      </p:sp>
      <p:sp>
        <p:nvSpPr>
          <p:cNvPr id="148482" name="Rectangle 2"/>
          <p:cNvSpPr>
            <a:spLocks noGrp="1" noRot="1" noChangeAspect="1" noChangeArrowheads="1" noTextEdit="1"/>
          </p:cNvSpPr>
          <p:nvPr>
            <p:ph type="sldImg"/>
          </p:nvPr>
        </p:nvSpPr>
        <p:spPr>
          <a:xfrm>
            <a:off x="1114425" y="703263"/>
            <a:ext cx="4692650" cy="3519487"/>
          </a:xfrm>
          <a:ln/>
        </p:spPr>
      </p:sp>
      <p:sp>
        <p:nvSpPr>
          <p:cNvPr id="148483" name="Rectangle 3"/>
          <p:cNvSpPr>
            <a:spLocks noGrp="1" noChangeArrowheads="1"/>
          </p:cNvSpPr>
          <p:nvPr>
            <p:ph type="body" idx="1"/>
          </p:nvPr>
        </p:nvSpPr>
        <p:spPr>
          <a:noFill/>
          <a:ln/>
        </p:spPr>
        <p:txBody>
          <a:bodyPr/>
          <a:lstStyle/>
          <a:p>
            <a:r>
              <a:rPr lang="en-US" smtClean="0"/>
              <a:t>The corresponding model analysis at 850 hPa shows the inverted trough (“V”) moving across the eastern Caribbean… while being steered by a ridge to the north.  This is consistent with satellite interpretation (visible images).</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p>
            <a:fld id="{5BCEA813-7D58-40B4-9736-28D49605F610}" type="slidenum">
              <a:rPr lang="en-US" smtClean="0"/>
              <a:pPr/>
              <a:t>16</a:t>
            </a:fld>
            <a:endParaRPr lang="en-US" smtClean="0"/>
          </a:p>
        </p:txBody>
      </p:sp>
      <p:sp>
        <p:nvSpPr>
          <p:cNvPr id="150530" name="Rectangle 2"/>
          <p:cNvSpPr>
            <a:spLocks noGrp="1" noRot="1" noChangeAspect="1" noChangeArrowheads="1" noTextEdit="1"/>
          </p:cNvSpPr>
          <p:nvPr>
            <p:ph type="sldImg"/>
          </p:nvPr>
        </p:nvSpPr>
        <p:spPr>
          <a:xfrm>
            <a:off x="1114425" y="703263"/>
            <a:ext cx="4692650" cy="3519487"/>
          </a:xfrm>
          <a:ln/>
        </p:spPr>
      </p:sp>
      <p:sp>
        <p:nvSpPr>
          <p:cNvPr id="150531" name="Rectangle 3"/>
          <p:cNvSpPr>
            <a:spLocks noGrp="1" noChangeArrowheads="1"/>
          </p:cNvSpPr>
          <p:nvPr>
            <p:ph type="body" idx="1"/>
          </p:nvPr>
        </p:nvSpPr>
        <p:spPr>
          <a:noFill/>
          <a:ln/>
        </p:spPr>
        <p:txBody>
          <a:bodyPr/>
          <a:lstStyle/>
          <a:p>
            <a:r>
              <a:rPr lang="en-US" smtClean="0"/>
              <a:t>The corresponding model analysis at 850 hPa shows the inverted trough (“V”) moving across the eastern Caribbean, and a THTE/EPT ridge concentrating along the wave axis.  This shows/suggests dependence on high moisture/heat content to sustain the wave, and potential for organized rainfall over the islands.</a:t>
            </a:r>
          </a:p>
          <a:p>
            <a:endParaRPr lang="en-US" smtClean="0"/>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B2CD685F-0E3D-41A8-8DCD-26411212D27A}" type="slidenum">
              <a:rPr lang="en-US" smtClean="0"/>
              <a:pPr/>
              <a:t>17</a:t>
            </a:fld>
            <a:endParaRPr lang="en-US" smtClean="0"/>
          </a:p>
        </p:txBody>
      </p:sp>
      <p:sp>
        <p:nvSpPr>
          <p:cNvPr id="152578" name="Rectangle 2"/>
          <p:cNvSpPr>
            <a:spLocks noGrp="1" noRot="1" noChangeAspect="1" noChangeArrowheads="1" noTextEdit="1"/>
          </p:cNvSpPr>
          <p:nvPr>
            <p:ph type="sldImg"/>
          </p:nvPr>
        </p:nvSpPr>
        <p:spPr>
          <a:xfrm>
            <a:off x="1114425" y="703263"/>
            <a:ext cx="4692650" cy="3519487"/>
          </a:xfrm>
          <a:ln/>
        </p:spPr>
      </p:sp>
      <p:sp>
        <p:nvSpPr>
          <p:cNvPr id="152579" name="Rectangle 3"/>
          <p:cNvSpPr>
            <a:spLocks noGrp="1" noChangeArrowheads="1"/>
          </p:cNvSpPr>
          <p:nvPr>
            <p:ph type="body" idx="1"/>
          </p:nvPr>
        </p:nvSpPr>
        <p:spPr>
          <a:noFill/>
          <a:ln/>
        </p:spPr>
        <p:txBody>
          <a:bodyPr/>
          <a:lstStyle/>
          <a:p>
            <a:r>
              <a:rPr lang="en-US" smtClean="0"/>
              <a:t>This is a cross section of the wind (barbs/kt) and the relative vorticity (cyclonic in red). The cross sectional analysis shows the upper level trough and the low level perturbation.  The upper trough extends only down to near the 250-hPa leve, while the low level perturbation reaches 500 hPa.  This is unusually deep for a Tropical Wave, as they normally confine to levels below 700 hPa.   Notice the model analysis/forecast of a wind surge to the east of the axis, with winds of 40kt at 700 hPa.</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647026CB-D965-4914-9C1E-93612BEEA3E3}" type="slidenum">
              <a:rPr lang="en-US" smtClean="0"/>
              <a:pPr/>
              <a:t>18</a:t>
            </a:fld>
            <a:endParaRPr lang="en-US" smtClean="0"/>
          </a:p>
        </p:txBody>
      </p:sp>
      <p:sp>
        <p:nvSpPr>
          <p:cNvPr id="154626" name="Rectangle 2"/>
          <p:cNvSpPr>
            <a:spLocks noGrp="1" noRot="1" noChangeAspect="1" noChangeArrowheads="1" noTextEdit="1"/>
          </p:cNvSpPr>
          <p:nvPr>
            <p:ph type="sldImg"/>
          </p:nvPr>
        </p:nvSpPr>
        <p:spPr>
          <a:xfrm>
            <a:off x="1114425" y="703263"/>
            <a:ext cx="4692650" cy="3519487"/>
          </a:xfrm>
          <a:ln/>
        </p:spPr>
      </p:sp>
      <p:sp>
        <p:nvSpPr>
          <p:cNvPr id="154627" name="Rectangle 3"/>
          <p:cNvSpPr>
            <a:spLocks noGrp="1" noChangeArrowheads="1"/>
          </p:cNvSpPr>
          <p:nvPr>
            <p:ph type="body" idx="1"/>
          </p:nvPr>
        </p:nvSpPr>
        <p:spPr>
          <a:noFill/>
          <a:ln/>
        </p:spPr>
        <p:txBody>
          <a:bodyPr/>
          <a:lstStyle/>
          <a:p>
            <a:r>
              <a:rPr lang="en-US" smtClean="0"/>
              <a:t>In this animation, a cross section of the wind (barbs/kt) and the relative vorticity (cyclonic in red), one can clearly see how the low level perturbation is propagating independently from the upper level axis.  Although the TUTT interacts with the Tropical Wave, it is not deep enough to interfere with its westward motion.</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0FD463EE-D055-4FF3-BE7B-BAFDB128E932}" type="slidenum">
              <a:rPr lang="en-US" smtClean="0"/>
              <a:pPr/>
              <a:t>21</a:t>
            </a:fld>
            <a:endParaRPr lang="en-US" smtClean="0"/>
          </a:p>
        </p:txBody>
      </p:sp>
      <p:sp>
        <p:nvSpPr>
          <p:cNvPr id="158722" name="Rectangle 2"/>
          <p:cNvSpPr>
            <a:spLocks noGrp="1" noRot="1" noChangeAspect="1" noChangeArrowheads="1" noTextEdit="1"/>
          </p:cNvSpPr>
          <p:nvPr>
            <p:ph type="sldImg"/>
          </p:nvPr>
        </p:nvSpPr>
        <p:spPr>
          <a:xfrm>
            <a:off x="1114425" y="703263"/>
            <a:ext cx="4692650" cy="3519487"/>
          </a:xfrm>
          <a:ln/>
        </p:spPr>
      </p:sp>
      <p:sp>
        <p:nvSpPr>
          <p:cNvPr id="158723" name="Rectangle 3"/>
          <p:cNvSpPr>
            <a:spLocks noGrp="1" noChangeArrowheads="1"/>
          </p:cNvSpPr>
          <p:nvPr>
            <p:ph type="body" idx="1"/>
          </p:nvPr>
        </p:nvSpPr>
        <p:spPr>
          <a:noFill/>
          <a:ln/>
        </p:spPr>
        <p:txBody>
          <a:bodyPr/>
          <a:lstStyle/>
          <a:p>
            <a:r>
              <a:rPr lang="en-US" smtClean="0"/>
              <a:t>In this animation of visible images, one can clearly see an inverted trough in the low level easterlies, with axis north from wrn Venezuela to Haiti/southeast Bahamas-Turks.  This wave, as it commonly happens, was enhancing deep convection around lake Maracaibo region in Venezuela.  </a:t>
            </a:r>
          </a:p>
          <a:p>
            <a:endParaRPr lang="en-US" smtClean="0"/>
          </a:p>
          <a:p>
            <a:r>
              <a:rPr lang="en-US" smtClean="0"/>
              <a:t>A cyclonic circulation is also evident to the north, dominating flow across the Bahamas/Cuba.  The circulation is so strong/well defined that it gives impression it might be a low level feature.</a:t>
            </a:r>
          </a:p>
          <a:p>
            <a:endParaRPr lang="en-US" smtClean="0"/>
          </a:p>
          <a:p>
            <a:r>
              <a:rPr lang="en-US" smtClean="0"/>
              <a:t>Note that the low level perturbation and  trough/low pattern over the Bahamas seem to be moving in-tandem.</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7B76A2FA-58DB-4AEF-AB3B-DB6C79C07D16}" type="slidenum">
              <a:rPr lang="en-US" smtClean="0"/>
              <a:pPr/>
              <a:t>22</a:t>
            </a:fld>
            <a:endParaRPr lang="en-US" smtClean="0"/>
          </a:p>
        </p:txBody>
      </p:sp>
      <p:sp>
        <p:nvSpPr>
          <p:cNvPr id="160770" name="Rectangle 2"/>
          <p:cNvSpPr>
            <a:spLocks noGrp="1" noRot="1" noChangeAspect="1" noChangeArrowheads="1" noTextEdit="1"/>
          </p:cNvSpPr>
          <p:nvPr>
            <p:ph type="sldImg"/>
          </p:nvPr>
        </p:nvSpPr>
        <p:spPr>
          <a:xfrm>
            <a:off x="1114425" y="703263"/>
            <a:ext cx="4692650" cy="3519487"/>
          </a:xfrm>
          <a:ln/>
        </p:spPr>
      </p:sp>
      <p:sp>
        <p:nvSpPr>
          <p:cNvPr id="160771" name="Rectangle 3"/>
          <p:cNvSpPr>
            <a:spLocks noGrp="1" noChangeArrowheads="1"/>
          </p:cNvSpPr>
          <p:nvPr>
            <p:ph type="body" idx="1"/>
          </p:nvPr>
        </p:nvSpPr>
        <p:spPr>
          <a:noFill/>
          <a:ln/>
        </p:spPr>
        <p:txBody>
          <a:bodyPr/>
          <a:lstStyle/>
          <a:p>
            <a:r>
              <a:rPr lang="en-US" smtClean="0"/>
              <a:t>Evaluation of the water vapor images clearly shows that the circulation over the Bahamas/Cuba is indeed an upper level circulation and not a low level circulation.  The trough axis clearly extends into the central Caribbean, and it is enhancing convection with the previously noted perturbation over Venezuela.  The trough is also enhancing sea breeze convection across Cuba.</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EBFF1490-4A5A-4B25-B0B9-49D35B051E4F}" type="slidenum">
              <a:rPr lang="en-US" smtClean="0"/>
              <a:pPr/>
              <a:t>23</a:t>
            </a:fld>
            <a:endParaRPr lang="en-US" smtClean="0"/>
          </a:p>
        </p:txBody>
      </p:sp>
      <p:sp>
        <p:nvSpPr>
          <p:cNvPr id="162818" name="Rectangle 2"/>
          <p:cNvSpPr>
            <a:spLocks noGrp="1" noRot="1" noChangeAspect="1" noChangeArrowheads="1" noTextEdit="1"/>
          </p:cNvSpPr>
          <p:nvPr>
            <p:ph type="sldImg"/>
          </p:nvPr>
        </p:nvSpPr>
        <p:spPr>
          <a:xfrm>
            <a:off x="1114425" y="703263"/>
            <a:ext cx="4692650" cy="3519487"/>
          </a:xfrm>
          <a:ln/>
        </p:spPr>
      </p:sp>
      <p:sp>
        <p:nvSpPr>
          <p:cNvPr id="162819" name="Rectangle 3"/>
          <p:cNvSpPr>
            <a:spLocks noGrp="1" noChangeArrowheads="1"/>
          </p:cNvSpPr>
          <p:nvPr>
            <p:ph type="body" idx="1"/>
          </p:nvPr>
        </p:nvSpPr>
        <p:spPr>
          <a:noFill/>
          <a:ln/>
        </p:spPr>
        <p:txBody>
          <a:bodyPr/>
          <a:lstStyle/>
          <a:p>
            <a:r>
              <a:rPr lang="en-US" smtClean="0"/>
              <a:t>The IR image shows the inverted trough moving across Venezuela to Colombia, while also showing the TUTT induced ventilation across northern South America into the central Caribbean.  </a:t>
            </a:r>
          </a:p>
          <a:p>
            <a:endParaRPr lang="en-US" smtClean="0"/>
          </a:p>
          <a:p>
            <a:r>
              <a:rPr lang="en-US" smtClean="0"/>
              <a:t>Note that the low level perturbation and upper level trough pattern seem to be moving in-tandem.</a:t>
            </a:r>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2C91488D-ECB9-4447-B9BC-E457353E9E5E}" type="slidenum">
              <a:rPr lang="en-US" smtClean="0"/>
              <a:pPr/>
              <a:t>24</a:t>
            </a:fld>
            <a:endParaRPr lang="en-US" smtClean="0"/>
          </a:p>
        </p:txBody>
      </p:sp>
      <p:sp>
        <p:nvSpPr>
          <p:cNvPr id="164866" name="Rectangle 2"/>
          <p:cNvSpPr>
            <a:spLocks noGrp="1" noRot="1" noChangeAspect="1" noChangeArrowheads="1" noTextEdit="1"/>
          </p:cNvSpPr>
          <p:nvPr>
            <p:ph type="sldImg"/>
          </p:nvPr>
        </p:nvSpPr>
        <p:spPr>
          <a:xfrm>
            <a:off x="1114425" y="703263"/>
            <a:ext cx="4692650" cy="3519487"/>
          </a:xfrm>
          <a:ln/>
        </p:spPr>
      </p:sp>
      <p:sp>
        <p:nvSpPr>
          <p:cNvPr id="164867" name="Rectangle 3"/>
          <p:cNvSpPr>
            <a:spLocks noGrp="1" noChangeArrowheads="1"/>
          </p:cNvSpPr>
          <p:nvPr>
            <p:ph type="body" idx="1"/>
          </p:nvPr>
        </p:nvSpPr>
        <p:spPr>
          <a:noFill/>
          <a:ln/>
        </p:spPr>
        <p:txBody>
          <a:bodyPr/>
          <a:lstStyle/>
          <a:p>
            <a:r>
              <a:rPr lang="en-US" smtClean="0"/>
              <a:t>Model analysis at 200 hPa shows an inverted trough extending across Panama-Jamaica-ern Cuba to a low over the Southeast Bahamas.  A ridge lies to the east over the ern Caribbean/nrn Venezuela.</a:t>
            </a:r>
          </a:p>
          <a:p>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C137CFAD-2E0D-4D70-B8E0-596410E5F2AF}" type="slidenum">
              <a:rPr lang="en-US" smtClean="0"/>
              <a:pPr/>
              <a:t>3</a:t>
            </a:fld>
            <a:endParaRPr lang="en-US" smtClean="0"/>
          </a:p>
        </p:txBody>
      </p:sp>
      <p:sp>
        <p:nvSpPr>
          <p:cNvPr id="125954" name="Rectangle 2"/>
          <p:cNvSpPr>
            <a:spLocks noGrp="1" noRot="1" noChangeAspect="1" noChangeArrowheads="1" noTextEdit="1"/>
          </p:cNvSpPr>
          <p:nvPr>
            <p:ph type="sldImg"/>
          </p:nvPr>
        </p:nvSpPr>
        <p:spPr>
          <a:xfrm>
            <a:off x="1114425" y="703263"/>
            <a:ext cx="4692650" cy="3519487"/>
          </a:xfrm>
          <a:ln/>
        </p:spPr>
      </p:sp>
      <p:sp>
        <p:nvSpPr>
          <p:cNvPr id="125955" name="Rectangle 3"/>
          <p:cNvSpPr>
            <a:spLocks noGrp="1" noChangeArrowheads="1"/>
          </p:cNvSpPr>
          <p:nvPr>
            <p:ph type="body" idx="1"/>
          </p:nvPr>
        </p:nvSpPr>
        <p:spPr>
          <a:noFill/>
          <a:ln/>
        </p:spPr>
        <p:txBody>
          <a:bodyPr/>
          <a:lstStyle/>
          <a:p>
            <a:r>
              <a:rPr lang="en-US" smtClean="0"/>
              <a:t>This time, try to ignore the low level cloud field and concentrate on the motion of the high clouds (Ci/CS).  You should be able to see the anticyclonic outflow across northern South America/eastern Caribbean Islands.  Cloud swirls in the vicinity of the Cayman Islands are also suggestive of the upper level circulation, but in this particular example, the visible imagery is not the best tool for diagnosing the pattern.</a:t>
            </a:r>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73E4D27A-1FC7-4530-B2B2-6E39555B4174}" type="slidenum">
              <a:rPr lang="en-US" smtClean="0"/>
              <a:pPr/>
              <a:t>25</a:t>
            </a:fld>
            <a:endParaRPr lang="en-US" smtClean="0"/>
          </a:p>
        </p:txBody>
      </p:sp>
      <p:sp>
        <p:nvSpPr>
          <p:cNvPr id="166914" name="Rectangle 2"/>
          <p:cNvSpPr>
            <a:spLocks noGrp="1" noRot="1" noChangeAspect="1" noChangeArrowheads="1" noTextEdit="1"/>
          </p:cNvSpPr>
          <p:nvPr>
            <p:ph type="sldImg"/>
          </p:nvPr>
        </p:nvSpPr>
        <p:spPr>
          <a:xfrm>
            <a:off x="1114425" y="703263"/>
            <a:ext cx="4692650" cy="3519487"/>
          </a:xfrm>
          <a:ln/>
        </p:spPr>
      </p:sp>
      <p:sp>
        <p:nvSpPr>
          <p:cNvPr id="166915" name="Rectangle 3"/>
          <p:cNvSpPr>
            <a:spLocks noGrp="1" noChangeArrowheads="1"/>
          </p:cNvSpPr>
          <p:nvPr>
            <p:ph type="body" idx="1"/>
          </p:nvPr>
        </p:nvSpPr>
        <p:spPr>
          <a:noFill/>
          <a:ln/>
        </p:spPr>
        <p:txBody>
          <a:bodyPr/>
          <a:lstStyle/>
          <a:p>
            <a:r>
              <a:rPr lang="en-US" smtClean="0"/>
              <a:t>At 800 hPa the inverted trough pattern is well defined, extending from nrn Colombia to the Bahamas.  </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6341BFA9-1F2F-490D-9248-72A4EF50CE6B}" type="slidenum">
              <a:rPr lang="en-US" smtClean="0"/>
              <a:pPr/>
              <a:t>26</a:t>
            </a:fld>
            <a:endParaRPr lang="en-US" smtClean="0"/>
          </a:p>
        </p:txBody>
      </p:sp>
      <p:sp>
        <p:nvSpPr>
          <p:cNvPr id="168962" name="Rectangle 2"/>
          <p:cNvSpPr>
            <a:spLocks noGrp="1" noRot="1" noChangeAspect="1" noChangeArrowheads="1" noTextEdit="1"/>
          </p:cNvSpPr>
          <p:nvPr>
            <p:ph type="sldImg"/>
          </p:nvPr>
        </p:nvSpPr>
        <p:spPr>
          <a:xfrm>
            <a:off x="1114425" y="703263"/>
            <a:ext cx="4692650" cy="3519487"/>
          </a:xfrm>
          <a:ln/>
        </p:spPr>
      </p:sp>
      <p:sp>
        <p:nvSpPr>
          <p:cNvPr id="168963" name="Rectangle 3"/>
          <p:cNvSpPr>
            <a:spLocks noGrp="1" noChangeArrowheads="1"/>
          </p:cNvSpPr>
          <p:nvPr>
            <p:ph type="body" idx="1"/>
          </p:nvPr>
        </p:nvSpPr>
        <p:spPr>
          <a:noFill/>
          <a:ln/>
        </p:spPr>
        <p:txBody>
          <a:bodyPr/>
          <a:lstStyle/>
          <a:p>
            <a:r>
              <a:rPr lang="en-US" smtClean="0"/>
              <a:t>The 800 hPa analysis of the winds and the equivalent potential temperature also show the inverted trough axis, with a thermal ridge concentrating along the inverted trough.  The low level feature is interacting with the Near Equatorial Trough over nrn South America to sustain a warm/ moist inflow across the central Caribbean.  Presenting a risk of organized rainfall amounts.</a:t>
            </a:r>
          </a:p>
          <a:p>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DE14F85E-26D3-4919-AB4A-9070F60E9A17}" type="slidenum">
              <a:rPr lang="en-US" smtClean="0"/>
              <a:pPr/>
              <a:t>27</a:t>
            </a:fld>
            <a:endParaRPr lang="en-US" smtClean="0"/>
          </a:p>
        </p:txBody>
      </p:sp>
      <p:sp>
        <p:nvSpPr>
          <p:cNvPr id="171010" name="Rectangle 2"/>
          <p:cNvSpPr>
            <a:spLocks noGrp="1" noRot="1" noChangeAspect="1" noChangeArrowheads="1" noTextEdit="1"/>
          </p:cNvSpPr>
          <p:nvPr>
            <p:ph type="sldImg"/>
          </p:nvPr>
        </p:nvSpPr>
        <p:spPr>
          <a:xfrm>
            <a:off x="1114425" y="703263"/>
            <a:ext cx="4692650" cy="3519487"/>
          </a:xfrm>
          <a:ln/>
        </p:spPr>
      </p:sp>
      <p:sp>
        <p:nvSpPr>
          <p:cNvPr id="171011" name="Rectangle 3"/>
          <p:cNvSpPr>
            <a:spLocks noGrp="1" noChangeArrowheads="1"/>
          </p:cNvSpPr>
          <p:nvPr>
            <p:ph type="body" idx="1"/>
          </p:nvPr>
        </p:nvSpPr>
        <p:spPr>
          <a:noFill/>
          <a:ln/>
        </p:spPr>
        <p:txBody>
          <a:bodyPr/>
          <a:lstStyle/>
          <a:p>
            <a:r>
              <a:rPr lang="en-US" smtClean="0"/>
              <a:t>This is a cross section of the wind (barbs/kt) and the relative vorticity (cyclonic in red). The cross sectional analysis shows the upper level trough and the low level perturbation.  The upper trough is limited to levels above 300 hPa, while the low level perturbation reaches 500 hPa. Notice the model analysis/forecast of a wind surge to the east of the axis, with winds of 40kt at 700 hPa.</a:t>
            </a:r>
          </a:p>
          <a:p>
            <a:r>
              <a:rPr lang="en-US" smtClean="0"/>
              <a:t>The upper and low level troughs are clearly evident on the vertical profile.  The low level perturbation is interacting with the upper level synoptic scale perturbation.</a:t>
            </a:r>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BA61DD4-C057-4F0B-9EF9-A7866D6F0EB0}" type="slidenum">
              <a:rPr lang="en-US" smtClean="0"/>
              <a:pPr/>
              <a:t>28</a:t>
            </a:fld>
            <a:endParaRPr lang="en-US" smtClean="0"/>
          </a:p>
        </p:txBody>
      </p:sp>
      <p:sp>
        <p:nvSpPr>
          <p:cNvPr id="173058" name="Rectangle 2"/>
          <p:cNvSpPr>
            <a:spLocks noGrp="1" noRot="1" noChangeAspect="1" noChangeArrowheads="1" noTextEdit="1"/>
          </p:cNvSpPr>
          <p:nvPr>
            <p:ph type="sldImg"/>
          </p:nvPr>
        </p:nvSpPr>
        <p:spPr>
          <a:xfrm>
            <a:off x="1114425" y="703263"/>
            <a:ext cx="4692650" cy="3519487"/>
          </a:xfrm>
          <a:ln/>
        </p:spPr>
      </p:sp>
      <p:sp>
        <p:nvSpPr>
          <p:cNvPr id="173059" name="Rectangle 3"/>
          <p:cNvSpPr>
            <a:spLocks noGrp="1" noChangeArrowheads="1"/>
          </p:cNvSpPr>
          <p:nvPr>
            <p:ph type="body" idx="1"/>
          </p:nvPr>
        </p:nvSpPr>
        <p:spPr>
          <a:noFill/>
          <a:ln/>
        </p:spPr>
        <p:txBody>
          <a:bodyPr/>
          <a:lstStyle/>
          <a:p>
            <a:r>
              <a:rPr lang="en-US" smtClean="0"/>
              <a:t>The cross sectional analysis of the winds and vorticity adds to the confusion.  It is clearly evident that the low/upper perturbations are moving in tandem.  But, with time notice that the upper low weakens/fills while the low level trough tends to persist.  The likely explanation was that the surface/low level trough was indeed a tropical wave that was in phase with the upper level trough axis.</a:t>
            </a:r>
          </a:p>
          <a:p>
            <a:endParaRPr lang="en-US" smtClean="0"/>
          </a:p>
          <a:p>
            <a:r>
              <a:rPr lang="en-US" smtClean="0"/>
              <a:t>The other possibility is that the low level trough was an induced wave, and managed to survive the dissipation of the upper level axis.</a:t>
            </a:r>
          </a:p>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p>
            <a:fld id="{4FD1A9EC-40F2-473E-A9D8-8347D68D529D}" type="slidenum">
              <a:rPr lang="en-US" smtClean="0"/>
              <a:pPr/>
              <a:t>33</a:t>
            </a:fld>
            <a:endParaRPr lang="en-US" smtClean="0"/>
          </a:p>
        </p:txBody>
      </p:sp>
      <p:sp>
        <p:nvSpPr>
          <p:cNvPr id="179202" name="Rectangle 2"/>
          <p:cNvSpPr>
            <a:spLocks noGrp="1" noRot="1" noChangeAspect="1" noChangeArrowheads="1" noTextEdit="1"/>
          </p:cNvSpPr>
          <p:nvPr>
            <p:ph type="sldImg"/>
          </p:nvPr>
        </p:nvSpPr>
        <p:spPr>
          <a:xfrm>
            <a:off x="1114425" y="703263"/>
            <a:ext cx="4692650" cy="3519487"/>
          </a:xfrm>
          <a:ln/>
        </p:spPr>
      </p:sp>
      <p:sp>
        <p:nvSpPr>
          <p:cNvPr id="179203" name="Rectangle 3"/>
          <p:cNvSpPr>
            <a:spLocks noGrp="1" noChangeArrowheads="1"/>
          </p:cNvSpPr>
          <p:nvPr>
            <p:ph type="body" idx="1"/>
          </p:nvPr>
        </p:nvSpPr>
        <p:spPr>
          <a:noFill/>
          <a:ln/>
        </p:spPr>
        <p:txBody>
          <a:bodyPr/>
          <a:lstStyle/>
          <a:p>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DD2600CF-3334-4774-8813-8D8010F01C63}" type="slidenum">
              <a:rPr lang="en-US" smtClean="0"/>
              <a:pPr/>
              <a:t>4</a:t>
            </a:fld>
            <a:endParaRPr lang="en-US" smtClean="0"/>
          </a:p>
        </p:txBody>
      </p:sp>
      <p:sp>
        <p:nvSpPr>
          <p:cNvPr id="128002" name="Rectangle 2"/>
          <p:cNvSpPr>
            <a:spLocks noGrp="1" noRot="1" noChangeAspect="1" noChangeArrowheads="1" noTextEdit="1"/>
          </p:cNvSpPr>
          <p:nvPr>
            <p:ph type="sldImg"/>
          </p:nvPr>
        </p:nvSpPr>
        <p:spPr>
          <a:xfrm>
            <a:off x="1114425" y="703263"/>
            <a:ext cx="4692650" cy="3519487"/>
          </a:xfrm>
          <a:ln/>
        </p:spPr>
      </p:sp>
      <p:sp>
        <p:nvSpPr>
          <p:cNvPr id="128003" name="Rectangle 3"/>
          <p:cNvSpPr>
            <a:spLocks noGrp="1" noChangeArrowheads="1"/>
          </p:cNvSpPr>
          <p:nvPr>
            <p:ph type="body" idx="1"/>
          </p:nvPr>
        </p:nvSpPr>
        <p:spPr>
          <a:noFill/>
          <a:ln/>
        </p:spPr>
        <p:txBody>
          <a:bodyPr/>
          <a:lstStyle/>
          <a:p>
            <a:r>
              <a:rPr lang="en-US" smtClean="0"/>
              <a:t>The water vapor imagery, due to the placement of the GOES near the equator, is mostly representative of upper level circulations. In this case, the enhanced imagery clearly shows the cyclonic circulation over the western Caribbean, and the anticyclonic outflow over the eastern Caribbean. </a:t>
            </a:r>
            <a:endParaRPr lang="es-ES_trad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4008E993-1275-465E-BE83-3448D0150EAA}" type="slidenum">
              <a:rPr lang="en-US" smtClean="0"/>
              <a:pPr/>
              <a:t>5</a:t>
            </a:fld>
            <a:endParaRPr lang="en-US" smtClean="0"/>
          </a:p>
        </p:txBody>
      </p:sp>
      <p:sp>
        <p:nvSpPr>
          <p:cNvPr id="130050" name="Rectangle 2"/>
          <p:cNvSpPr>
            <a:spLocks noGrp="1" noRot="1" noChangeAspect="1" noChangeArrowheads="1" noTextEdit="1"/>
          </p:cNvSpPr>
          <p:nvPr>
            <p:ph type="sldImg"/>
          </p:nvPr>
        </p:nvSpPr>
        <p:spPr>
          <a:xfrm>
            <a:off x="1114425" y="703263"/>
            <a:ext cx="4692650" cy="3519487"/>
          </a:xfrm>
          <a:ln/>
        </p:spPr>
      </p:sp>
      <p:sp>
        <p:nvSpPr>
          <p:cNvPr id="130051" name="Rectangle 3"/>
          <p:cNvSpPr>
            <a:spLocks noGrp="1" noChangeArrowheads="1"/>
          </p:cNvSpPr>
          <p:nvPr>
            <p:ph type="body" idx="1"/>
          </p:nvPr>
        </p:nvSpPr>
        <p:spPr>
          <a:noFill/>
          <a:ln/>
        </p:spPr>
        <p:txBody>
          <a:bodyPr/>
          <a:lstStyle/>
          <a:p>
            <a:r>
              <a:rPr lang="en-US" smtClean="0"/>
              <a:t>The GFS analysis, at 400 hPa, clearly shows the upper level circulations, with a Trough over the western Caribbean and a ridge on the eastern Caribbean/Tropical Atlantic.  The best diffluence aloft is over and north of the eastern Caribbean islands. </a:t>
            </a:r>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4AF60C08-8CF9-494F-9927-DB44C20B1501}" type="slidenum">
              <a:rPr lang="en-US" smtClean="0"/>
              <a:pPr/>
              <a:t>6</a:t>
            </a:fld>
            <a:endParaRPr lang="en-US" smtClean="0"/>
          </a:p>
        </p:txBody>
      </p:sp>
      <p:sp>
        <p:nvSpPr>
          <p:cNvPr id="132098" name="Rectangle 2"/>
          <p:cNvSpPr>
            <a:spLocks noGrp="1" noRot="1" noChangeAspect="1" noChangeArrowheads="1" noTextEdit="1"/>
          </p:cNvSpPr>
          <p:nvPr>
            <p:ph type="sldImg"/>
          </p:nvPr>
        </p:nvSpPr>
        <p:spPr>
          <a:xfrm>
            <a:off x="1114425" y="703263"/>
            <a:ext cx="4692650" cy="3519487"/>
          </a:xfrm>
          <a:ln/>
        </p:spPr>
      </p:sp>
      <p:sp>
        <p:nvSpPr>
          <p:cNvPr id="132099" name="Rectangle 3"/>
          <p:cNvSpPr>
            <a:spLocks noGrp="1" noChangeArrowheads="1"/>
          </p:cNvSpPr>
          <p:nvPr>
            <p:ph type="body" idx="1"/>
          </p:nvPr>
        </p:nvSpPr>
        <p:spPr>
          <a:noFill/>
          <a:ln/>
        </p:spPr>
        <p:txBody>
          <a:bodyPr/>
          <a:lstStyle/>
          <a:p>
            <a:r>
              <a:rPr lang="en-US" smtClean="0"/>
              <a:t>The 850 hPa analysis shows a cyclonically curved flow over the eastern/central Caribbean, with the inverted trough extending north from northern Colombia to Haiti.</a:t>
            </a:r>
            <a:endParaRPr lang="es-ES_trad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FAB1B7F2-5667-4E74-9E11-491E701E0071}" type="slidenum">
              <a:rPr lang="en-US" smtClean="0"/>
              <a:pPr/>
              <a:t>7</a:t>
            </a:fld>
            <a:endParaRPr lang="en-US" smtClean="0"/>
          </a:p>
        </p:txBody>
      </p:sp>
      <p:sp>
        <p:nvSpPr>
          <p:cNvPr id="134146" name="Rectangle 2"/>
          <p:cNvSpPr>
            <a:spLocks noGrp="1" noRot="1" noChangeAspect="1" noChangeArrowheads="1" noTextEdit="1"/>
          </p:cNvSpPr>
          <p:nvPr>
            <p:ph type="sldImg"/>
          </p:nvPr>
        </p:nvSpPr>
        <p:spPr>
          <a:xfrm>
            <a:off x="1114425" y="703263"/>
            <a:ext cx="4692650" cy="3519487"/>
          </a:xfrm>
          <a:ln/>
        </p:spPr>
      </p:sp>
      <p:sp>
        <p:nvSpPr>
          <p:cNvPr id="134147" name="Rectangle 3"/>
          <p:cNvSpPr>
            <a:spLocks noGrp="1" noChangeArrowheads="1"/>
          </p:cNvSpPr>
          <p:nvPr>
            <p:ph type="body" idx="1"/>
          </p:nvPr>
        </p:nvSpPr>
        <p:spPr>
          <a:noFill/>
          <a:ln/>
        </p:spPr>
        <p:txBody>
          <a:bodyPr/>
          <a:lstStyle/>
          <a:p>
            <a:r>
              <a:rPr lang="en-US" smtClean="0"/>
              <a:t>The plot of equivalent potential temperature (EPT) and the 850 hPa winds, shows a warm/moist ridge extending north-northeast from northern Colombia/northwestern Venezuela to Puerto Rico/US Virgin Islands.  The shape of the moist tongue is due to the combination of the upper trough and the ridge.</a:t>
            </a:r>
            <a:endParaRPr lang="es-ES_trad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D6DBCAFB-383D-49E6-BD32-BB2E108838C8}" type="slidenum">
              <a:rPr lang="en-US" smtClean="0"/>
              <a:pPr/>
              <a:t>8</a:t>
            </a:fld>
            <a:endParaRPr lang="en-US" smtClean="0"/>
          </a:p>
        </p:txBody>
      </p:sp>
      <p:sp>
        <p:nvSpPr>
          <p:cNvPr id="136194" name="Rectangle 2"/>
          <p:cNvSpPr>
            <a:spLocks noGrp="1" noRot="1" noChangeAspect="1" noChangeArrowheads="1" noTextEdit="1"/>
          </p:cNvSpPr>
          <p:nvPr>
            <p:ph type="sldImg"/>
          </p:nvPr>
        </p:nvSpPr>
        <p:spPr>
          <a:xfrm>
            <a:off x="1114425" y="703263"/>
            <a:ext cx="4692650" cy="3519487"/>
          </a:xfrm>
          <a:ln/>
        </p:spPr>
      </p:sp>
      <p:sp>
        <p:nvSpPr>
          <p:cNvPr id="136195" name="Rectangle 3"/>
          <p:cNvSpPr>
            <a:spLocks noGrp="1" noChangeArrowheads="1"/>
          </p:cNvSpPr>
          <p:nvPr>
            <p:ph type="body" idx="1"/>
          </p:nvPr>
        </p:nvSpPr>
        <p:spPr>
          <a:noFill/>
          <a:ln/>
        </p:spPr>
        <p:txBody>
          <a:bodyPr/>
          <a:lstStyle/>
          <a:p>
            <a:r>
              <a:rPr lang="en-US" smtClean="0"/>
              <a:t>The upper and low level troughs are clearly evident on the vertical profile.  The low level perturbation is under the influence of the upper level synoptic scale perturbation.</a:t>
            </a:r>
            <a:endParaRPr lang="es-ES_trad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99000E0D-4417-46C4-838B-685DB9195C96}" type="slidenum">
              <a:rPr lang="en-US" smtClean="0"/>
              <a:pPr/>
              <a:t>11</a:t>
            </a:fld>
            <a:endParaRPr lang="en-US" smtClean="0"/>
          </a:p>
        </p:txBody>
      </p:sp>
      <p:sp>
        <p:nvSpPr>
          <p:cNvPr id="140290" name="Rectangle 2"/>
          <p:cNvSpPr>
            <a:spLocks noGrp="1" noRot="1" noChangeAspect="1" noChangeArrowheads="1" noTextEdit="1"/>
          </p:cNvSpPr>
          <p:nvPr>
            <p:ph type="sldImg"/>
          </p:nvPr>
        </p:nvSpPr>
        <p:spPr>
          <a:xfrm>
            <a:off x="1114425" y="703263"/>
            <a:ext cx="4692650" cy="3519487"/>
          </a:xfrm>
          <a:ln/>
        </p:spPr>
      </p:sp>
      <p:sp>
        <p:nvSpPr>
          <p:cNvPr id="140291" name="Rectangle 3"/>
          <p:cNvSpPr>
            <a:spLocks noGrp="1" noChangeArrowheads="1"/>
          </p:cNvSpPr>
          <p:nvPr>
            <p:ph type="body" idx="1"/>
          </p:nvPr>
        </p:nvSpPr>
        <p:spPr>
          <a:noFill/>
          <a:ln/>
        </p:spPr>
        <p:txBody>
          <a:bodyPr/>
          <a:lstStyle/>
          <a:p>
            <a:r>
              <a:rPr lang="en-US" smtClean="0"/>
              <a:t>Visible animation shows a skewed low level ridge into the Tropical Atlantic, with axis to the southeast to just north of the ITCZ. A well defined perturbation is entering the eastern Caribbean isles, with inverted “V” pattern defining from eastern Venezuela to the Virgin isles.  Note that this is anomalously strong this early in the season.  Higher amplitude waves like this are more common in late August/September.</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3E08078B-0A68-4A0B-946A-3191D0B95F1C}" type="slidenum">
              <a:rPr lang="en-US" smtClean="0"/>
              <a:pPr/>
              <a:t>12</a:t>
            </a:fld>
            <a:endParaRPr lang="en-US" smtClean="0"/>
          </a:p>
        </p:txBody>
      </p:sp>
      <p:sp>
        <p:nvSpPr>
          <p:cNvPr id="142338" name="Rectangle 2"/>
          <p:cNvSpPr>
            <a:spLocks noGrp="1" noRot="1" noChangeAspect="1" noChangeArrowheads="1" noTextEdit="1"/>
          </p:cNvSpPr>
          <p:nvPr>
            <p:ph type="sldImg"/>
          </p:nvPr>
        </p:nvSpPr>
        <p:spPr>
          <a:xfrm>
            <a:off x="1114425" y="703263"/>
            <a:ext cx="4692650" cy="3519487"/>
          </a:xfrm>
          <a:ln/>
        </p:spPr>
      </p:sp>
      <p:sp>
        <p:nvSpPr>
          <p:cNvPr id="142339" name="Rectangle 3"/>
          <p:cNvSpPr>
            <a:spLocks noGrp="1" noChangeArrowheads="1"/>
          </p:cNvSpPr>
          <p:nvPr>
            <p:ph type="body" idx="1"/>
          </p:nvPr>
        </p:nvSpPr>
        <p:spPr>
          <a:noFill/>
          <a:ln/>
        </p:spPr>
        <p:txBody>
          <a:bodyPr/>
          <a:lstStyle/>
          <a:p>
            <a:r>
              <a:rPr lang="en-US" smtClean="0"/>
              <a:t>Water vapor images show a TUTT with its axis southwest across the northern Leeward/Virgin Isles to a low over the northeast Caribbean.  A ridge extends from the east across the Tropical Atlantic to just east of the islands.  The ridge aloft is venting deep convection along the ITCZ while also sustaining a deep layer easterly flow steering deep convection towards the Guianas/northern Venezuela.  </a:t>
            </a:r>
          </a:p>
          <a:p>
            <a:endParaRPr lang="en-US" smtClean="0"/>
          </a:p>
          <a:p>
            <a:r>
              <a:rPr lang="en-US" smtClean="0"/>
              <a:t>The TUTT low is providing the outflow to deep convection over the Lesser Antilles while enhancing convection along the Tropical Wave.</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7D8D9-4269-4E39-B876-1DEA5991F9A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87632A-B140-41A4-A5A7-E91B9B4C61F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489F7A-13E4-41C1-B8F2-C449E7D893B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CAF53D-CACE-4F3B-870F-8FD1C99370C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20F22-4FCA-41FC-BB4F-DB53767A021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5EAD04-4A78-4B32-B0A7-6DCAC8E4DEF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D3B025-EF0D-4C58-A6C6-3B46773CBE4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6C23DE-3679-4B0E-8D80-668BC211B82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0B0483-1F60-4478-8BC0-446DA1CD0C8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DF7217-4372-4D77-AAB1-A47F170E55B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A8383B-CBFC-457C-AA78-6A85BFB675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fld id="{A2021D56-7354-4268-9C56-3473B5B6B3E2}"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ctrTitle"/>
          </p:nvPr>
        </p:nvSpPr>
        <p:spPr>
          <a:xfrm>
            <a:off x="685800" y="2286000"/>
            <a:ext cx="7772400" cy="1143000"/>
          </a:xfrm>
        </p:spPr>
        <p:txBody>
          <a:bodyPr/>
          <a:lstStyle/>
          <a:p>
            <a:r>
              <a:rPr lang="es-ES_tradnl" dirty="0" smtClean="0">
                <a:solidFill>
                  <a:schemeClr val="bg2"/>
                </a:solidFill>
              </a:rPr>
              <a:t>Ejercicio Practico: </a:t>
            </a:r>
            <a:br>
              <a:rPr lang="es-ES_tradnl" dirty="0" smtClean="0">
                <a:solidFill>
                  <a:schemeClr val="bg2"/>
                </a:solidFill>
              </a:rPr>
            </a:br>
            <a:r>
              <a:rPr lang="es-ES_tradnl" dirty="0" smtClean="0">
                <a:solidFill>
                  <a:schemeClr val="bg2"/>
                </a:solidFill>
              </a:rPr>
              <a:t>Evento del 20 de Abril del 2004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ctrTitle"/>
          </p:nvPr>
        </p:nvSpPr>
        <p:spPr/>
        <p:txBody>
          <a:bodyPr/>
          <a:lstStyle/>
          <a:p>
            <a:r>
              <a:rPr lang="es-ES_tradnl" dirty="0">
                <a:solidFill>
                  <a:schemeClr val="bg2"/>
                </a:solidFill>
              </a:rPr>
              <a:t>Ejercicio Practico: </a:t>
            </a:r>
            <a:br>
              <a:rPr lang="es-ES_tradnl" dirty="0">
                <a:solidFill>
                  <a:schemeClr val="bg2"/>
                </a:solidFill>
              </a:rPr>
            </a:br>
            <a:r>
              <a:rPr lang="es-ES_tradnl" dirty="0">
                <a:solidFill>
                  <a:schemeClr val="bg2"/>
                </a:solidFill>
              </a:rPr>
              <a:t>Evento </a:t>
            </a:r>
            <a:r>
              <a:rPr lang="es-ES_tradnl" dirty="0" smtClean="0">
                <a:solidFill>
                  <a:schemeClr val="bg2"/>
                </a:solidFill>
              </a:rPr>
              <a:t>del 20 de Junio del 2008</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Vis_tw_loop"/>
          <p:cNvPicPr>
            <a:picLocks noChangeAspect="1" noChangeArrowheads="1" noCrop="1"/>
          </p:cNvPicPr>
          <p:nvPr/>
        </p:nvPicPr>
        <p:blipFill>
          <a:blip r:embed="rId3" cstate="print"/>
          <a:srcRect/>
          <a:stretch>
            <a:fillRect/>
          </a:stretch>
        </p:blipFill>
        <p:spPr bwMode="auto">
          <a:xfrm>
            <a:off x="0" y="-685800"/>
            <a:ext cx="9144000" cy="7743825"/>
          </a:xfrm>
          <a:prstGeom prst="rect">
            <a:avLst/>
          </a:prstGeom>
          <a:noFill/>
          <a:ln w="9525">
            <a:noFill/>
            <a:miter lim="800000"/>
            <a:headEnd/>
            <a:tailEnd/>
          </a:ln>
        </p:spPr>
      </p:pic>
      <p:sp>
        <p:nvSpPr>
          <p:cNvPr id="180228" name="Freeform 4"/>
          <p:cNvSpPr>
            <a:spLocks/>
          </p:cNvSpPr>
          <p:nvPr/>
        </p:nvSpPr>
        <p:spPr bwMode="auto">
          <a:xfrm>
            <a:off x="609600" y="2819400"/>
            <a:ext cx="8382000" cy="2019300"/>
          </a:xfrm>
          <a:custGeom>
            <a:avLst/>
            <a:gdLst>
              <a:gd name="T0" fmla="*/ 2147483647 w 5280"/>
              <a:gd name="T1" fmla="*/ 2147483647 h 1272"/>
              <a:gd name="T2" fmla="*/ 2147483647 w 5280"/>
              <a:gd name="T3" fmla="*/ 2147483647 h 1272"/>
              <a:gd name="T4" fmla="*/ 2147483647 w 5280"/>
              <a:gd name="T5" fmla="*/ 2147483647 h 1272"/>
              <a:gd name="T6" fmla="*/ 2147483647 w 5280"/>
              <a:gd name="T7" fmla="*/ 2147483647 h 1272"/>
              <a:gd name="T8" fmla="*/ 2147483647 w 5280"/>
              <a:gd name="T9" fmla="*/ 2147483647 h 1272"/>
              <a:gd name="T10" fmla="*/ 2147483647 w 5280"/>
              <a:gd name="T11" fmla="*/ 2147483647 h 1272"/>
              <a:gd name="T12" fmla="*/ 2147483647 w 5280"/>
              <a:gd name="T13" fmla="*/ 2147483647 h 1272"/>
              <a:gd name="T14" fmla="*/ 2147483647 w 5280"/>
              <a:gd name="T15" fmla="*/ 0 h 1272"/>
              <a:gd name="T16" fmla="*/ 2147483647 w 5280"/>
              <a:gd name="T17" fmla="*/ 2147483647 h 1272"/>
              <a:gd name="T18" fmla="*/ 2147483647 w 5280"/>
              <a:gd name="T19" fmla="*/ 2147483647 h 1272"/>
              <a:gd name="T20" fmla="*/ 2147483647 w 5280"/>
              <a:gd name="T21" fmla="*/ 2147483647 h 1272"/>
              <a:gd name="T22" fmla="*/ 2147483647 w 5280"/>
              <a:gd name="T23" fmla="*/ 2147483647 h 1272"/>
              <a:gd name="T24" fmla="*/ 0 w 5280"/>
              <a:gd name="T25" fmla="*/ 2147483647 h 12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0"/>
              <a:gd name="T40" fmla="*/ 0 h 1272"/>
              <a:gd name="T41" fmla="*/ 5280 w 5280"/>
              <a:gd name="T42" fmla="*/ 1272 h 12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0" h="1272">
                <a:moveTo>
                  <a:pt x="5280" y="1200"/>
                </a:moveTo>
                <a:cubicBezTo>
                  <a:pt x="5000" y="1236"/>
                  <a:pt x="4720" y="1272"/>
                  <a:pt x="4416" y="1248"/>
                </a:cubicBezTo>
                <a:cubicBezTo>
                  <a:pt x="4112" y="1224"/>
                  <a:pt x="3688" y="1128"/>
                  <a:pt x="3456" y="1056"/>
                </a:cubicBezTo>
                <a:cubicBezTo>
                  <a:pt x="3224" y="984"/>
                  <a:pt x="3128" y="896"/>
                  <a:pt x="3024" y="816"/>
                </a:cubicBezTo>
                <a:cubicBezTo>
                  <a:pt x="2920" y="736"/>
                  <a:pt x="2904" y="648"/>
                  <a:pt x="2832" y="576"/>
                </a:cubicBezTo>
                <a:cubicBezTo>
                  <a:pt x="2760" y="504"/>
                  <a:pt x="2720" y="464"/>
                  <a:pt x="2592" y="384"/>
                </a:cubicBezTo>
                <a:cubicBezTo>
                  <a:pt x="2464" y="304"/>
                  <a:pt x="2216" y="160"/>
                  <a:pt x="2064" y="96"/>
                </a:cubicBezTo>
                <a:cubicBezTo>
                  <a:pt x="1912" y="32"/>
                  <a:pt x="1816" y="0"/>
                  <a:pt x="1680" y="0"/>
                </a:cubicBezTo>
                <a:cubicBezTo>
                  <a:pt x="1544" y="0"/>
                  <a:pt x="1368" y="56"/>
                  <a:pt x="1248" y="96"/>
                </a:cubicBezTo>
                <a:cubicBezTo>
                  <a:pt x="1128" y="136"/>
                  <a:pt x="1080" y="208"/>
                  <a:pt x="960" y="240"/>
                </a:cubicBezTo>
                <a:cubicBezTo>
                  <a:pt x="840" y="272"/>
                  <a:pt x="648" y="272"/>
                  <a:pt x="528" y="288"/>
                </a:cubicBezTo>
                <a:cubicBezTo>
                  <a:pt x="408" y="304"/>
                  <a:pt x="328" y="328"/>
                  <a:pt x="240" y="336"/>
                </a:cubicBezTo>
                <a:cubicBezTo>
                  <a:pt x="152" y="344"/>
                  <a:pt x="76" y="340"/>
                  <a:pt x="0" y="336"/>
                </a:cubicBezTo>
              </a:path>
            </a:pathLst>
          </a:custGeom>
          <a:noFill/>
          <a:ln w="9525">
            <a:solidFill>
              <a:srgbClr val="FFFF00"/>
            </a:solidFill>
            <a:round/>
            <a:headEnd type="none" w="med" len="med"/>
            <a:tailEnd type="triangle" w="med" len="med"/>
          </a:ln>
        </p:spPr>
        <p:txBody>
          <a:bodyPr/>
          <a:lstStyle/>
          <a:p>
            <a:endParaRPr lang="en-US"/>
          </a:p>
        </p:txBody>
      </p:sp>
      <p:sp>
        <p:nvSpPr>
          <p:cNvPr id="180229" name="Freeform 5"/>
          <p:cNvSpPr>
            <a:spLocks/>
          </p:cNvSpPr>
          <p:nvPr/>
        </p:nvSpPr>
        <p:spPr bwMode="auto">
          <a:xfrm>
            <a:off x="647700" y="3390900"/>
            <a:ext cx="8559800" cy="2032000"/>
          </a:xfrm>
          <a:custGeom>
            <a:avLst/>
            <a:gdLst>
              <a:gd name="T0" fmla="*/ 2147483647 w 5392"/>
              <a:gd name="T1" fmla="*/ 2147483647 h 1280"/>
              <a:gd name="T2" fmla="*/ 2147483647 w 5392"/>
              <a:gd name="T3" fmla="*/ 2147483647 h 1280"/>
              <a:gd name="T4" fmla="*/ 2147483647 w 5392"/>
              <a:gd name="T5" fmla="*/ 2147483647 h 1280"/>
              <a:gd name="T6" fmla="*/ 2147483647 w 5392"/>
              <a:gd name="T7" fmla="*/ 2147483647 h 1280"/>
              <a:gd name="T8" fmla="*/ 2147483647 w 5392"/>
              <a:gd name="T9" fmla="*/ 2147483647 h 1280"/>
              <a:gd name="T10" fmla="*/ 2147483647 w 5392"/>
              <a:gd name="T11" fmla="*/ 2147483647 h 1280"/>
              <a:gd name="T12" fmla="*/ 2147483647 w 5392"/>
              <a:gd name="T13" fmla="*/ 2147483647 h 1280"/>
              <a:gd name="T14" fmla="*/ 2147483647 w 5392"/>
              <a:gd name="T15" fmla="*/ 2147483647 h 1280"/>
              <a:gd name="T16" fmla="*/ 2147483647 w 5392"/>
              <a:gd name="T17" fmla="*/ 2147483647 h 1280"/>
              <a:gd name="T18" fmla="*/ 2147483647 w 5392"/>
              <a:gd name="T19" fmla="*/ 2147483647 h 1280"/>
              <a:gd name="T20" fmla="*/ 2147483647 w 5392"/>
              <a:gd name="T21" fmla="*/ 2147483647 h 1280"/>
              <a:gd name="T22" fmla="*/ 2147483647 w 5392"/>
              <a:gd name="T23" fmla="*/ 2147483647 h 1280"/>
              <a:gd name="T24" fmla="*/ 2147483647 w 5392"/>
              <a:gd name="T25" fmla="*/ 2147483647 h 12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92"/>
              <a:gd name="T40" fmla="*/ 0 h 1280"/>
              <a:gd name="T41" fmla="*/ 5392 w 5392"/>
              <a:gd name="T42" fmla="*/ 1280 h 12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92" h="1280">
                <a:moveTo>
                  <a:pt x="5304" y="1272"/>
                </a:moveTo>
                <a:cubicBezTo>
                  <a:pt x="5348" y="1276"/>
                  <a:pt x="5392" y="1280"/>
                  <a:pt x="5256" y="1272"/>
                </a:cubicBezTo>
                <a:cubicBezTo>
                  <a:pt x="5120" y="1264"/>
                  <a:pt x="4744" y="1232"/>
                  <a:pt x="4488" y="1224"/>
                </a:cubicBezTo>
                <a:cubicBezTo>
                  <a:pt x="4232" y="1216"/>
                  <a:pt x="3952" y="1264"/>
                  <a:pt x="3720" y="1224"/>
                </a:cubicBezTo>
                <a:cubicBezTo>
                  <a:pt x="3488" y="1184"/>
                  <a:pt x="3304" y="1112"/>
                  <a:pt x="3096" y="984"/>
                </a:cubicBezTo>
                <a:cubicBezTo>
                  <a:pt x="2888" y="856"/>
                  <a:pt x="2632" y="592"/>
                  <a:pt x="2472" y="456"/>
                </a:cubicBezTo>
                <a:cubicBezTo>
                  <a:pt x="2312" y="320"/>
                  <a:pt x="2240" y="240"/>
                  <a:pt x="2136" y="168"/>
                </a:cubicBezTo>
                <a:cubicBezTo>
                  <a:pt x="2032" y="96"/>
                  <a:pt x="1944" y="48"/>
                  <a:pt x="1848" y="24"/>
                </a:cubicBezTo>
                <a:cubicBezTo>
                  <a:pt x="1752" y="0"/>
                  <a:pt x="1664" y="8"/>
                  <a:pt x="1560" y="24"/>
                </a:cubicBezTo>
                <a:cubicBezTo>
                  <a:pt x="1456" y="40"/>
                  <a:pt x="1360" y="72"/>
                  <a:pt x="1224" y="120"/>
                </a:cubicBezTo>
                <a:cubicBezTo>
                  <a:pt x="1088" y="168"/>
                  <a:pt x="928" y="280"/>
                  <a:pt x="744" y="312"/>
                </a:cubicBezTo>
                <a:cubicBezTo>
                  <a:pt x="560" y="344"/>
                  <a:pt x="240" y="304"/>
                  <a:pt x="120" y="312"/>
                </a:cubicBezTo>
                <a:cubicBezTo>
                  <a:pt x="0" y="320"/>
                  <a:pt x="12" y="340"/>
                  <a:pt x="24" y="360"/>
                </a:cubicBezTo>
              </a:path>
            </a:pathLst>
          </a:custGeom>
          <a:noFill/>
          <a:ln w="9525">
            <a:solidFill>
              <a:srgbClr val="FFFF00"/>
            </a:solidFill>
            <a:round/>
            <a:headEnd type="none" w="med" len="med"/>
            <a:tailEnd type="triangle" w="med" len="med"/>
          </a:ln>
        </p:spPr>
        <p:txBody>
          <a:bodyPr/>
          <a:lstStyle/>
          <a:p>
            <a:endParaRPr lang="en-US"/>
          </a:p>
        </p:txBody>
      </p:sp>
      <p:sp>
        <p:nvSpPr>
          <p:cNvPr id="180230" name="Freeform 6"/>
          <p:cNvSpPr>
            <a:spLocks/>
          </p:cNvSpPr>
          <p:nvPr/>
        </p:nvSpPr>
        <p:spPr bwMode="auto">
          <a:xfrm>
            <a:off x="533400" y="4165600"/>
            <a:ext cx="8534400" cy="1714500"/>
          </a:xfrm>
          <a:custGeom>
            <a:avLst/>
            <a:gdLst>
              <a:gd name="T0" fmla="*/ 2147483647 w 5376"/>
              <a:gd name="T1" fmla="*/ 2147483647 h 1080"/>
              <a:gd name="T2" fmla="*/ 2147483647 w 5376"/>
              <a:gd name="T3" fmla="*/ 2147483647 h 1080"/>
              <a:gd name="T4" fmla="*/ 2147483647 w 5376"/>
              <a:gd name="T5" fmla="*/ 2147483647 h 1080"/>
              <a:gd name="T6" fmla="*/ 2147483647 w 5376"/>
              <a:gd name="T7" fmla="*/ 2147483647 h 1080"/>
              <a:gd name="T8" fmla="*/ 2147483647 w 5376"/>
              <a:gd name="T9" fmla="*/ 2147483647 h 1080"/>
              <a:gd name="T10" fmla="*/ 2147483647 w 5376"/>
              <a:gd name="T11" fmla="*/ 2147483647 h 1080"/>
              <a:gd name="T12" fmla="*/ 2147483647 w 5376"/>
              <a:gd name="T13" fmla="*/ 2147483647 h 1080"/>
              <a:gd name="T14" fmla="*/ 2147483647 w 5376"/>
              <a:gd name="T15" fmla="*/ 2147483647 h 1080"/>
              <a:gd name="T16" fmla="*/ 2147483647 w 5376"/>
              <a:gd name="T17" fmla="*/ 2147483647 h 1080"/>
              <a:gd name="T18" fmla="*/ 0 w 5376"/>
              <a:gd name="T19" fmla="*/ 2147483647 h 10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6"/>
              <a:gd name="T31" fmla="*/ 0 h 1080"/>
              <a:gd name="T32" fmla="*/ 5376 w 5376"/>
              <a:gd name="T33" fmla="*/ 1080 h 10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6" h="1080">
                <a:moveTo>
                  <a:pt x="5376" y="1072"/>
                </a:moveTo>
                <a:cubicBezTo>
                  <a:pt x="4980" y="1076"/>
                  <a:pt x="4584" y="1080"/>
                  <a:pt x="4320" y="1072"/>
                </a:cubicBezTo>
                <a:cubicBezTo>
                  <a:pt x="4056" y="1064"/>
                  <a:pt x="4024" y="1080"/>
                  <a:pt x="3792" y="1024"/>
                </a:cubicBezTo>
                <a:cubicBezTo>
                  <a:pt x="3560" y="968"/>
                  <a:pt x="3144" y="840"/>
                  <a:pt x="2928" y="736"/>
                </a:cubicBezTo>
                <a:cubicBezTo>
                  <a:pt x="2712" y="632"/>
                  <a:pt x="2648" y="512"/>
                  <a:pt x="2496" y="400"/>
                </a:cubicBezTo>
                <a:cubicBezTo>
                  <a:pt x="2344" y="288"/>
                  <a:pt x="2160" y="128"/>
                  <a:pt x="2016" y="64"/>
                </a:cubicBezTo>
                <a:cubicBezTo>
                  <a:pt x="1872" y="0"/>
                  <a:pt x="1768" y="8"/>
                  <a:pt x="1632" y="16"/>
                </a:cubicBezTo>
                <a:cubicBezTo>
                  <a:pt x="1496" y="24"/>
                  <a:pt x="1368" y="80"/>
                  <a:pt x="1200" y="112"/>
                </a:cubicBezTo>
                <a:cubicBezTo>
                  <a:pt x="1032" y="144"/>
                  <a:pt x="824" y="200"/>
                  <a:pt x="624" y="208"/>
                </a:cubicBezTo>
                <a:cubicBezTo>
                  <a:pt x="424" y="216"/>
                  <a:pt x="104" y="168"/>
                  <a:pt x="0" y="160"/>
                </a:cubicBezTo>
              </a:path>
            </a:pathLst>
          </a:custGeom>
          <a:noFill/>
          <a:ln w="9525">
            <a:solidFill>
              <a:srgbClr val="FFFF00"/>
            </a:solidFill>
            <a:round/>
            <a:headEnd type="none" w="med" len="med"/>
            <a:tailEnd type="triangle" w="med" len="med"/>
          </a:ln>
        </p:spPr>
        <p:txBody>
          <a:bodyPr/>
          <a:lstStyle/>
          <a:p>
            <a:endParaRPr lang="en-US"/>
          </a:p>
        </p:txBody>
      </p:sp>
      <p:sp>
        <p:nvSpPr>
          <p:cNvPr id="180231" name="Freeform 7"/>
          <p:cNvSpPr>
            <a:spLocks/>
          </p:cNvSpPr>
          <p:nvPr/>
        </p:nvSpPr>
        <p:spPr bwMode="auto">
          <a:xfrm>
            <a:off x="4711700" y="3149600"/>
            <a:ext cx="4432300" cy="1066800"/>
          </a:xfrm>
          <a:custGeom>
            <a:avLst/>
            <a:gdLst>
              <a:gd name="T0" fmla="*/ 2147483647 w 2792"/>
              <a:gd name="T1" fmla="*/ 2147483647 h 672"/>
              <a:gd name="T2" fmla="*/ 2147483647 w 2792"/>
              <a:gd name="T3" fmla="*/ 2147483647 h 672"/>
              <a:gd name="T4" fmla="*/ 2147483647 w 2792"/>
              <a:gd name="T5" fmla="*/ 2147483647 h 672"/>
              <a:gd name="T6" fmla="*/ 2147483647 w 2792"/>
              <a:gd name="T7" fmla="*/ 2147483647 h 672"/>
              <a:gd name="T8" fmla="*/ 2147483647 w 2792"/>
              <a:gd name="T9" fmla="*/ 2147483647 h 672"/>
              <a:gd name="T10" fmla="*/ 2147483647 w 2792"/>
              <a:gd name="T11" fmla="*/ 2147483647 h 672"/>
              <a:gd name="T12" fmla="*/ 2147483647 w 2792"/>
              <a:gd name="T13" fmla="*/ 2147483647 h 672"/>
              <a:gd name="T14" fmla="*/ 2147483647 w 2792"/>
              <a:gd name="T15" fmla="*/ 2147483647 h 672"/>
              <a:gd name="T16" fmla="*/ 2147483647 w 2792"/>
              <a:gd name="T17" fmla="*/ 2147483647 h 672"/>
              <a:gd name="T18" fmla="*/ 2147483647 w 2792"/>
              <a:gd name="T19" fmla="*/ 2147483647 h 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92"/>
              <a:gd name="T31" fmla="*/ 0 h 672"/>
              <a:gd name="T32" fmla="*/ 2792 w 2792"/>
              <a:gd name="T33" fmla="*/ 672 h 6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92" h="672">
                <a:moveTo>
                  <a:pt x="2792" y="80"/>
                </a:moveTo>
                <a:cubicBezTo>
                  <a:pt x="2708" y="40"/>
                  <a:pt x="2624" y="0"/>
                  <a:pt x="2456" y="80"/>
                </a:cubicBezTo>
                <a:cubicBezTo>
                  <a:pt x="2288" y="160"/>
                  <a:pt x="1936" y="464"/>
                  <a:pt x="1784" y="560"/>
                </a:cubicBezTo>
                <a:cubicBezTo>
                  <a:pt x="1632" y="656"/>
                  <a:pt x="1664" y="640"/>
                  <a:pt x="1544" y="656"/>
                </a:cubicBezTo>
                <a:cubicBezTo>
                  <a:pt x="1424" y="672"/>
                  <a:pt x="1184" y="672"/>
                  <a:pt x="1064" y="656"/>
                </a:cubicBezTo>
                <a:cubicBezTo>
                  <a:pt x="944" y="640"/>
                  <a:pt x="912" y="592"/>
                  <a:pt x="824" y="560"/>
                </a:cubicBezTo>
                <a:cubicBezTo>
                  <a:pt x="736" y="528"/>
                  <a:pt x="616" y="504"/>
                  <a:pt x="536" y="464"/>
                </a:cubicBezTo>
                <a:cubicBezTo>
                  <a:pt x="456" y="424"/>
                  <a:pt x="424" y="368"/>
                  <a:pt x="344" y="320"/>
                </a:cubicBezTo>
                <a:cubicBezTo>
                  <a:pt x="264" y="272"/>
                  <a:pt x="112" y="200"/>
                  <a:pt x="56" y="176"/>
                </a:cubicBezTo>
                <a:cubicBezTo>
                  <a:pt x="0" y="152"/>
                  <a:pt x="4" y="164"/>
                  <a:pt x="8" y="176"/>
                </a:cubicBezTo>
              </a:path>
            </a:pathLst>
          </a:custGeom>
          <a:noFill/>
          <a:ln w="9525">
            <a:solidFill>
              <a:srgbClr val="FFFF00"/>
            </a:solidFill>
            <a:round/>
            <a:headEnd/>
            <a:tailEnd/>
          </a:ln>
        </p:spPr>
        <p:txBody>
          <a:bodyPr/>
          <a:lstStyle/>
          <a:p>
            <a:endParaRPr lang="en-US"/>
          </a:p>
        </p:txBody>
      </p:sp>
      <p:sp>
        <p:nvSpPr>
          <p:cNvPr id="180232" name="Freeform 8"/>
          <p:cNvSpPr>
            <a:spLocks/>
          </p:cNvSpPr>
          <p:nvPr/>
        </p:nvSpPr>
        <p:spPr bwMode="auto">
          <a:xfrm>
            <a:off x="533400" y="2400300"/>
            <a:ext cx="8534400" cy="1155700"/>
          </a:xfrm>
          <a:custGeom>
            <a:avLst/>
            <a:gdLst>
              <a:gd name="T0" fmla="*/ 2147483647 w 5376"/>
              <a:gd name="T1" fmla="*/ 2147483647 h 728"/>
              <a:gd name="T2" fmla="*/ 2147483647 w 5376"/>
              <a:gd name="T3" fmla="*/ 2147483647 h 728"/>
              <a:gd name="T4" fmla="*/ 2147483647 w 5376"/>
              <a:gd name="T5" fmla="*/ 2147483647 h 728"/>
              <a:gd name="T6" fmla="*/ 2147483647 w 5376"/>
              <a:gd name="T7" fmla="*/ 2147483647 h 728"/>
              <a:gd name="T8" fmla="*/ 2147483647 w 5376"/>
              <a:gd name="T9" fmla="*/ 2147483647 h 728"/>
              <a:gd name="T10" fmla="*/ 2147483647 w 5376"/>
              <a:gd name="T11" fmla="*/ 2147483647 h 728"/>
              <a:gd name="T12" fmla="*/ 2147483647 w 5376"/>
              <a:gd name="T13" fmla="*/ 2147483647 h 728"/>
              <a:gd name="T14" fmla="*/ 2147483647 w 5376"/>
              <a:gd name="T15" fmla="*/ 2147483647 h 728"/>
              <a:gd name="T16" fmla="*/ 2147483647 w 5376"/>
              <a:gd name="T17" fmla="*/ 2147483647 h 728"/>
              <a:gd name="T18" fmla="*/ 2147483647 w 5376"/>
              <a:gd name="T19" fmla="*/ 2147483647 h 728"/>
              <a:gd name="T20" fmla="*/ 2147483647 w 5376"/>
              <a:gd name="T21" fmla="*/ 2147483647 h 728"/>
              <a:gd name="T22" fmla="*/ 2147483647 w 5376"/>
              <a:gd name="T23" fmla="*/ 2147483647 h 728"/>
              <a:gd name="T24" fmla="*/ 2147483647 w 5376"/>
              <a:gd name="T25" fmla="*/ 2147483647 h 728"/>
              <a:gd name="T26" fmla="*/ 0 w 5376"/>
              <a:gd name="T27" fmla="*/ 214748364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76"/>
              <a:gd name="T43" fmla="*/ 0 h 728"/>
              <a:gd name="T44" fmla="*/ 5376 w 537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76" h="728">
                <a:moveTo>
                  <a:pt x="5376" y="72"/>
                </a:moveTo>
                <a:cubicBezTo>
                  <a:pt x="5252" y="36"/>
                  <a:pt x="5128" y="0"/>
                  <a:pt x="4992" y="24"/>
                </a:cubicBezTo>
                <a:cubicBezTo>
                  <a:pt x="4856" y="48"/>
                  <a:pt x="4696" y="128"/>
                  <a:pt x="4560" y="216"/>
                </a:cubicBezTo>
                <a:cubicBezTo>
                  <a:pt x="4424" y="304"/>
                  <a:pt x="4304" y="472"/>
                  <a:pt x="4176" y="552"/>
                </a:cubicBezTo>
                <a:cubicBezTo>
                  <a:pt x="4048" y="632"/>
                  <a:pt x="3920" y="672"/>
                  <a:pt x="3792" y="696"/>
                </a:cubicBezTo>
                <a:cubicBezTo>
                  <a:pt x="3664" y="720"/>
                  <a:pt x="3528" y="728"/>
                  <a:pt x="3408" y="696"/>
                </a:cubicBezTo>
                <a:cubicBezTo>
                  <a:pt x="3288" y="664"/>
                  <a:pt x="3184" y="568"/>
                  <a:pt x="3072" y="504"/>
                </a:cubicBezTo>
                <a:cubicBezTo>
                  <a:pt x="2960" y="440"/>
                  <a:pt x="2856" y="384"/>
                  <a:pt x="2736" y="312"/>
                </a:cubicBezTo>
                <a:cubicBezTo>
                  <a:pt x="2616" y="240"/>
                  <a:pt x="2520" y="120"/>
                  <a:pt x="2352" y="72"/>
                </a:cubicBezTo>
                <a:cubicBezTo>
                  <a:pt x="2184" y="24"/>
                  <a:pt x="1896" y="24"/>
                  <a:pt x="1728" y="24"/>
                </a:cubicBezTo>
                <a:cubicBezTo>
                  <a:pt x="1560" y="24"/>
                  <a:pt x="1472" y="64"/>
                  <a:pt x="1344" y="72"/>
                </a:cubicBezTo>
                <a:cubicBezTo>
                  <a:pt x="1216" y="80"/>
                  <a:pt x="1064" y="64"/>
                  <a:pt x="960" y="72"/>
                </a:cubicBezTo>
                <a:cubicBezTo>
                  <a:pt x="856" y="80"/>
                  <a:pt x="880" y="104"/>
                  <a:pt x="720" y="120"/>
                </a:cubicBezTo>
                <a:cubicBezTo>
                  <a:pt x="560" y="136"/>
                  <a:pt x="280" y="152"/>
                  <a:pt x="0" y="168"/>
                </a:cubicBezTo>
              </a:path>
            </a:pathLst>
          </a:custGeom>
          <a:noFill/>
          <a:ln w="9525">
            <a:solidFill>
              <a:srgbClr val="FFFF00"/>
            </a:solidFill>
            <a:round/>
            <a:headEnd type="none" w="med" len="med"/>
            <a:tailEnd type="triangle" w="med" len="med"/>
          </a:ln>
        </p:spPr>
        <p:txBody>
          <a:bodyPr/>
          <a:lstStyle/>
          <a:p>
            <a:endParaRPr lang="en-US"/>
          </a:p>
        </p:txBody>
      </p:sp>
      <p:sp>
        <p:nvSpPr>
          <p:cNvPr id="180233" name="Freeform 9"/>
          <p:cNvSpPr>
            <a:spLocks/>
          </p:cNvSpPr>
          <p:nvPr/>
        </p:nvSpPr>
        <p:spPr bwMode="auto">
          <a:xfrm>
            <a:off x="5029200" y="1066800"/>
            <a:ext cx="4038600" cy="1917700"/>
          </a:xfrm>
          <a:custGeom>
            <a:avLst/>
            <a:gdLst>
              <a:gd name="T0" fmla="*/ 2147483647 w 2544"/>
              <a:gd name="T1" fmla="*/ 0 h 1208"/>
              <a:gd name="T2" fmla="*/ 2147483647 w 2544"/>
              <a:gd name="T3" fmla="*/ 2147483647 h 1208"/>
              <a:gd name="T4" fmla="*/ 2147483647 w 2544"/>
              <a:gd name="T5" fmla="*/ 2147483647 h 1208"/>
              <a:gd name="T6" fmla="*/ 2147483647 w 2544"/>
              <a:gd name="T7" fmla="*/ 2147483647 h 1208"/>
              <a:gd name="T8" fmla="*/ 2147483647 w 2544"/>
              <a:gd name="T9" fmla="*/ 2147483647 h 1208"/>
              <a:gd name="T10" fmla="*/ 2147483647 w 2544"/>
              <a:gd name="T11" fmla="*/ 2147483647 h 1208"/>
              <a:gd name="T12" fmla="*/ 0 w 2544"/>
              <a:gd name="T13" fmla="*/ 2147483647 h 1208"/>
              <a:gd name="T14" fmla="*/ 0 60000 65536"/>
              <a:gd name="T15" fmla="*/ 0 60000 65536"/>
              <a:gd name="T16" fmla="*/ 0 60000 65536"/>
              <a:gd name="T17" fmla="*/ 0 60000 65536"/>
              <a:gd name="T18" fmla="*/ 0 60000 65536"/>
              <a:gd name="T19" fmla="*/ 0 60000 65536"/>
              <a:gd name="T20" fmla="*/ 0 60000 65536"/>
              <a:gd name="T21" fmla="*/ 0 w 2544"/>
              <a:gd name="T22" fmla="*/ 0 h 1208"/>
              <a:gd name="T23" fmla="*/ 2544 w 2544"/>
              <a:gd name="T24" fmla="*/ 1208 h 1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4" h="1208">
                <a:moveTo>
                  <a:pt x="2544" y="0"/>
                </a:moveTo>
                <a:cubicBezTo>
                  <a:pt x="2468" y="16"/>
                  <a:pt x="2392" y="32"/>
                  <a:pt x="2256" y="96"/>
                </a:cubicBezTo>
                <a:cubicBezTo>
                  <a:pt x="2120" y="160"/>
                  <a:pt x="1928" y="248"/>
                  <a:pt x="1728" y="384"/>
                </a:cubicBezTo>
                <a:cubicBezTo>
                  <a:pt x="1528" y="520"/>
                  <a:pt x="1224" y="784"/>
                  <a:pt x="1056" y="912"/>
                </a:cubicBezTo>
                <a:cubicBezTo>
                  <a:pt x="888" y="1040"/>
                  <a:pt x="840" y="1104"/>
                  <a:pt x="720" y="1152"/>
                </a:cubicBezTo>
                <a:cubicBezTo>
                  <a:pt x="600" y="1200"/>
                  <a:pt x="456" y="1192"/>
                  <a:pt x="336" y="1200"/>
                </a:cubicBezTo>
                <a:cubicBezTo>
                  <a:pt x="216" y="1208"/>
                  <a:pt x="56" y="1200"/>
                  <a:pt x="0" y="1200"/>
                </a:cubicBezTo>
              </a:path>
            </a:pathLst>
          </a:custGeom>
          <a:noFill/>
          <a:ln w="9525">
            <a:solidFill>
              <a:srgbClr val="FFFF00"/>
            </a:solidFill>
            <a:round/>
            <a:headEnd type="none" w="med" len="med"/>
            <a:tailEnd type="triangle" w="med" len="med"/>
          </a:ln>
        </p:spPr>
        <p:txBody>
          <a:bodyPr/>
          <a:lstStyle/>
          <a:p>
            <a:endParaRPr lang="en-US"/>
          </a:p>
        </p:txBody>
      </p:sp>
      <p:sp>
        <p:nvSpPr>
          <p:cNvPr id="180234" name="Freeform 10"/>
          <p:cNvSpPr>
            <a:spLocks/>
          </p:cNvSpPr>
          <p:nvPr/>
        </p:nvSpPr>
        <p:spPr bwMode="auto">
          <a:xfrm>
            <a:off x="533400" y="4940300"/>
            <a:ext cx="6261100" cy="1409700"/>
          </a:xfrm>
          <a:custGeom>
            <a:avLst/>
            <a:gdLst>
              <a:gd name="T0" fmla="*/ 2147483647 w 3944"/>
              <a:gd name="T1" fmla="*/ 2147483647 h 888"/>
              <a:gd name="T2" fmla="*/ 2147483647 w 3944"/>
              <a:gd name="T3" fmla="*/ 2147483647 h 888"/>
              <a:gd name="T4" fmla="*/ 2147483647 w 3944"/>
              <a:gd name="T5" fmla="*/ 2147483647 h 888"/>
              <a:gd name="T6" fmla="*/ 2147483647 w 3944"/>
              <a:gd name="T7" fmla="*/ 2147483647 h 888"/>
              <a:gd name="T8" fmla="*/ 2147483647 w 3944"/>
              <a:gd name="T9" fmla="*/ 2147483647 h 888"/>
              <a:gd name="T10" fmla="*/ 2147483647 w 3944"/>
              <a:gd name="T11" fmla="*/ 2147483647 h 888"/>
              <a:gd name="T12" fmla="*/ 2147483647 w 3944"/>
              <a:gd name="T13" fmla="*/ 2147483647 h 888"/>
              <a:gd name="T14" fmla="*/ 2147483647 w 3944"/>
              <a:gd name="T15" fmla="*/ 2147483647 h 888"/>
              <a:gd name="T16" fmla="*/ 2147483647 w 3944"/>
              <a:gd name="T17" fmla="*/ 2147483647 h 888"/>
              <a:gd name="T18" fmla="*/ 2147483647 w 3944"/>
              <a:gd name="T19" fmla="*/ 2147483647 h 888"/>
              <a:gd name="T20" fmla="*/ 0 w 3944"/>
              <a:gd name="T21" fmla="*/ 2147483647 h 8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44"/>
              <a:gd name="T34" fmla="*/ 0 h 888"/>
              <a:gd name="T35" fmla="*/ 3944 w 3944"/>
              <a:gd name="T36" fmla="*/ 888 h 8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44" h="888">
                <a:moveTo>
                  <a:pt x="3888" y="872"/>
                </a:moveTo>
                <a:cubicBezTo>
                  <a:pt x="3916" y="880"/>
                  <a:pt x="3944" y="888"/>
                  <a:pt x="3840" y="872"/>
                </a:cubicBezTo>
                <a:cubicBezTo>
                  <a:pt x="3736" y="856"/>
                  <a:pt x="3472" y="848"/>
                  <a:pt x="3264" y="776"/>
                </a:cubicBezTo>
                <a:cubicBezTo>
                  <a:pt x="3056" y="704"/>
                  <a:pt x="2776" y="536"/>
                  <a:pt x="2592" y="440"/>
                </a:cubicBezTo>
                <a:cubicBezTo>
                  <a:pt x="2408" y="344"/>
                  <a:pt x="2272" y="264"/>
                  <a:pt x="2160" y="200"/>
                </a:cubicBezTo>
                <a:cubicBezTo>
                  <a:pt x="2048" y="136"/>
                  <a:pt x="2016" y="88"/>
                  <a:pt x="1920" y="56"/>
                </a:cubicBezTo>
                <a:cubicBezTo>
                  <a:pt x="1824" y="24"/>
                  <a:pt x="1680" y="0"/>
                  <a:pt x="1584" y="8"/>
                </a:cubicBezTo>
                <a:cubicBezTo>
                  <a:pt x="1488" y="16"/>
                  <a:pt x="1456" y="80"/>
                  <a:pt x="1344" y="104"/>
                </a:cubicBezTo>
                <a:cubicBezTo>
                  <a:pt x="1232" y="128"/>
                  <a:pt x="1056" y="144"/>
                  <a:pt x="912" y="152"/>
                </a:cubicBezTo>
                <a:cubicBezTo>
                  <a:pt x="768" y="160"/>
                  <a:pt x="632" y="152"/>
                  <a:pt x="480" y="152"/>
                </a:cubicBezTo>
                <a:cubicBezTo>
                  <a:pt x="328" y="152"/>
                  <a:pt x="164" y="152"/>
                  <a:pt x="0" y="152"/>
                </a:cubicBezTo>
              </a:path>
            </a:pathLst>
          </a:custGeom>
          <a:noFill/>
          <a:ln w="9525">
            <a:solidFill>
              <a:srgbClr val="FFFF00"/>
            </a:solidFill>
            <a:round/>
            <a:headEnd type="none" w="med" len="med"/>
            <a:tailEnd type="triangle" w="med" len="med"/>
          </a:ln>
        </p:spPr>
        <p:txBody>
          <a:bodyPr/>
          <a:lstStyle/>
          <a:p>
            <a:endParaRPr lang="en-US"/>
          </a:p>
        </p:txBody>
      </p:sp>
      <p:sp>
        <p:nvSpPr>
          <p:cNvPr id="180235" name="Freeform 11"/>
          <p:cNvSpPr>
            <a:spLocks/>
          </p:cNvSpPr>
          <p:nvPr/>
        </p:nvSpPr>
        <p:spPr bwMode="auto">
          <a:xfrm>
            <a:off x="609600" y="800100"/>
            <a:ext cx="6426200" cy="1422400"/>
          </a:xfrm>
          <a:custGeom>
            <a:avLst/>
            <a:gdLst>
              <a:gd name="T0" fmla="*/ 2147483647 w 4048"/>
              <a:gd name="T1" fmla="*/ 2147483647 h 896"/>
              <a:gd name="T2" fmla="*/ 2147483647 w 4048"/>
              <a:gd name="T3" fmla="*/ 2147483647 h 896"/>
              <a:gd name="T4" fmla="*/ 2147483647 w 4048"/>
              <a:gd name="T5" fmla="*/ 2147483647 h 896"/>
              <a:gd name="T6" fmla="*/ 2147483647 w 4048"/>
              <a:gd name="T7" fmla="*/ 2147483647 h 896"/>
              <a:gd name="T8" fmla="*/ 2147483647 w 4048"/>
              <a:gd name="T9" fmla="*/ 2147483647 h 896"/>
              <a:gd name="T10" fmla="*/ 2147483647 w 4048"/>
              <a:gd name="T11" fmla="*/ 2147483647 h 896"/>
              <a:gd name="T12" fmla="*/ 2147483647 w 4048"/>
              <a:gd name="T13" fmla="*/ 2147483647 h 896"/>
              <a:gd name="T14" fmla="*/ 2147483647 w 4048"/>
              <a:gd name="T15" fmla="*/ 2147483647 h 896"/>
              <a:gd name="T16" fmla="*/ 2147483647 w 4048"/>
              <a:gd name="T17" fmla="*/ 2147483647 h 896"/>
              <a:gd name="T18" fmla="*/ 2147483647 w 4048"/>
              <a:gd name="T19" fmla="*/ 2147483647 h 896"/>
              <a:gd name="T20" fmla="*/ 2147483647 w 4048"/>
              <a:gd name="T21" fmla="*/ 2147483647 h 896"/>
              <a:gd name="T22" fmla="*/ 0 w 4048"/>
              <a:gd name="T23" fmla="*/ 2147483647 h 8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48"/>
              <a:gd name="T37" fmla="*/ 0 h 896"/>
              <a:gd name="T38" fmla="*/ 4048 w 4048"/>
              <a:gd name="T39" fmla="*/ 896 h 8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48" h="896">
                <a:moveTo>
                  <a:pt x="4032" y="24"/>
                </a:moveTo>
                <a:cubicBezTo>
                  <a:pt x="4040" y="12"/>
                  <a:pt x="4048" y="0"/>
                  <a:pt x="3984" y="24"/>
                </a:cubicBezTo>
                <a:cubicBezTo>
                  <a:pt x="3920" y="48"/>
                  <a:pt x="3736" y="112"/>
                  <a:pt x="3648" y="168"/>
                </a:cubicBezTo>
                <a:cubicBezTo>
                  <a:pt x="3560" y="224"/>
                  <a:pt x="3552" y="288"/>
                  <a:pt x="3456" y="360"/>
                </a:cubicBezTo>
                <a:cubicBezTo>
                  <a:pt x="3360" y="432"/>
                  <a:pt x="3192" y="528"/>
                  <a:pt x="3072" y="600"/>
                </a:cubicBezTo>
                <a:cubicBezTo>
                  <a:pt x="2952" y="672"/>
                  <a:pt x="2880" y="760"/>
                  <a:pt x="2736" y="792"/>
                </a:cubicBezTo>
                <a:cubicBezTo>
                  <a:pt x="2592" y="824"/>
                  <a:pt x="2352" y="808"/>
                  <a:pt x="2208" y="792"/>
                </a:cubicBezTo>
                <a:cubicBezTo>
                  <a:pt x="2064" y="776"/>
                  <a:pt x="2016" y="720"/>
                  <a:pt x="1872" y="696"/>
                </a:cubicBezTo>
                <a:cubicBezTo>
                  <a:pt x="1728" y="672"/>
                  <a:pt x="1512" y="624"/>
                  <a:pt x="1344" y="648"/>
                </a:cubicBezTo>
                <a:cubicBezTo>
                  <a:pt x="1176" y="672"/>
                  <a:pt x="1008" y="800"/>
                  <a:pt x="864" y="840"/>
                </a:cubicBezTo>
                <a:cubicBezTo>
                  <a:pt x="720" y="880"/>
                  <a:pt x="624" y="880"/>
                  <a:pt x="480" y="888"/>
                </a:cubicBezTo>
                <a:cubicBezTo>
                  <a:pt x="336" y="896"/>
                  <a:pt x="168" y="892"/>
                  <a:pt x="0" y="888"/>
                </a:cubicBezTo>
              </a:path>
            </a:pathLst>
          </a:custGeom>
          <a:noFill/>
          <a:ln w="9525">
            <a:solidFill>
              <a:srgbClr val="FFFF00"/>
            </a:solidFill>
            <a:round/>
            <a:headEnd type="none" w="med" len="med"/>
            <a:tailEnd type="triangle" w="med" len="med"/>
          </a:ln>
        </p:spPr>
        <p:txBody>
          <a:bodyPr/>
          <a:lstStyle/>
          <a:p>
            <a:endParaRPr lang="en-US"/>
          </a:p>
        </p:txBody>
      </p:sp>
      <p:sp>
        <p:nvSpPr>
          <p:cNvPr id="12" name="Rectangle 11"/>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p:cNvSpPr txBox="1">
            <a:spLocks noChangeArrowheads="1"/>
          </p:cNvSpPr>
          <p:nvPr/>
        </p:nvSpPr>
        <p:spPr bwMode="auto">
          <a:xfrm>
            <a:off x="1" y="228600"/>
            <a:ext cx="3047999" cy="914400"/>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de Imágenes Visibles</a:t>
            </a:r>
          </a:p>
        </p:txBody>
      </p:sp>
      <p:sp>
        <p:nvSpPr>
          <p:cNvPr id="15" name="TextBox 14"/>
          <p:cNvSpPr txBox="1">
            <a:spLocks noChangeArrowheads="1"/>
          </p:cNvSpPr>
          <p:nvPr/>
        </p:nvSpPr>
        <p:spPr bwMode="auto">
          <a:xfrm>
            <a:off x="2667000" y="4422775"/>
            <a:ext cx="1341438"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 Invertida</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2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2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2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2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2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2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animBg="1"/>
      <p:bldP spid="180229" grpId="0" animBg="1"/>
      <p:bldP spid="180230" grpId="0" animBg="1"/>
      <p:bldP spid="180231" grpId="0" animBg="1"/>
      <p:bldP spid="180232" grpId="0" animBg="1"/>
      <p:bldP spid="180233" grpId="0" animBg="1"/>
      <p:bldP spid="180234" grpId="0" animBg="1"/>
      <p:bldP spid="180235"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WV_tw-loop"/>
          <p:cNvPicPr>
            <a:picLocks noChangeAspect="1" noChangeArrowheads="1" noCrop="1"/>
          </p:cNvPicPr>
          <p:nvPr/>
        </p:nvPicPr>
        <p:blipFill>
          <a:blip r:embed="rId3" cstate="print"/>
          <a:srcRect/>
          <a:stretch>
            <a:fillRect/>
          </a:stretch>
        </p:blipFill>
        <p:spPr bwMode="auto">
          <a:xfrm>
            <a:off x="0" y="-685800"/>
            <a:ext cx="9144000" cy="7745413"/>
          </a:xfrm>
          <a:prstGeom prst="rect">
            <a:avLst/>
          </a:prstGeom>
          <a:noFill/>
          <a:ln w="9525">
            <a:noFill/>
            <a:miter lim="800000"/>
            <a:headEnd/>
            <a:tailEnd/>
          </a:ln>
        </p:spPr>
      </p:pic>
      <p:sp>
        <p:nvSpPr>
          <p:cNvPr id="60420" name="Freeform 4"/>
          <p:cNvSpPr>
            <a:spLocks/>
          </p:cNvSpPr>
          <p:nvPr/>
        </p:nvSpPr>
        <p:spPr bwMode="auto">
          <a:xfrm>
            <a:off x="5219700" y="914400"/>
            <a:ext cx="3848100" cy="3403600"/>
          </a:xfrm>
          <a:custGeom>
            <a:avLst/>
            <a:gdLst>
              <a:gd name="T0" fmla="*/ 2147483647 w 2424"/>
              <a:gd name="T1" fmla="*/ 2147483647 h 2144"/>
              <a:gd name="T2" fmla="*/ 2147483647 w 2424"/>
              <a:gd name="T3" fmla="*/ 2147483647 h 2144"/>
              <a:gd name="T4" fmla="*/ 2147483647 w 2424"/>
              <a:gd name="T5" fmla="*/ 2147483647 h 2144"/>
              <a:gd name="T6" fmla="*/ 2147483647 w 2424"/>
              <a:gd name="T7" fmla="*/ 2147483647 h 2144"/>
              <a:gd name="T8" fmla="*/ 2147483647 w 2424"/>
              <a:gd name="T9" fmla="*/ 2147483647 h 2144"/>
              <a:gd name="T10" fmla="*/ 2147483647 w 2424"/>
              <a:gd name="T11" fmla="*/ 2147483647 h 2144"/>
              <a:gd name="T12" fmla="*/ 2147483647 w 2424"/>
              <a:gd name="T13" fmla="*/ 2147483647 h 2144"/>
              <a:gd name="T14" fmla="*/ 2147483647 w 2424"/>
              <a:gd name="T15" fmla="*/ 2147483647 h 2144"/>
              <a:gd name="T16" fmla="*/ 2147483647 w 2424"/>
              <a:gd name="T17" fmla="*/ 2147483647 h 2144"/>
              <a:gd name="T18" fmla="*/ 2147483647 w 2424"/>
              <a:gd name="T19" fmla="*/ 2147483647 h 2144"/>
              <a:gd name="T20" fmla="*/ 2147483647 w 2424"/>
              <a:gd name="T21" fmla="*/ 2147483647 h 2144"/>
              <a:gd name="T22" fmla="*/ 2147483647 w 2424"/>
              <a:gd name="T23" fmla="*/ 0 h 2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4"/>
              <a:gd name="T37" fmla="*/ 0 h 2144"/>
              <a:gd name="T38" fmla="*/ 2424 w 2424"/>
              <a:gd name="T39" fmla="*/ 2144 h 2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4" h="2144">
                <a:moveTo>
                  <a:pt x="2424" y="2112"/>
                </a:moveTo>
                <a:cubicBezTo>
                  <a:pt x="2240" y="2112"/>
                  <a:pt x="2056" y="2112"/>
                  <a:pt x="1800" y="2112"/>
                </a:cubicBezTo>
                <a:cubicBezTo>
                  <a:pt x="1544" y="2112"/>
                  <a:pt x="1112" y="2144"/>
                  <a:pt x="888" y="2112"/>
                </a:cubicBezTo>
                <a:cubicBezTo>
                  <a:pt x="664" y="2080"/>
                  <a:pt x="584" y="2008"/>
                  <a:pt x="456" y="1920"/>
                </a:cubicBezTo>
                <a:cubicBezTo>
                  <a:pt x="328" y="1832"/>
                  <a:pt x="192" y="1696"/>
                  <a:pt x="120" y="1584"/>
                </a:cubicBezTo>
                <a:cubicBezTo>
                  <a:pt x="48" y="1472"/>
                  <a:pt x="32" y="1368"/>
                  <a:pt x="24" y="1248"/>
                </a:cubicBezTo>
                <a:cubicBezTo>
                  <a:pt x="16" y="1128"/>
                  <a:pt x="0" y="976"/>
                  <a:pt x="72" y="864"/>
                </a:cubicBezTo>
                <a:cubicBezTo>
                  <a:pt x="144" y="752"/>
                  <a:pt x="264" y="656"/>
                  <a:pt x="456" y="576"/>
                </a:cubicBezTo>
                <a:cubicBezTo>
                  <a:pt x="648" y="496"/>
                  <a:pt x="992" y="448"/>
                  <a:pt x="1224" y="384"/>
                </a:cubicBezTo>
                <a:cubicBezTo>
                  <a:pt x="1456" y="320"/>
                  <a:pt x="1680" y="248"/>
                  <a:pt x="1848" y="192"/>
                </a:cubicBezTo>
                <a:cubicBezTo>
                  <a:pt x="2016" y="136"/>
                  <a:pt x="2144" y="80"/>
                  <a:pt x="2232" y="48"/>
                </a:cubicBezTo>
                <a:cubicBezTo>
                  <a:pt x="2320" y="16"/>
                  <a:pt x="2348" y="8"/>
                  <a:pt x="2376" y="0"/>
                </a:cubicBezTo>
              </a:path>
            </a:pathLst>
          </a:custGeom>
          <a:noFill/>
          <a:ln w="9525">
            <a:solidFill>
              <a:srgbClr val="FFFF00"/>
            </a:solidFill>
            <a:round/>
            <a:headEnd type="none" w="med" len="med"/>
            <a:tailEnd type="triangle" w="med" len="med"/>
          </a:ln>
        </p:spPr>
        <p:txBody>
          <a:bodyPr/>
          <a:lstStyle/>
          <a:p>
            <a:endParaRPr lang="en-US"/>
          </a:p>
        </p:txBody>
      </p:sp>
      <p:sp>
        <p:nvSpPr>
          <p:cNvPr id="60421" name="Freeform 5"/>
          <p:cNvSpPr>
            <a:spLocks/>
          </p:cNvSpPr>
          <p:nvPr/>
        </p:nvSpPr>
        <p:spPr bwMode="auto">
          <a:xfrm>
            <a:off x="5803900" y="1447800"/>
            <a:ext cx="3263900" cy="2324100"/>
          </a:xfrm>
          <a:custGeom>
            <a:avLst/>
            <a:gdLst>
              <a:gd name="T0" fmla="*/ 2147483647 w 2056"/>
              <a:gd name="T1" fmla="*/ 2147483647 h 1464"/>
              <a:gd name="T2" fmla="*/ 2147483647 w 2056"/>
              <a:gd name="T3" fmla="*/ 2147483647 h 1464"/>
              <a:gd name="T4" fmla="*/ 2147483647 w 2056"/>
              <a:gd name="T5" fmla="*/ 2147483647 h 1464"/>
              <a:gd name="T6" fmla="*/ 2147483647 w 2056"/>
              <a:gd name="T7" fmla="*/ 2147483647 h 1464"/>
              <a:gd name="T8" fmla="*/ 2147483647 w 2056"/>
              <a:gd name="T9" fmla="*/ 2147483647 h 1464"/>
              <a:gd name="T10" fmla="*/ 2147483647 w 2056"/>
              <a:gd name="T11" fmla="*/ 2147483647 h 1464"/>
              <a:gd name="T12" fmla="*/ 2147483647 w 2056"/>
              <a:gd name="T13" fmla="*/ 2147483647 h 1464"/>
              <a:gd name="T14" fmla="*/ 2147483647 w 2056"/>
              <a:gd name="T15" fmla="*/ 2147483647 h 1464"/>
              <a:gd name="T16" fmla="*/ 2147483647 w 2056"/>
              <a:gd name="T17" fmla="*/ 2147483647 h 1464"/>
              <a:gd name="T18" fmla="*/ 2147483647 w 2056"/>
              <a:gd name="T19" fmla="*/ 2147483647 h 1464"/>
              <a:gd name="T20" fmla="*/ 2147483647 w 2056"/>
              <a:gd name="T21" fmla="*/ 2147483647 h 1464"/>
              <a:gd name="T22" fmla="*/ 2147483647 w 2056"/>
              <a:gd name="T23" fmla="*/ 0 h 14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56"/>
              <a:gd name="T37" fmla="*/ 0 h 1464"/>
              <a:gd name="T38" fmla="*/ 2056 w 2056"/>
              <a:gd name="T39" fmla="*/ 1464 h 14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56" h="1464">
                <a:moveTo>
                  <a:pt x="2056" y="1440"/>
                </a:moveTo>
                <a:cubicBezTo>
                  <a:pt x="1916" y="1440"/>
                  <a:pt x="1776" y="1440"/>
                  <a:pt x="1624" y="1440"/>
                </a:cubicBezTo>
                <a:cubicBezTo>
                  <a:pt x="1472" y="1440"/>
                  <a:pt x="1312" y="1440"/>
                  <a:pt x="1144" y="1440"/>
                </a:cubicBezTo>
                <a:cubicBezTo>
                  <a:pt x="976" y="1440"/>
                  <a:pt x="760" y="1464"/>
                  <a:pt x="616" y="1440"/>
                </a:cubicBezTo>
                <a:cubicBezTo>
                  <a:pt x="472" y="1416"/>
                  <a:pt x="376" y="1384"/>
                  <a:pt x="280" y="1296"/>
                </a:cubicBezTo>
                <a:cubicBezTo>
                  <a:pt x="184" y="1208"/>
                  <a:pt x="72" y="1032"/>
                  <a:pt x="40" y="912"/>
                </a:cubicBezTo>
                <a:cubicBezTo>
                  <a:pt x="8" y="792"/>
                  <a:pt x="0" y="656"/>
                  <a:pt x="88" y="576"/>
                </a:cubicBezTo>
                <a:cubicBezTo>
                  <a:pt x="176" y="496"/>
                  <a:pt x="424" y="472"/>
                  <a:pt x="568" y="432"/>
                </a:cubicBezTo>
                <a:cubicBezTo>
                  <a:pt x="712" y="392"/>
                  <a:pt x="792" y="368"/>
                  <a:pt x="952" y="336"/>
                </a:cubicBezTo>
                <a:cubicBezTo>
                  <a:pt x="1112" y="304"/>
                  <a:pt x="1376" y="280"/>
                  <a:pt x="1528" y="240"/>
                </a:cubicBezTo>
                <a:cubicBezTo>
                  <a:pt x="1680" y="200"/>
                  <a:pt x="1784" y="136"/>
                  <a:pt x="1864" y="96"/>
                </a:cubicBezTo>
                <a:cubicBezTo>
                  <a:pt x="1944" y="56"/>
                  <a:pt x="1976" y="28"/>
                  <a:pt x="2008" y="0"/>
                </a:cubicBezTo>
              </a:path>
            </a:pathLst>
          </a:custGeom>
          <a:noFill/>
          <a:ln w="9525">
            <a:solidFill>
              <a:srgbClr val="FFFF00"/>
            </a:solidFill>
            <a:round/>
            <a:headEnd type="none" w="med" len="med"/>
            <a:tailEnd type="triangle" w="med" len="med"/>
          </a:ln>
        </p:spPr>
        <p:txBody>
          <a:bodyPr/>
          <a:lstStyle/>
          <a:p>
            <a:endParaRPr lang="en-US"/>
          </a:p>
        </p:txBody>
      </p:sp>
      <p:sp>
        <p:nvSpPr>
          <p:cNvPr id="60422" name="Freeform 6"/>
          <p:cNvSpPr>
            <a:spLocks/>
          </p:cNvSpPr>
          <p:nvPr/>
        </p:nvSpPr>
        <p:spPr bwMode="auto">
          <a:xfrm>
            <a:off x="7404100" y="2057400"/>
            <a:ext cx="1765300" cy="1155700"/>
          </a:xfrm>
          <a:custGeom>
            <a:avLst/>
            <a:gdLst>
              <a:gd name="T0" fmla="*/ 2147483647 w 1112"/>
              <a:gd name="T1" fmla="*/ 2147483647 h 728"/>
              <a:gd name="T2" fmla="*/ 2147483647 w 1112"/>
              <a:gd name="T3" fmla="*/ 2147483647 h 728"/>
              <a:gd name="T4" fmla="*/ 2147483647 w 1112"/>
              <a:gd name="T5" fmla="*/ 2147483647 h 728"/>
              <a:gd name="T6" fmla="*/ 2147483647 w 1112"/>
              <a:gd name="T7" fmla="*/ 2147483647 h 728"/>
              <a:gd name="T8" fmla="*/ 2147483647 w 1112"/>
              <a:gd name="T9" fmla="*/ 2147483647 h 728"/>
              <a:gd name="T10" fmla="*/ 2147483647 w 1112"/>
              <a:gd name="T11" fmla="*/ 2147483647 h 728"/>
              <a:gd name="T12" fmla="*/ 2147483647 w 1112"/>
              <a:gd name="T13" fmla="*/ 2147483647 h 728"/>
              <a:gd name="T14" fmla="*/ 2147483647 w 1112"/>
              <a:gd name="T15" fmla="*/ 2147483647 h 728"/>
              <a:gd name="T16" fmla="*/ 2147483647 w 1112"/>
              <a:gd name="T17" fmla="*/ 0 h 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2"/>
              <a:gd name="T28" fmla="*/ 0 h 728"/>
              <a:gd name="T29" fmla="*/ 1112 w 1112"/>
              <a:gd name="T30" fmla="*/ 728 h 7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2" h="728">
                <a:moveTo>
                  <a:pt x="1048" y="672"/>
                </a:moveTo>
                <a:cubicBezTo>
                  <a:pt x="1080" y="692"/>
                  <a:pt x="1112" y="712"/>
                  <a:pt x="1048" y="720"/>
                </a:cubicBezTo>
                <a:cubicBezTo>
                  <a:pt x="984" y="728"/>
                  <a:pt x="776" y="728"/>
                  <a:pt x="664" y="720"/>
                </a:cubicBezTo>
                <a:cubicBezTo>
                  <a:pt x="552" y="712"/>
                  <a:pt x="472" y="720"/>
                  <a:pt x="376" y="672"/>
                </a:cubicBezTo>
                <a:cubicBezTo>
                  <a:pt x="280" y="624"/>
                  <a:pt x="136" y="504"/>
                  <a:pt x="88" y="432"/>
                </a:cubicBezTo>
                <a:cubicBezTo>
                  <a:pt x="40" y="360"/>
                  <a:pt x="0" y="288"/>
                  <a:pt x="88" y="240"/>
                </a:cubicBezTo>
                <a:cubicBezTo>
                  <a:pt x="176" y="192"/>
                  <a:pt x="496" y="176"/>
                  <a:pt x="616" y="144"/>
                </a:cubicBezTo>
                <a:cubicBezTo>
                  <a:pt x="736" y="112"/>
                  <a:pt x="736" y="72"/>
                  <a:pt x="808" y="48"/>
                </a:cubicBezTo>
                <a:cubicBezTo>
                  <a:pt x="880" y="24"/>
                  <a:pt x="964" y="12"/>
                  <a:pt x="1048" y="0"/>
                </a:cubicBezTo>
              </a:path>
            </a:pathLst>
          </a:custGeom>
          <a:noFill/>
          <a:ln w="9525">
            <a:solidFill>
              <a:srgbClr val="FFFF00"/>
            </a:solidFill>
            <a:round/>
            <a:headEnd type="none" w="med" len="med"/>
            <a:tailEnd type="triangle" w="med" len="med"/>
          </a:ln>
        </p:spPr>
        <p:txBody>
          <a:bodyPr/>
          <a:lstStyle/>
          <a:p>
            <a:endParaRPr lang="en-US"/>
          </a:p>
        </p:txBody>
      </p:sp>
      <p:sp>
        <p:nvSpPr>
          <p:cNvPr id="60423" name="Freeform 7"/>
          <p:cNvSpPr>
            <a:spLocks/>
          </p:cNvSpPr>
          <p:nvPr/>
        </p:nvSpPr>
        <p:spPr bwMode="auto">
          <a:xfrm>
            <a:off x="4064000" y="533400"/>
            <a:ext cx="5003800" cy="4330700"/>
          </a:xfrm>
          <a:custGeom>
            <a:avLst/>
            <a:gdLst>
              <a:gd name="T0" fmla="*/ 2147483647 w 3152"/>
              <a:gd name="T1" fmla="*/ 2147483647 h 2728"/>
              <a:gd name="T2" fmla="*/ 2147483647 w 3152"/>
              <a:gd name="T3" fmla="*/ 2147483647 h 2728"/>
              <a:gd name="T4" fmla="*/ 2147483647 w 3152"/>
              <a:gd name="T5" fmla="*/ 2147483647 h 2728"/>
              <a:gd name="T6" fmla="*/ 2147483647 w 3152"/>
              <a:gd name="T7" fmla="*/ 2147483647 h 2728"/>
              <a:gd name="T8" fmla="*/ 2147483647 w 3152"/>
              <a:gd name="T9" fmla="*/ 2147483647 h 2728"/>
              <a:gd name="T10" fmla="*/ 2147483647 w 3152"/>
              <a:gd name="T11" fmla="*/ 2147483647 h 2728"/>
              <a:gd name="T12" fmla="*/ 2147483647 w 3152"/>
              <a:gd name="T13" fmla="*/ 2147483647 h 2728"/>
              <a:gd name="T14" fmla="*/ 2147483647 w 3152"/>
              <a:gd name="T15" fmla="*/ 2147483647 h 2728"/>
              <a:gd name="T16" fmla="*/ 2147483647 w 3152"/>
              <a:gd name="T17" fmla="*/ 2147483647 h 2728"/>
              <a:gd name="T18" fmla="*/ 2147483647 w 3152"/>
              <a:gd name="T19" fmla="*/ 2147483647 h 2728"/>
              <a:gd name="T20" fmla="*/ 2147483647 w 3152"/>
              <a:gd name="T21" fmla="*/ 2147483647 h 2728"/>
              <a:gd name="T22" fmla="*/ 2147483647 w 3152"/>
              <a:gd name="T23" fmla="*/ 2147483647 h 2728"/>
              <a:gd name="T24" fmla="*/ 2147483647 w 3152"/>
              <a:gd name="T25" fmla="*/ 2147483647 h 2728"/>
              <a:gd name="T26" fmla="*/ 2147483647 w 3152"/>
              <a:gd name="T27" fmla="*/ 2147483647 h 2728"/>
              <a:gd name="T28" fmla="*/ 2147483647 w 3152"/>
              <a:gd name="T29" fmla="*/ 0 h 27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52"/>
              <a:gd name="T46" fmla="*/ 0 h 2728"/>
              <a:gd name="T47" fmla="*/ 3152 w 3152"/>
              <a:gd name="T48" fmla="*/ 2728 h 27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52" h="2728">
                <a:moveTo>
                  <a:pt x="3152" y="2688"/>
                </a:moveTo>
                <a:cubicBezTo>
                  <a:pt x="2816" y="2688"/>
                  <a:pt x="2480" y="2688"/>
                  <a:pt x="2192" y="2688"/>
                </a:cubicBezTo>
                <a:cubicBezTo>
                  <a:pt x="1904" y="2688"/>
                  <a:pt x="1648" y="2704"/>
                  <a:pt x="1424" y="2688"/>
                </a:cubicBezTo>
                <a:cubicBezTo>
                  <a:pt x="1200" y="2672"/>
                  <a:pt x="1064" y="2728"/>
                  <a:pt x="848" y="2592"/>
                </a:cubicBezTo>
                <a:cubicBezTo>
                  <a:pt x="632" y="2456"/>
                  <a:pt x="256" y="2024"/>
                  <a:pt x="128" y="1872"/>
                </a:cubicBezTo>
                <a:cubicBezTo>
                  <a:pt x="0" y="1720"/>
                  <a:pt x="80" y="1776"/>
                  <a:pt x="80" y="1680"/>
                </a:cubicBezTo>
                <a:cubicBezTo>
                  <a:pt x="80" y="1584"/>
                  <a:pt x="96" y="1416"/>
                  <a:pt x="128" y="1296"/>
                </a:cubicBezTo>
                <a:cubicBezTo>
                  <a:pt x="160" y="1176"/>
                  <a:pt x="192" y="1048"/>
                  <a:pt x="272" y="960"/>
                </a:cubicBezTo>
                <a:cubicBezTo>
                  <a:pt x="352" y="872"/>
                  <a:pt x="472" y="816"/>
                  <a:pt x="608" y="768"/>
                </a:cubicBezTo>
                <a:cubicBezTo>
                  <a:pt x="744" y="720"/>
                  <a:pt x="920" y="712"/>
                  <a:pt x="1088" y="672"/>
                </a:cubicBezTo>
                <a:cubicBezTo>
                  <a:pt x="1256" y="632"/>
                  <a:pt x="1432" y="584"/>
                  <a:pt x="1616" y="528"/>
                </a:cubicBezTo>
                <a:cubicBezTo>
                  <a:pt x="1800" y="472"/>
                  <a:pt x="2032" y="392"/>
                  <a:pt x="2192" y="336"/>
                </a:cubicBezTo>
                <a:cubicBezTo>
                  <a:pt x="2352" y="280"/>
                  <a:pt x="2464" y="232"/>
                  <a:pt x="2576" y="192"/>
                </a:cubicBezTo>
                <a:cubicBezTo>
                  <a:pt x="2688" y="152"/>
                  <a:pt x="2784" y="128"/>
                  <a:pt x="2864" y="96"/>
                </a:cubicBezTo>
                <a:cubicBezTo>
                  <a:pt x="2944" y="64"/>
                  <a:pt x="3000" y="32"/>
                  <a:pt x="3056" y="0"/>
                </a:cubicBezTo>
              </a:path>
            </a:pathLst>
          </a:custGeom>
          <a:noFill/>
          <a:ln w="9525">
            <a:solidFill>
              <a:srgbClr val="FFFF00"/>
            </a:solidFill>
            <a:round/>
            <a:headEnd type="none" w="med" len="med"/>
            <a:tailEnd type="triangle" w="med" len="med"/>
          </a:ln>
        </p:spPr>
        <p:txBody>
          <a:bodyPr/>
          <a:lstStyle/>
          <a:p>
            <a:endParaRPr lang="en-US"/>
          </a:p>
        </p:txBody>
      </p:sp>
      <p:sp>
        <p:nvSpPr>
          <p:cNvPr id="60424" name="Freeform 8"/>
          <p:cNvSpPr>
            <a:spLocks/>
          </p:cNvSpPr>
          <p:nvPr/>
        </p:nvSpPr>
        <p:spPr bwMode="auto">
          <a:xfrm>
            <a:off x="4114800" y="152400"/>
            <a:ext cx="723900" cy="1244600"/>
          </a:xfrm>
          <a:custGeom>
            <a:avLst/>
            <a:gdLst>
              <a:gd name="T0" fmla="*/ 2147483647 w 456"/>
              <a:gd name="T1" fmla="*/ 0 h 784"/>
              <a:gd name="T2" fmla="*/ 2147483647 w 456"/>
              <a:gd name="T3" fmla="*/ 2147483647 h 784"/>
              <a:gd name="T4" fmla="*/ 2147483647 w 456"/>
              <a:gd name="T5" fmla="*/ 2147483647 h 784"/>
              <a:gd name="T6" fmla="*/ 2147483647 w 456"/>
              <a:gd name="T7" fmla="*/ 2147483647 h 784"/>
              <a:gd name="T8" fmla="*/ 2147483647 w 456"/>
              <a:gd name="T9" fmla="*/ 2147483647 h 784"/>
              <a:gd name="T10" fmla="*/ 2147483647 w 456"/>
              <a:gd name="T11" fmla="*/ 2147483647 h 784"/>
              <a:gd name="T12" fmla="*/ 2147483647 w 456"/>
              <a:gd name="T13" fmla="*/ 2147483647 h 784"/>
              <a:gd name="T14" fmla="*/ 2147483647 w 456"/>
              <a:gd name="T15" fmla="*/ 2147483647 h 784"/>
              <a:gd name="T16" fmla="*/ 2147483647 w 456"/>
              <a:gd name="T17" fmla="*/ 2147483647 h 784"/>
              <a:gd name="T18" fmla="*/ 2147483647 w 456"/>
              <a:gd name="T19" fmla="*/ 2147483647 h 784"/>
              <a:gd name="T20" fmla="*/ 2147483647 w 456"/>
              <a:gd name="T21" fmla="*/ 2147483647 h 784"/>
              <a:gd name="T22" fmla="*/ 2147483647 w 456"/>
              <a:gd name="T23" fmla="*/ 2147483647 h 7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784"/>
              <a:gd name="T38" fmla="*/ 456 w 456"/>
              <a:gd name="T39" fmla="*/ 784 h 7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784">
                <a:moveTo>
                  <a:pt x="200" y="0"/>
                </a:moveTo>
                <a:cubicBezTo>
                  <a:pt x="144" y="64"/>
                  <a:pt x="88" y="128"/>
                  <a:pt x="56" y="192"/>
                </a:cubicBezTo>
                <a:cubicBezTo>
                  <a:pt x="24" y="256"/>
                  <a:pt x="16" y="320"/>
                  <a:pt x="8" y="384"/>
                </a:cubicBezTo>
                <a:cubicBezTo>
                  <a:pt x="0" y="448"/>
                  <a:pt x="0" y="520"/>
                  <a:pt x="8" y="576"/>
                </a:cubicBezTo>
                <a:cubicBezTo>
                  <a:pt x="16" y="632"/>
                  <a:pt x="24" y="688"/>
                  <a:pt x="56" y="720"/>
                </a:cubicBezTo>
                <a:cubicBezTo>
                  <a:pt x="88" y="752"/>
                  <a:pt x="152" y="760"/>
                  <a:pt x="200" y="768"/>
                </a:cubicBezTo>
                <a:cubicBezTo>
                  <a:pt x="248" y="776"/>
                  <a:pt x="304" y="784"/>
                  <a:pt x="344" y="768"/>
                </a:cubicBezTo>
                <a:cubicBezTo>
                  <a:pt x="384" y="752"/>
                  <a:pt x="424" y="712"/>
                  <a:pt x="440" y="672"/>
                </a:cubicBezTo>
                <a:cubicBezTo>
                  <a:pt x="456" y="632"/>
                  <a:pt x="448" y="568"/>
                  <a:pt x="440" y="528"/>
                </a:cubicBezTo>
                <a:cubicBezTo>
                  <a:pt x="432" y="488"/>
                  <a:pt x="424" y="456"/>
                  <a:pt x="392" y="432"/>
                </a:cubicBezTo>
                <a:cubicBezTo>
                  <a:pt x="360" y="408"/>
                  <a:pt x="280" y="376"/>
                  <a:pt x="248" y="384"/>
                </a:cubicBezTo>
                <a:cubicBezTo>
                  <a:pt x="216" y="392"/>
                  <a:pt x="208" y="436"/>
                  <a:pt x="200" y="480"/>
                </a:cubicBezTo>
              </a:path>
            </a:pathLst>
          </a:custGeom>
          <a:noFill/>
          <a:ln w="9525">
            <a:solidFill>
              <a:srgbClr val="FFFF00"/>
            </a:solidFill>
            <a:round/>
            <a:headEnd type="none" w="med" len="med"/>
            <a:tailEnd type="triangle" w="med" len="med"/>
          </a:ln>
        </p:spPr>
        <p:txBody>
          <a:bodyPr/>
          <a:lstStyle/>
          <a:p>
            <a:endParaRPr lang="en-US"/>
          </a:p>
        </p:txBody>
      </p:sp>
      <p:sp>
        <p:nvSpPr>
          <p:cNvPr id="60425" name="Freeform 9"/>
          <p:cNvSpPr>
            <a:spLocks/>
          </p:cNvSpPr>
          <p:nvPr/>
        </p:nvSpPr>
        <p:spPr bwMode="auto">
          <a:xfrm>
            <a:off x="2108200" y="101600"/>
            <a:ext cx="1346200" cy="2425700"/>
          </a:xfrm>
          <a:custGeom>
            <a:avLst/>
            <a:gdLst>
              <a:gd name="T0" fmla="*/ 2147483647 w 848"/>
              <a:gd name="T1" fmla="*/ 2147483647 h 1528"/>
              <a:gd name="T2" fmla="*/ 2147483647 w 848"/>
              <a:gd name="T3" fmla="*/ 2147483647 h 1528"/>
              <a:gd name="T4" fmla="*/ 2147483647 w 848"/>
              <a:gd name="T5" fmla="*/ 2147483647 h 1528"/>
              <a:gd name="T6" fmla="*/ 2147483647 w 848"/>
              <a:gd name="T7" fmla="*/ 2147483647 h 1528"/>
              <a:gd name="T8" fmla="*/ 2147483647 w 848"/>
              <a:gd name="T9" fmla="*/ 2147483647 h 1528"/>
              <a:gd name="T10" fmla="*/ 2147483647 w 848"/>
              <a:gd name="T11" fmla="*/ 2147483647 h 1528"/>
              <a:gd name="T12" fmla="*/ 2147483647 w 848"/>
              <a:gd name="T13" fmla="*/ 2147483647 h 1528"/>
              <a:gd name="T14" fmla="*/ 2147483647 w 848"/>
              <a:gd name="T15" fmla="*/ 2147483647 h 1528"/>
              <a:gd name="T16" fmla="*/ 2147483647 w 848"/>
              <a:gd name="T17" fmla="*/ 2147483647 h 1528"/>
              <a:gd name="T18" fmla="*/ 2147483647 w 848"/>
              <a:gd name="T19" fmla="*/ 2147483647 h 1528"/>
              <a:gd name="T20" fmla="*/ 2147483647 w 848"/>
              <a:gd name="T21" fmla="*/ 2147483647 h 1528"/>
              <a:gd name="T22" fmla="*/ 2147483647 w 848"/>
              <a:gd name="T23" fmla="*/ 2147483647 h 1528"/>
              <a:gd name="T24" fmla="*/ 2147483647 w 848"/>
              <a:gd name="T25" fmla="*/ 2147483647 h 1528"/>
              <a:gd name="T26" fmla="*/ 2147483647 w 848"/>
              <a:gd name="T27" fmla="*/ 2147483647 h 1528"/>
              <a:gd name="T28" fmla="*/ 2147483647 w 848"/>
              <a:gd name="T29" fmla="*/ 2147483647 h 1528"/>
              <a:gd name="T30" fmla="*/ 2147483647 w 848"/>
              <a:gd name="T31" fmla="*/ 2147483647 h 15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8"/>
              <a:gd name="T49" fmla="*/ 0 h 1528"/>
              <a:gd name="T50" fmla="*/ 848 w 848"/>
              <a:gd name="T51" fmla="*/ 1528 h 15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8" h="1528">
                <a:moveTo>
                  <a:pt x="592" y="32"/>
                </a:moveTo>
                <a:cubicBezTo>
                  <a:pt x="584" y="16"/>
                  <a:pt x="576" y="0"/>
                  <a:pt x="496" y="80"/>
                </a:cubicBezTo>
                <a:cubicBezTo>
                  <a:pt x="416" y="160"/>
                  <a:pt x="192" y="376"/>
                  <a:pt x="112" y="512"/>
                </a:cubicBezTo>
                <a:cubicBezTo>
                  <a:pt x="32" y="648"/>
                  <a:pt x="32" y="784"/>
                  <a:pt x="16" y="896"/>
                </a:cubicBezTo>
                <a:cubicBezTo>
                  <a:pt x="0" y="1008"/>
                  <a:pt x="0" y="1104"/>
                  <a:pt x="16" y="1184"/>
                </a:cubicBezTo>
                <a:cubicBezTo>
                  <a:pt x="32" y="1264"/>
                  <a:pt x="64" y="1328"/>
                  <a:pt x="112" y="1376"/>
                </a:cubicBezTo>
                <a:cubicBezTo>
                  <a:pt x="160" y="1424"/>
                  <a:pt x="224" y="1448"/>
                  <a:pt x="304" y="1472"/>
                </a:cubicBezTo>
                <a:cubicBezTo>
                  <a:pt x="384" y="1496"/>
                  <a:pt x="520" y="1528"/>
                  <a:pt x="592" y="1520"/>
                </a:cubicBezTo>
                <a:cubicBezTo>
                  <a:pt x="664" y="1512"/>
                  <a:pt x="696" y="1472"/>
                  <a:pt x="736" y="1424"/>
                </a:cubicBezTo>
                <a:cubicBezTo>
                  <a:pt x="776" y="1376"/>
                  <a:pt x="816" y="1288"/>
                  <a:pt x="832" y="1232"/>
                </a:cubicBezTo>
                <a:cubicBezTo>
                  <a:pt x="848" y="1176"/>
                  <a:pt x="840" y="1120"/>
                  <a:pt x="832" y="1088"/>
                </a:cubicBezTo>
                <a:cubicBezTo>
                  <a:pt x="824" y="1056"/>
                  <a:pt x="808" y="1064"/>
                  <a:pt x="784" y="1040"/>
                </a:cubicBezTo>
                <a:cubicBezTo>
                  <a:pt x="760" y="1016"/>
                  <a:pt x="728" y="952"/>
                  <a:pt x="688" y="944"/>
                </a:cubicBezTo>
                <a:cubicBezTo>
                  <a:pt x="648" y="936"/>
                  <a:pt x="592" y="976"/>
                  <a:pt x="544" y="992"/>
                </a:cubicBezTo>
                <a:cubicBezTo>
                  <a:pt x="496" y="1008"/>
                  <a:pt x="432" y="1000"/>
                  <a:pt x="400" y="1040"/>
                </a:cubicBezTo>
                <a:cubicBezTo>
                  <a:pt x="368" y="1080"/>
                  <a:pt x="360" y="1156"/>
                  <a:pt x="352" y="1232"/>
                </a:cubicBezTo>
              </a:path>
            </a:pathLst>
          </a:custGeom>
          <a:noFill/>
          <a:ln w="9525">
            <a:solidFill>
              <a:srgbClr val="FFFF00"/>
            </a:solidFill>
            <a:round/>
            <a:headEnd type="none" w="med" len="med"/>
            <a:tailEnd type="triangle" w="med" len="med"/>
          </a:ln>
        </p:spPr>
        <p:txBody>
          <a:bodyPr/>
          <a:lstStyle/>
          <a:p>
            <a:endParaRPr lang="en-US"/>
          </a:p>
        </p:txBody>
      </p:sp>
      <p:sp>
        <p:nvSpPr>
          <p:cNvPr id="60426" name="Freeform 10"/>
          <p:cNvSpPr>
            <a:spLocks/>
          </p:cNvSpPr>
          <p:nvPr/>
        </p:nvSpPr>
        <p:spPr bwMode="auto">
          <a:xfrm>
            <a:off x="1511300" y="152400"/>
            <a:ext cx="3060700" cy="2768600"/>
          </a:xfrm>
          <a:custGeom>
            <a:avLst/>
            <a:gdLst>
              <a:gd name="T0" fmla="*/ 2147483647 w 1928"/>
              <a:gd name="T1" fmla="*/ 0 h 1744"/>
              <a:gd name="T2" fmla="*/ 2147483647 w 1928"/>
              <a:gd name="T3" fmla="*/ 2147483647 h 1744"/>
              <a:gd name="T4" fmla="*/ 2147483647 w 1928"/>
              <a:gd name="T5" fmla="*/ 2147483647 h 1744"/>
              <a:gd name="T6" fmla="*/ 2147483647 w 1928"/>
              <a:gd name="T7" fmla="*/ 2147483647 h 1744"/>
              <a:gd name="T8" fmla="*/ 2147483647 w 1928"/>
              <a:gd name="T9" fmla="*/ 2147483647 h 1744"/>
              <a:gd name="T10" fmla="*/ 2147483647 w 1928"/>
              <a:gd name="T11" fmla="*/ 2147483647 h 1744"/>
              <a:gd name="T12" fmla="*/ 2147483647 w 1928"/>
              <a:gd name="T13" fmla="*/ 2147483647 h 1744"/>
              <a:gd name="T14" fmla="*/ 2147483647 w 1928"/>
              <a:gd name="T15" fmla="*/ 2147483647 h 1744"/>
              <a:gd name="T16" fmla="*/ 2147483647 w 1928"/>
              <a:gd name="T17" fmla="*/ 2147483647 h 1744"/>
              <a:gd name="T18" fmla="*/ 2147483647 w 1928"/>
              <a:gd name="T19" fmla="*/ 2147483647 h 1744"/>
              <a:gd name="T20" fmla="*/ 2147483647 w 1928"/>
              <a:gd name="T21" fmla="*/ 2147483647 h 1744"/>
              <a:gd name="T22" fmla="*/ 2147483647 w 1928"/>
              <a:gd name="T23" fmla="*/ 2147483647 h 1744"/>
              <a:gd name="T24" fmla="*/ 2147483647 w 1928"/>
              <a:gd name="T25" fmla="*/ 2147483647 h 17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8"/>
              <a:gd name="T40" fmla="*/ 0 h 1744"/>
              <a:gd name="T41" fmla="*/ 1928 w 1928"/>
              <a:gd name="T42" fmla="*/ 1744 h 17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8" h="1744">
                <a:moveTo>
                  <a:pt x="296" y="0"/>
                </a:moveTo>
                <a:cubicBezTo>
                  <a:pt x="200" y="160"/>
                  <a:pt x="104" y="320"/>
                  <a:pt x="56" y="480"/>
                </a:cubicBezTo>
                <a:cubicBezTo>
                  <a:pt x="8" y="640"/>
                  <a:pt x="0" y="824"/>
                  <a:pt x="8" y="960"/>
                </a:cubicBezTo>
                <a:cubicBezTo>
                  <a:pt x="16" y="1096"/>
                  <a:pt x="64" y="1200"/>
                  <a:pt x="104" y="1296"/>
                </a:cubicBezTo>
                <a:cubicBezTo>
                  <a:pt x="144" y="1392"/>
                  <a:pt x="184" y="1472"/>
                  <a:pt x="248" y="1536"/>
                </a:cubicBezTo>
                <a:cubicBezTo>
                  <a:pt x="312" y="1600"/>
                  <a:pt x="384" y="1648"/>
                  <a:pt x="488" y="1680"/>
                </a:cubicBezTo>
                <a:cubicBezTo>
                  <a:pt x="592" y="1712"/>
                  <a:pt x="744" y="1744"/>
                  <a:pt x="872" y="1728"/>
                </a:cubicBezTo>
                <a:cubicBezTo>
                  <a:pt x="1000" y="1712"/>
                  <a:pt x="1176" y="1656"/>
                  <a:pt x="1256" y="1584"/>
                </a:cubicBezTo>
                <a:cubicBezTo>
                  <a:pt x="1336" y="1512"/>
                  <a:pt x="1320" y="1384"/>
                  <a:pt x="1352" y="1296"/>
                </a:cubicBezTo>
                <a:cubicBezTo>
                  <a:pt x="1384" y="1208"/>
                  <a:pt x="1408" y="1120"/>
                  <a:pt x="1448" y="1056"/>
                </a:cubicBezTo>
                <a:cubicBezTo>
                  <a:pt x="1488" y="992"/>
                  <a:pt x="1536" y="944"/>
                  <a:pt x="1592" y="912"/>
                </a:cubicBezTo>
                <a:cubicBezTo>
                  <a:pt x="1648" y="880"/>
                  <a:pt x="1728" y="888"/>
                  <a:pt x="1784" y="864"/>
                </a:cubicBezTo>
                <a:cubicBezTo>
                  <a:pt x="1840" y="840"/>
                  <a:pt x="1884" y="804"/>
                  <a:pt x="1928" y="768"/>
                </a:cubicBezTo>
              </a:path>
            </a:pathLst>
          </a:custGeom>
          <a:noFill/>
          <a:ln w="9525">
            <a:solidFill>
              <a:srgbClr val="FFFF00"/>
            </a:solidFill>
            <a:round/>
            <a:headEnd/>
            <a:tailEnd/>
          </a:ln>
        </p:spPr>
        <p:txBody>
          <a:bodyPr/>
          <a:lstStyle/>
          <a:p>
            <a:endParaRPr lang="en-US"/>
          </a:p>
        </p:txBody>
      </p:sp>
      <p:sp>
        <p:nvSpPr>
          <p:cNvPr id="60427" name="Freeform 11"/>
          <p:cNvSpPr>
            <a:spLocks/>
          </p:cNvSpPr>
          <p:nvPr/>
        </p:nvSpPr>
        <p:spPr bwMode="auto">
          <a:xfrm>
            <a:off x="2743200" y="393700"/>
            <a:ext cx="1447800" cy="1409700"/>
          </a:xfrm>
          <a:custGeom>
            <a:avLst/>
            <a:gdLst>
              <a:gd name="T0" fmla="*/ 2147483647 w 912"/>
              <a:gd name="T1" fmla="*/ 2147483647 h 888"/>
              <a:gd name="T2" fmla="*/ 2147483647 w 912"/>
              <a:gd name="T3" fmla="*/ 2147483647 h 888"/>
              <a:gd name="T4" fmla="*/ 2147483647 w 912"/>
              <a:gd name="T5" fmla="*/ 2147483647 h 888"/>
              <a:gd name="T6" fmla="*/ 2147483647 w 912"/>
              <a:gd name="T7" fmla="*/ 2147483647 h 888"/>
              <a:gd name="T8" fmla="*/ 2147483647 w 912"/>
              <a:gd name="T9" fmla="*/ 2147483647 h 888"/>
              <a:gd name="T10" fmla="*/ 2147483647 w 912"/>
              <a:gd name="T11" fmla="*/ 2147483647 h 888"/>
              <a:gd name="T12" fmla="*/ 0 w 912"/>
              <a:gd name="T13" fmla="*/ 2147483647 h 888"/>
              <a:gd name="T14" fmla="*/ 0 60000 65536"/>
              <a:gd name="T15" fmla="*/ 0 60000 65536"/>
              <a:gd name="T16" fmla="*/ 0 60000 65536"/>
              <a:gd name="T17" fmla="*/ 0 60000 65536"/>
              <a:gd name="T18" fmla="*/ 0 60000 65536"/>
              <a:gd name="T19" fmla="*/ 0 60000 65536"/>
              <a:gd name="T20" fmla="*/ 0 60000 65536"/>
              <a:gd name="T21" fmla="*/ 0 w 912"/>
              <a:gd name="T22" fmla="*/ 0 h 888"/>
              <a:gd name="T23" fmla="*/ 912 w 912"/>
              <a:gd name="T24" fmla="*/ 888 h 8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888">
                <a:moveTo>
                  <a:pt x="912" y="40"/>
                </a:moveTo>
                <a:cubicBezTo>
                  <a:pt x="908" y="20"/>
                  <a:pt x="904" y="0"/>
                  <a:pt x="864" y="40"/>
                </a:cubicBezTo>
                <a:cubicBezTo>
                  <a:pt x="824" y="80"/>
                  <a:pt x="736" y="200"/>
                  <a:pt x="672" y="280"/>
                </a:cubicBezTo>
                <a:cubicBezTo>
                  <a:pt x="608" y="360"/>
                  <a:pt x="552" y="456"/>
                  <a:pt x="480" y="520"/>
                </a:cubicBezTo>
                <a:cubicBezTo>
                  <a:pt x="408" y="584"/>
                  <a:pt x="312" y="608"/>
                  <a:pt x="240" y="664"/>
                </a:cubicBezTo>
                <a:cubicBezTo>
                  <a:pt x="168" y="720"/>
                  <a:pt x="88" y="824"/>
                  <a:pt x="48" y="856"/>
                </a:cubicBezTo>
                <a:cubicBezTo>
                  <a:pt x="8" y="888"/>
                  <a:pt x="4" y="872"/>
                  <a:pt x="0" y="856"/>
                </a:cubicBezTo>
              </a:path>
            </a:pathLst>
          </a:custGeom>
          <a:noFill/>
          <a:ln w="9525">
            <a:solidFill>
              <a:srgbClr val="FFFF00"/>
            </a:solidFill>
            <a:round/>
            <a:headEnd/>
            <a:tailEnd/>
          </a:ln>
        </p:spPr>
        <p:txBody>
          <a:bodyPr/>
          <a:lstStyle/>
          <a:p>
            <a:endParaRPr lang="en-US"/>
          </a:p>
        </p:txBody>
      </p:sp>
      <p:sp>
        <p:nvSpPr>
          <p:cNvPr id="60428" name="Freeform 12"/>
          <p:cNvSpPr>
            <a:spLocks/>
          </p:cNvSpPr>
          <p:nvPr/>
        </p:nvSpPr>
        <p:spPr bwMode="auto">
          <a:xfrm>
            <a:off x="762000" y="3848100"/>
            <a:ext cx="8445500" cy="1727200"/>
          </a:xfrm>
          <a:custGeom>
            <a:avLst/>
            <a:gdLst>
              <a:gd name="T0" fmla="*/ 2147483647 w 5320"/>
              <a:gd name="T1" fmla="*/ 2147483647 h 1088"/>
              <a:gd name="T2" fmla="*/ 2147483647 w 5320"/>
              <a:gd name="T3" fmla="*/ 2147483647 h 1088"/>
              <a:gd name="T4" fmla="*/ 2147483647 w 5320"/>
              <a:gd name="T5" fmla="*/ 2147483647 h 1088"/>
              <a:gd name="T6" fmla="*/ 2147483647 w 5320"/>
              <a:gd name="T7" fmla="*/ 2147483647 h 1088"/>
              <a:gd name="T8" fmla="*/ 2147483647 w 5320"/>
              <a:gd name="T9" fmla="*/ 2147483647 h 1088"/>
              <a:gd name="T10" fmla="*/ 2147483647 w 5320"/>
              <a:gd name="T11" fmla="*/ 2147483647 h 1088"/>
              <a:gd name="T12" fmla="*/ 2147483647 w 5320"/>
              <a:gd name="T13" fmla="*/ 2147483647 h 1088"/>
              <a:gd name="T14" fmla="*/ 2147483647 w 5320"/>
              <a:gd name="T15" fmla="*/ 2147483647 h 1088"/>
              <a:gd name="T16" fmla="*/ 2147483647 w 5320"/>
              <a:gd name="T17" fmla="*/ 2147483647 h 1088"/>
              <a:gd name="T18" fmla="*/ 2147483647 w 5320"/>
              <a:gd name="T19" fmla="*/ 2147483647 h 1088"/>
              <a:gd name="T20" fmla="*/ 2147483647 w 5320"/>
              <a:gd name="T21" fmla="*/ 2147483647 h 1088"/>
              <a:gd name="T22" fmla="*/ 0 w 5320"/>
              <a:gd name="T23" fmla="*/ 2147483647 h 10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20"/>
              <a:gd name="T37" fmla="*/ 0 h 1088"/>
              <a:gd name="T38" fmla="*/ 5320 w 5320"/>
              <a:gd name="T39" fmla="*/ 1088 h 10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20" h="1088">
                <a:moveTo>
                  <a:pt x="5184" y="1080"/>
                </a:moveTo>
                <a:cubicBezTo>
                  <a:pt x="5252" y="1084"/>
                  <a:pt x="5320" y="1088"/>
                  <a:pt x="5136" y="1080"/>
                </a:cubicBezTo>
                <a:cubicBezTo>
                  <a:pt x="4952" y="1072"/>
                  <a:pt x="4384" y="1056"/>
                  <a:pt x="4080" y="1032"/>
                </a:cubicBezTo>
                <a:cubicBezTo>
                  <a:pt x="3776" y="1008"/>
                  <a:pt x="3568" y="1000"/>
                  <a:pt x="3312" y="936"/>
                </a:cubicBezTo>
                <a:cubicBezTo>
                  <a:pt x="3056" y="872"/>
                  <a:pt x="2744" y="752"/>
                  <a:pt x="2544" y="648"/>
                </a:cubicBezTo>
                <a:cubicBezTo>
                  <a:pt x="2344" y="544"/>
                  <a:pt x="2264" y="408"/>
                  <a:pt x="2112" y="312"/>
                </a:cubicBezTo>
                <a:cubicBezTo>
                  <a:pt x="1960" y="216"/>
                  <a:pt x="1768" y="120"/>
                  <a:pt x="1632" y="72"/>
                </a:cubicBezTo>
                <a:cubicBezTo>
                  <a:pt x="1496" y="24"/>
                  <a:pt x="1408" y="32"/>
                  <a:pt x="1296" y="24"/>
                </a:cubicBezTo>
                <a:cubicBezTo>
                  <a:pt x="1184" y="16"/>
                  <a:pt x="1096" y="0"/>
                  <a:pt x="960" y="24"/>
                </a:cubicBezTo>
                <a:cubicBezTo>
                  <a:pt x="824" y="48"/>
                  <a:pt x="600" y="128"/>
                  <a:pt x="480" y="168"/>
                </a:cubicBezTo>
                <a:cubicBezTo>
                  <a:pt x="360" y="208"/>
                  <a:pt x="320" y="240"/>
                  <a:pt x="240" y="264"/>
                </a:cubicBezTo>
                <a:cubicBezTo>
                  <a:pt x="160" y="288"/>
                  <a:pt x="80" y="300"/>
                  <a:pt x="0" y="312"/>
                </a:cubicBezTo>
              </a:path>
            </a:pathLst>
          </a:custGeom>
          <a:noFill/>
          <a:ln w="9525">
            <a:solidFill>
              <a:srgbClr val="FFFF00"/>
            </a:solidFill>
            <a:round/>
            <a:headEnd type="none" w="med" len="med"/>
            <a:tailEnd type="triangle" w="med" len="med"/>
          </a:ln>
        </p:spPr>
        <p:txBody>
          <a:bodyPr/>
          <a:lstStyle/>
          <a:p>
            <a:endParaRPr lang="en-US"/>
          </a:p>
        </p:txBody>
      </p:sp>
      <p:sp>
        <p:nvSpPr>
          <p:cNvPr id="13" name="Rectangle 12"/>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p:cNvSpPr txBox="1">
            <a:spLocks noChangeArrowheads="1"/>
          </p:cNvSpPr>
          <p:nvPr/>
        </p:nvSpPr>
        <p:spPr bwMode="auto">
          <a:xfrm>
            <a:off x="1" y="228600"/>
            <a:ext cx="3771899" cy="845593"/>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Vapor de Agua</a:t>
            </a:r>
            <a:b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(Circulaciones en Altura)</a:t>
            </a:r>
          </a:p>
        </p:txBody>
      </p:sp>
      <p:sp>
        <p:nvSpPr>
          <p:cNvPr id="15" name="TextBox 14"/>
          <p:cNvSpPr txBox="1">
            <a:spLocks noChangeArrowheads="1"/>
          </p:cNvSpPr>
          <p:nvPr/>
        </p:nvSpPr>
        <p:spPr bwMode="auto">
          <a:xfrm>
            <a:off x="776288" y="1536700"/>
            <a:ext cx="1341437"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Baja</a:t>
            </a:r>
          </a:p>
          <a:p>
            <a:pPr eaLnBrk="1" hangingPunct="1"/>
            <a:r>
              <a:rPr lang="en-US" dirty="0" smtClean="0">
                <a:solidFill>
                  <a:srgbClr val="FFFF00"/>
                </a:solidFill>
              </a:rPr>
              <a:t>TUTT</a:t>
            </a:r>
            <a:endParaRPr lang="en-US" dirty="0">
              <a:solidFill>
                <a:srgbClr val="FFFF00"/>
              </a:solidFill>
            </a:endParaRPr>
          </a:p>
        </p:txBody>
      </p:sp>
      <p:sp>
        <p:nvSpPr>
          <p:cNvPr id="17" name="TextBox 16"/>
          <p:cNvSpPr txBox="1">
            <a:spLocks noChangeArrowheads="1"/>
          </p:cNvSpPr>
          <p:nvPr/>
        </p:nvSpPr>
        <p:spPr bwMode="auto">
          <a:xfrm>
            <a:off x="7370170" y="2283251"/>
            <a:ext cx="1341437"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Dorsal SE</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42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04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P spid="60420" grpId="1" animBg="1"/>
      <p:bldP spid="60421" grpId="0" animBg="1"/>
      <p:bldP spid="60422" grpId="0" animBg="1"/>
      <p:bldP spid="60423" grpId="0" animBg="1"/>
      <p:bldP spid="60424" grpId="0" animBg="1"/>
      <p:bldP spid="60425" grpId="0" animBg="1"/>
      <p:bldP spid="60426" grpId="0" animBg="1"/>
      <p:bldP spid="60427" grpId="0" animBg="1"/>
      <p:bldP spid="60428"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IR_tw_loop"/>
          <p:cNvPicPr>
            <a:picLocks noChangeAspect="1" noChangeArrowheads="1" noCrop="1"/>
          </p:cNvPicPr>
          <p:nvPr/>
        </p:nvPicPr>
        <p:blipFill>
          <a:blip r:embed="rId3" cstate="print"/>
          <a:srcRect/>
          <a:stretch>
            <a:fillRect/>
          </a:stretch>
        </p:blipFill>
        <p:spPr bwMode="auto">
          <a:xfrm>
            <a:off x="0" y="-685800"/>
            <a:ext cx="9144000" cy="7743825"/>
          </a:xfrm>
          <a:prstGeom prst="rect">
            <a:avLst/>
          </a:prstGeom>
          <a:noFill/>
          <a:ln w="9525">
            <a:noFill/>
            <a:miter lim="800000"/>
            <a:headEnd/>
            <a:tailEnd/>
          </a:ln>
        </p:spPr>
      </p:pic>
      <p:sp>
        <p:nvSpPr>
          <p:cNvPr id="184324" name="Freeform 4"/>
          <p:cNvSpPr>
            <a:spLocks/>
          </p:cNvSpPr>
          <p:nvPr/>
        </p:nvSpPr>
        <p:spPr bwMode="auto">
          <a:xfrm>
            <a:off x="609600" y="3556000"/>
            <a:ext cx="8636000" cy="1943100"/>
          </a:xfrm>
          <a:custGeom>
            <a:avLst/>
            <a:gdLst>
              <a:gd name="T0" fmla="*/ 2147483647 w 5440"/>
              <a:gd name="T1" fmla="*/ 2147483647 h 1224"/>
              <a:gd name="T2" fmla="*/ 2147483647 w 5440"/>
              <a:gd name="T3" fmla="*/ 2147483647 h 1224"/>
              <a:gd name="T4" fmla="*/ 2147483647 w 5440"/>
              <a:gd name="T5" fmla="*/ 2147483647 h 1224"/>
              <a:gd name="T6" fmla="*/ 2147483647 w 5440"/>
              <a:gd name="T7" fmla="*/ 2147483647 h 1224"/>
              <a:gd name="T8" fmla="*/ 2147483647 w 5440"/>
              <a:gd name="T9" fmla="*/ 2147483647 h 1224"/>
              <a:gd name="T10" fmla="*/ 2147483647 w 5440"/>
              <a:gd name="T11" fmla="*/ 2147483647 h 1224"/>
              <a:gd name="T12" fmla="*/ 2147483647 w 5440"/>
              <a:gd name="T13" fmla="*/ 2147483647 h 1224"/>
              <a:gd name="T14" fmla="*/ 2147483647 w 5440"/>
              <a:gd name="T15" fmla="*/ 2147483647 h 1224"/>
              <a:gd name="T16" fmla="*/ 2147483647 w 5440"/>
              <a:gd name="T17" fmla="*/ 2147483647 h 1224"/>
              <a:gd name="T18" fmla="*/ 2147483647 w 5440"/>
              <a:gd name="T19" fmla="*/ 2147483647 h 1224"/>
              <a:gd name="T20" fmla="*/ 2147483647 w 5440"/>
              <a:gd name="T21" fmla="*/ 2147483647 h 1224"/>
              <a:gd name="T22" fmla="*/ 2147483647 w 5440"/>
              <a:gd name="T23" fmla="*/ 2147483647 h 1224"/>
              <a:gd name="T24" fmla="*/ 0 w 5440"/>
              <a:gd name="T25" fmla="*/ 2147483647 h 1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0"/>
              <a:gd name="T40" fmla="*/ 0 h 1224"/>
              <a:gd name="T41" fmla="*/ 5440 w 5440"/>
              <a:gd name="T42" fmla="*/ 1224 h 1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0" h="1224">
                <a:moveTo>
                  <a:pt x="5280" y="1168"/>
                </a:moveTo>
                <a:cubicBezTo>
                  <a:pt x="5360" y="1192"/>
                  <a:pt x="5440" y="1216"/>
                  <a:pt x="5184" y="1216"/>
                </a:cubicBezTo>
                <a:cubicBezTo>
                  <a:pt x="4928" y="1216"/>
                  <a:pt x="4056" y="1176"/>
                  <a:pt x="3744" y="1168"/>
                </a:cubicBezTo>
                <a:cubicBezTo>
                  <a:pt x="3432" y="1160"/>
                  <a:pt x="3464" y="1224"/>
                  <a:pt x="3312" y="1168"/>
                </a:cubicBezTo>
                <a:cubicBezTo>
                  <a:pt x="3160" y="1112"/>
                  <a:pt x="2992" y="952"/>
                  <a:pt x="2832" y="832"/>
                </a:cubicBezTo>
                <a:cubicBezTo>
                  <a:pt x="2672" y="712"/>
                  <a:pt x="2504" y="576"/>
                  <a:pt x="2352" y="448"/>
                </a:cubicBezTo>
                <a:cubicBezTo>
                  <a:pt x="2200" y="320"/>
                  <a:pt x="2040" y="128"/>
                  <a:pt x="1920" y="64"/>
                </a:cubicBezTo>
                <a:cubicBezTo>
                  <a:pt x="1800" y="0"/>
                  <a:pt x="1760" y="56"/>
                  <a:pt x="1632" y="64"/>
                </a:cubicBezTo>
                <a:cubicBezTo>
                  <a:pt x="1504" y="72"/>
                  <a:pt x="1288" y="88"/>
                  <a:pt x="1152" y="112"/>
                </a:cubicBezTo>
                <a:cubicBezTo>
                  <a:pt x="1016" y="136"/>
                  <a:pt x="928" y="192"/>
                  <a:pt x="816" y="208"/>
                </a:cubicBezTo>
                <a:cubicBezTo>
                  <a:pt x="704" y="224"/>
                  <a:pt x="568" y="208"/>
                  <a:pt x="480" y="208"/>
                </a:cubicBezTo>
                <a:cubicBezTo>
                  <a:pt x="392" y="208"/>
                  <a:pt x="368" y="208"/>
                  <a:pt x="288" y="208"/>
                </a:cubicBezTo>
                <a:cubicBezTo>
                  <a:pt x="208" y="208"/>
                  <a:pt x="104" y="208"/>
                  <a:pt x="0" y="208"/>
                </a:cubicBezTo>
              </a:path>
            </a:pathLst>
          </a:custGeom>
          <a:noFill/>
          <a:ln w="9525">
            <a:solidFill>
              <a:srgbClr val="FFFF00"/>
            </a:solidFill>
            <a:round/>
            <a:headEnd type="none" w="med" len="med"/>
            <a:tailEnd type="triangle" w="med" len="med"/>
          </a:ln>
        </p:spPr>
        <p:txBody>
          <a:bodyPr/>
          <a:lstStyle/>
          <a:p>
            <a:endParaRPr lang="en-US"/>
          </a:p>
        </p:txBody>
      </p:sp>
      <p:sp>
        <p:nvSpPr>
          <p:cNvPr id="184325" name="Freeform 5"/>
          <p:cNvSpPr>
            <a:spLocks/>
          </p:cNvSpPr>
          <p:nvPr/>
        </p:nvSpPr>
        <p:spPr bwMode="auto">
          <a:xfrm>
            <a:off x="609600" y="2794000"/>
            <a:ext cx="8458200" cy="1968500"/>
          </a:xfrm>
          <a:custGeom>
            <a:avLst/>
            <a:gdLst>
              <a:gd name="T0" fmla="*/ 2147483647 w 5328"/>
              <a:gd name="T1" fmla="*/ 2147483647 h 1240"/>
              <a:gd name="T2" fmla="*/ 2147483647 w 5328"/>
              <a:gd name="T3" fmla="*/ 2147483647 h 1240"/>
              <a:gd name="T4" fmla="*/ 2147483647 w 5328"/>
              <a:gd name="T5" fmla="*/ 2147483647 h 1240"/>
              <a:gd name="T6" fmla="*/ 2147483647 w 5328"/>
              <a:gd name="T7" fmla="*/ 2147483647 h 1240"/>
              <a:gd name="T8" fmla="*/ 2147483647 w 5328"/>
              <a:gd name="T9" fmla="*/ 2147483647 h 1240"/>
              <a:gd name="T10" fmla="*/ 2147483647 w 5328"/>
              <a:gd name="T11" fmla="*/ 2147483647 h 1240"/>
              <a:gd name="T12" fmla="*/ 2147483647 w 5328"/>
              <a:gd name="T13" fmla="*/ 2147483647 h 1240"/>
              <a:gd name="T14" fmla="*/ 2147483647 w 5328"/>
              <a:gd name="T15" fmla="*/ 2147483647 h 1240"/>
              <a:gd name="T16" fmla="*/ 2147483647 w 5328"/>
              <a:gd name="T17" fmla="*/ 2147483647 h 1240"/>
              <a:gd name="T18" fmla="*/ 2147483647 w 5328"/>
              <a:gd name="T19" fmla="*/ 2147483647 h 1240"/>
              <a:gd name="T20" fmla="*/ 2147483647 w 5328"/>
              <a:gd name="T21" fmla="*/ 2147483647 h 1240"/>
              <a:gd name="T22" fmla="*/ 2147483647 w 5328"/>
              <a:gd name="T23" fmla="*/ 2147483647 h 1240"/>
              <a:gd name="T24" fmla="*/ 0 w 5328"/>
              <a:gd name="T25" fmla="*/ 2147483647 h 1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28"/>
              <a:gd name="T40" fmla="*/ 0 h 1240"/>
              <a:gd name="T41" fmla="*/ 5328 w 5328"/>
              <a:gd name="T42" fmla="*/ 1240 h 1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28" h="1240">
                <a:moveTo>
                  <a:pt x="5328" y="1168"/>
                </a:moveTo>
                <a:cubicBezTo>
                  <a:pt x="5020" y="1188"/>
                  <a:pt x="4712" y="1208"/>
                  <a:pt x="4416" y="1216"/>
                </a:cubicBezTo>
                <a:cubicBezTo>
                  <a:pt x="4120" y="1224"/>
                  <a:pt x="3752" y="1240"/>
                  <a:pt x="3552" y="1216"/>
                </a:cubicBezTo>
                <a:cubicBezTo>
                  <a:pt x="3352" y="1192"/>
                  <a:pt x="3360" y="1160"/>
                  <a:pt x="3216" y="1072"/>
                </a:cubicBezTo>
                <a:cubicBezTo>
                  <a:pt x="3072" y="984"/>
                  <a:pt x="2856" y="824"/>
                  <a:pt x="2688" y="688"/>
                </a:cubicBezTo>
                <a:cubicBezTo>
                  <a:pt x="2520" y="552"/>
                  <a:pt x="2344" y="360"/>
                  <a:pt x="2208" y="256"/>
                </a:cubicBezTo>
                <a:cubicBezTo>
                  <a:pt x="2072" y="152"/>
                  <a:pt x="1984" y="104"/>
                  <a:pt x="1872" y="64"/>
                </a:cubicBezTo>
                <a:cubicBezTo>
                  <a:pt x="1760" y="24"/>
                  <a:pt x="1648" y="0"/>
                  <a:pt x="1536" y="16"/>
                </a:cubicBezTo>
                <a:cubicBezTo>
                  <a:pt x="1424" y="32"/>
                  <a:pt x="1288" y="120"/>
                  <a:pt x="1200" y="160"/>
                </a:cubicBezTo>
                <a:cubicBezTo>
                  <a:pt x="1112" y="200"/>
                  <a:pt x="1112" y="232"/>
                  <a:pt x="1008" y="256"/>
                </a:cubicBezTo>
                <a:cubicBezTo>
                  <a:pt x="904" y="280"/>
                  <a:pt x="696" y="296"/>
                  <a:pt x="576" y="304"/>
                </a:cubicBezTo>
                <a:cubicBezTo>
                  <a:pt x="456" y="312"/>
                  <a:pt x="384" y="304"/>
                  <a:pt x="288" y="304"/>
                </a:cubicBezTo>
                <a:cubicBezTo>
                  <a:pt x="192" y="304"/>
                  <a:pt x="96" y="304"/>
                  <a:pt x="0" y="304"/>
                </a:cubicBezTo>
              </a:path>
            </a:pathLst>
          </a:custGeom>
          <a:noFill/>
          <a:ln w="9525">
            <a:solidFill>
              <a:srgbClr val="FFFF00"/>
            </a:solidFill>
            <a:round/>
            <a:headEnd type="none" w="med" len="med"/>
            <a:tailEnd type="triangle" w="med" len="med"/>
          </a:ln>
        </p:spPr>
        <p:txBody>
          <a:bodyPr/>
          <a:lstStyle/>
          <a:p>
            <a:endParaRPr lang="en-US"/>
          </a:p>
        </p:txBody>
      </p:sp>
      <p:sp>
        <p:nvSpPr>
          <p:cNvPr id="6" name="Rectangle 5"/>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bwMode="auto">
          <a:xfrm>
            <a:off x="1" y="228600"/>
            <a:ext cx="3047999" cy="533399"/>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Infrarroja</a:t>
            </a:r>
          </a:p>
        </p:txBody>
      </p:sp>
      <p:sp>
        <p:nvSpPr>
          <p:cNvPr id="9" name="TextBox 8"/>
          <p:cNvSpPr txBox="1">
            <a:spLocks noChangeArrowheads="1"/>
          </p:cNvSpPr>
          <p:nvPr/>
        </p:nvSpPr>
        <p:spPr bwMode="auto">
          <a:xfrm>
            <a:off x="2590800" y="4191000"/>
            <a:ext cx="1341437"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t>
            </a:r>
          </a:p>
          <a:p>
            <a:pPr eaLnBrk="1" hangingPunct="1"/>
            <a:r>
              <a:rPr lang="es-ES_tradnl" dirty="0" smtClean="0">
                <a:solidFill>
                  <a:srgbClr val="FFFF00"/>
                </a:solidFill>
              </a:rPr>
              <a:t>Invertida</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p:bldP spid="18432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descr="   3"/>
          <p:cNvPicPr>
            <a:picLocks noChangeAspect="1" noChangeArrowheads="1"/>
          </p:cNvPicPr>
          <p:nvPr/>
        </p:nvPicPr>
        <p:blipFill>
          <a:blip r:embed="rId3" cstate="print"/>
          <a:srcRect/>
          <a:stretch>
            <a:fillRect/>
          </a:stretch>
        </p:blipFill>
        <p:spPr bwMode="auto">
          <a:xfrm>
            <a:off x="-304800" y="895350"/>
            <a:ext cx="9753600" cy="5962650"/>
          </a:xfrm>
          <a:prstGeom prst="rect">
            <a:avLst/>
          </a:prstGeom>
          <a:noFill/>
          <a:ln w="9525">
            <a:noFill/>
            <a:miter lim="800000"/>
            <a:headEnd/>
            <a:tailEnd/>
          </a:ln>
        </p:spPr>
      </p:pic>
      <p:sp>
        <p:nvSpPr>
          <p:cNvPr id="6" name="Rectangle 2"/>
          <p:cNvSpPr txBox="1">
            <a:spLocks noChangeArrowheads="1"/>
          </p:cNvSpPr>
          <p:nvPr/>
        </p:nvSpPr>
        <p:spPr bwMode="auto">
          <a:xfrm>
            <a:off x="0" y="152400"/>
            <a:ext cx="91440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GFS Análisis: Vientos en 200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
        <p:nvSpPr>
          <p:cNvPr id="3" name="Freeform 2"/>
          <p:cNvSpPr/>
          <p:nvPr/>
        </p:nvSpPr>
        <p:spPr bwMode="auto">
          <a:xfrm>
            <a:off x="2047164" y="1132764"/>
            <a:ext cx="6400800" cy="2442949"/>
          </a:xfrm>
          <a:custGeom>
            <a:avLst/>
            <a:gdLst>
              <a:gd name="connsiteX0" fmla="*/ 6400800 w 6400800"/>
              <a:gd name="connsiteY0" fmla="*/ 0 h 2442949"/>
              <a:gd name="connsiteX1" fmla="*/ 5895833 w 6400800"/>
              <a:gd name="connsiteY1" fmla="*/ 627797 h 2442949"/>
              <a:gd name="connsiteX2" fmla="*/ 5145206 w 6400800"/>
              <a:gd name="connsiteY2" fmla="*/ 941696 h 2442949"/>
              <a:gd name="connsiteX3" fmla="*/ 4353636 w 6400800"/>
              <a:gd name="connsiteY3" fmla="*/ 1023582 h 2442949"/>
              <a:gd name="connsiteX4" fmla="*/ 3862317 w 6400800"/>
              <a:gd name="connsiteY4" fmla="*/ 1241946 h 2442949"/>
              <a:gd name="connsiteX5" fmla="*/ 3289111 w 6400800"/>
              <a:gd name="connsiteY5" fmla="*/ 1310185 h 2442949"/>
              <a:gd name="connsiteX6" fmla="*/ 2674961 w 6400800"/>
              <a:gd name="connsiteY6" fmla="*/ 1405720 h 2442949"/>
              <a:gd name="connsiteX7" fmla="*/ 2060812 w 6400800"/>
              <a:gd name="connsiteY7" fmla="*/ 1569493 h 2442949"/>
              <a:gd name="connsiteX8" fmla="*/ 1583140 w 6400800"/>
              <a:gd name="connsiteY8" fmla="*/ 1828800 h 2442949"/>
              <a:gd name="connsiteX9" fmla="*/ 1201003 w 6400800"/>
              <a:gd name="connsiteY9" fmla="*/ 2006221 h 2442949"/>
              <a:gd name="connsiteX10" fmla="*/ 573206 w 6400800"/>
              <a:gd name="connsiteY10" fmla="*/ 2115403 h 2442949"/>
              <a:gd name="connsiteX11" fmla="*/ 272955 w 6400800"/>
              <a:gd name="connsiteY11" fmla="*/ 2251881 h 2442949"/>
              <a:gd name="connsiteX12" fmla="*/ 0 w 6400800"/>
              <a:gd name="connsiteY12" fmla="*/ 2442949 h 24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00800" h="2442949">
                <a:moveTo>
                  <a:pt x="6400800" y="0"/>
                </a:moveTo>
                <a:cubicBezTo>
                  <a:pt x="6252949" y="235424"/>
                  <a:pt x="6105099" y="470848"/>
                  <a:pt x="5895833" y="627797"/>
                </a:cubicBezTo>
                <a:cubicBezTo>
                  <a:pt x="5686567" y="784746"/>
                  <a:pt x="5402239" y="875732"/>
                  <a:pt x="5145206" y="941696"/>
                </a:cubicBezTo>
                <a:cubicBezTo>
                  <a:pt x="4888173" y="1007660"/>
                  <a:pt x="4567451" y="973540"/>
                  <a:pt x="4353636" y="1023582"/>
                </a:cubicBezTo>
                <a:cubicBezTo>
                  <a:pt x="4139821" y="1073624"/>
                  <a:pt x="4039738" y="1194179"/>
                  <a:pt x="3862317" y="1241946"/>
                </a:cubicBezTo>
                <a:cubicBezTo>
                  <a:pt x="3684896" y="1289713"/>
                  <a:pt x="3487003" y="1282889"/>
                  <a:pt x="3289111" y="1310185"/>
                </a:cubicBezTo>
                <a:cubicBezTo>
                  <a:pt x="3091219" y="1337481"/>
                  <a:pt x="2879678" y="1362502"/>
                  <a:pt x="2674961" y="1405720"/>
                </a:cubicBezTo>
                <a:cubicBezTo>
                  <a:pt x="2470244" y="1448938"/>
                  <a:pt x="2242782" y="1498980"/>
                  <a:pt x="2060812" y="1569493"/>
                </a:cubicBezTo>
                <a:cubicBezTo>
                  <a:pt x="1878842" y="1640006"/>
                  <a:pt x="1726441" y="1756012"/>
                  <a:pt x="1583140" y="1828800"/>
                </a:cubicBezTo>
                <a:cubicBezTo>
                  <a:pt x="1439838" y="1901588"/>
                  <a:pt x="1369325" y="1958454"/>
                  <a:pt x="1201003" y="2006221"/>
                </a:cubicBezTo>
                <a:cubicBezTo>
                  <a:pt x="1032681" y="2053988"/>
                  <a:pt x="727881" y="2074460"/>
                  <a:pt x="573206" y="2115403"/>
                </a:cubicBezTo>
                <a:cubicBezTo>
                  <a:pt x="418531" y="2156346"/>
                  <a:pt x="368489" y="2197290"/>
                  <a:pt x="272955" y="2251881"/>
                </a:cubicBezTo>
                <a:cubicBezTo>
                  <a:pt x="177421" y="2306472"/>
                  <a:pt x="0" y="2442949"/>
                  <a:pt x="0" y="2442949"/>
                </a:cubicBezTo>
              </a:path>
            </a:pathLst>
          </a:custGeom>
          <a:noFill/>
          <a:ln w="57150" cap="flat" cmpd="sng" algn="ctr">
            <a:solidFill>
              <a:srgbClr val="FF0066"/>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2"/>
          <p:cNvSpPr txBox="1">
            <a:spLocks noChangeArrowheads="1"/>
          </p:cNvSpPr>
          <p:nvPr/>
        </p:nvSpPr>
        <p:spPr bwMode="auto">
          <a:xfrm rot="20329292">
            <a:off x="2115109" y="2487183"/>
            <a:ext cx="22098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rgbClr val="FF0066"/>
                </a:solidFill>
                <a:latin typeface="Arial" pitchFamily="34" charset="0"/>
                <a:cs typeface="Arial" pitchFamily="34" charset="0"/>
              </a:rPr>
              <a:t>TUTT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   3"/>
          <p:cNvPicPr>
            <a:picLocks noChangeAspect="1" noChangeArrowheads="1"/>
          </p:cNvPicPr>
          <p:nvPr/>
        </p:nvPicPr>
        <p:blipFill>
          <a:blip r:embed="rId3" cstate="print"/>
          <a:srcRect/>
          <a:stretch>
            <a:fillRect/>
          </a:stretch>
        </p:blipFill>
        <p:spPr bwMode="auto">
          <a:xfrm>
            <a:off x="-304800" y="895350"/>
            <a:ext cx="9753600" cy="5962650"/>
          </a:xfrm>
          <a:prstGeom prst="rect">
            <a:avLst/>
          </a:prstGeom>
          <a:noFill/>
          <a:ln w="9525">
            <a:noFill/>
            <a:miter lim="800000"/>
            <a:headEnd/>
            <a:tailEnd/>
          </a:ln>
        </p:spPr>
      </p:pic>
      <p:sp>
        <p:nvSpPr>
          <p:cNvPr id="6" name="Rectangle 2"/>
          <p:cNvSpPr txBox="1">
            <a:spLocks noChangeArrowheads="1"/>
          </p:cNvSpPr>
          <p:nvPr/>
        </p:nvSpPr>
        <p:spPr bwMode="auto">
          <a:xfrm>
            <a:off x="0" y="152400"/>
            <a:ext cx="91440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GFS Análisis: Vientos en 850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
        <p:nvSpPr>
          <p:cNvPr id="7" name="Freeform 4"/>
          <p:cNvSpPr>
            <a:spLocks/>
          </p:cNvSpPr>
          <p:nvPr/>
        </p:nvSpPr>
        <p:spPr bwMode="auto">
          <a:xfrm>
            <a:off x="2324100" y="3276600"/>
            <a:ext cx="266700" cy="1752600"/>
          </a:xfrm>
          <a:custGeom>
            <a:avLst/>
            <a:gdLst>
              <a:gd name="T0" fmla="*/ 2147483647 w 168"/>
              <a:gd name="T1" fmla="*/ 2147483647 h 1056"/>
              <a:gd name="T2" fmla="*/ 2147483647 w 168"/>
              <a:gd name="T3" fmla="*/ 2147483647 h 1056"/>
              <a:gd name="T4" fmla="*/ 2147483647 w 168"/>
              <a:gd name="T5" fmla="*/ 2147483647 h 1056"/>
              <a:gd name="T6" fmla="*/ 2147483647 w 168"/>
              <a:gd name="T7" fmla="*/ 2147483647 h 1056"/>
              <a:gd name="T8" fmla="*/ 2147483647 w 168"/>
              <a:gd name="T9" fmla="*/ 0 h 1056"/>
              <a:gd name="T10" fmla="*/ 0 60000 65536"/>
              <a:gd name="T11" fmla="*/ 0 60000 65536"/>
              <a:gd name="T12" fmla="*/ 0 60000 65536"/>
              <a:gd name="T13" fmla="*/ 0 60000 65536"/>
              <a:gd name="T14" fmla="*/ 0 60000 65536"/>
              <a:gd name="T15" fmla="*/ 0 w 168"/>
              <a:gd name="T16" fmla="*/ 0 h 1056"/>
              <a:gd name="T17" fmla="*/ 168 w 168"/>
              <a:gd name="T18" fmla="*/ 1056 h 1056"/>
            </a:gdLst>
            <a:ahLst/>
            <a:cxnLst>
              <a:cxn ang="T10">
                <a:pos x="T0" y="T1"/>
              </a:cxn>
              <a:cxn ang="T11">
                <a:pos x="T2" y="T3"/>
              </a:cxn>
              <a:cxn ang="T12">
                <a:pos x="T4" y="T5"/>
              </a:cxn>
              <a:cxn ang="T13">
                <a:pos x="T6" y="T7"/>
              </a:cxn>
              <a:cxn ang="T14">
                <a:pos x="T8" y="T9"/>
              </a:cxn>
            </a:cxnLst>
            <a:rect l="T15" t="T16" r="T17" b="T18"/>
            <a:pathLst>
              <a:path w="168" h="1056">
                <a:moveTo>
                  <a:pt x="168" y="1056"/>
                </a:moveTo>
                <a:cubicBezTo>
                  <a:pt x="108" y="900"/>
                  <a:pt x="48" y="744"/>
                  <a:pt x="24" y="624"/>
                </a:cubicBezTo>
                <a:cubicBezTo>
                  <a:pt x="0" y="504"/>
                  <a:pt x="16" y="416"/>
                  <a:pt x="24" y="336"/>
                </a:cubicBezTo>
                <a:cubicBezTo>
                  <a:pt x="32" y="256"/>
                  <a:pt x="56" y="200"/>
                  <a:pt x="72" y="144"/>
                </a:cubicBezTo>
                <a:cubicBezTo>
                  <a:pt x="88" y="88"/>
                  <a:pt x="112" y="24"/>
                  <a:pt x="120" y="0"/>
                </a:cubicBezTo>
              </a:path>
            </a:pathLst>
          </a:custGeom>
          <a:noFill/>
          <a:ln w="76200" cap="flat" cmpd="sng">
            <a:solidFill>
              <a:srgbClr val="FF0066"/>
            </a:solidFill>
            <a:prstDash val="sysDash"/>
            <a:round/>
            <a:headEnd/>
            <a:tailEnd/>
          </a:ln>
        </p:spPr>
        <p:txBody>
          <a:bodyPr/>
          <a:lstStyle/>
          <a:p>
            <a:endParaRPr lang="en-US"/>
          </a:p>
        </p:txBody>
      </p:sp>
      <p:sp>
        <p:nvSpPr>
          <p:cNvPr id="5" name="TextBox 4"/>
          <p:cNvSpPr txBox="1">
            <a:spLocks noChangeArrowheads="1"/>
          </p:cNvSpPr>
          <p:nvPr/>
        </p:nvSpPr>
        <p:spPr bwMode="auto">
          <a:xfrm>
            <a:off x="1785938" y="5248275"/>
            <a:ext cx="1343025"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t>
            </a:r>
          </a:p>
          <a:p>
            <a:pPr eaLnBrk="1" hangingPunct="1"/>
            <a:r>
              <a:rPr lang="es-ES_tradnl" dirty="0" smtClean="0">
                <a:solidFill>
                  <a:srgbClr val="FFFF00"/>
                </a:solidFill>
              </a:rPr>
              <a:t>Invertida</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   3"/>
          <p:cNvPicPr>
            <a:picLocks noChangeAspect="1" noChangeArrowheads="1"/>
          </p:cNvPicPr>
          <p:nvPr/>
        </p:nvPicPr>
        <p:blipFill>
          <a:blip r:embed="rId3" cstate="print"/>
          <a:srcRect/>
          <a:stretch>
            <a:fillRect/>
          </a:stretch>
        </p:blipFill>
        <p:spPr bwMode="auto">
          <a:xfrm>
            <a:off x="-304800" y="895350"/>
            <a:ext cx="9753600" cy="5962650"/>
          </a:xfrm>
          <a:prstGeom prst="rect">
            <a:avLst/>
          </a:prstGeom>
          <a:noFill/>
          <a:ln w="9525">
            <a:noFill/>
            <a:miter lim="800000"/>
            <a:headEnd/>
            <a:tailEnd/>
          </a:ln>
        </p:spPr>
      </p:pic>
      <p:sp>
        <p:nvSpPr>
          <p:cNvPr id="149507" name="Freeform 4"/>
          <p:cNvSpPr>
            <a:spLocks/>
          </p:cNvSpPr>
          <p:nvPr/>
        </p:nvSpPr>
        <p:spPr bwMode="auto">
          <a:xfrm>
            <a:off x="2324100" y="3276600"/>
            <a:ext cx="266700" cy="1752600"/>
          </a:xfrm>
          <a:custGeom>
            <a:avLst/>
            <a:gdLst>
              <a:gd name="T0" fmla="*/ 2147483647 w 168"/>
              <a:gd name="T1" fmla="*/ 2147483647 h 1056"/>
              <a:gd name="T2" fmla="*/ 2147483647 w 168"/>
              <a:gd name="T3" fmla="*/ 2147483647 h 1056"/>
              <a:gd name="T4" fmla="*/ 2147483647 w 168"/>
              <a:gd name="T5" fmla="*/ 2147483647 h 1056"/>
              <a:gd name="T6" fmla="*/ 2147483647 w 168"/>
              <a:gd name="T7" fmla="*/ 2147483647 h 1056"/>
              <a:gd name="T8" fmla="*/ 2147483647 w 168"/>
              <a:gd name="T9" fmla="*/ 0 h 1056"/>
              <a:gd name="T10" fmla="*/ 0 60000 65536"/>
              <a:gd name="T11" fmla="*/ 0 60000 65536"/>
              <a:gd name="T12" fmla="*/ 0 60000 65536"/>
              <a:gd name="T13" fmla="*/ 0 60000 65536"/>
              <a:gd name="T14" fmla="*/ 0 60000 65536"/>
              <a:gd name="T15" fmla="*/ 0 w 168"/>
              <a:gd name="T16" fmla="*/ 0 h 1056"/>
              <a:gd name="T17" fmla="*/ 168 w 168"/>
              <a:gd name="T18" fmla="*/ 1056 h 1056"/>
            </a:gdLst>
            <a:ahLst/>
            <a:cxnLst>
              <a:cxn ang="T10">
                <a:pos x="T0" y="T1"/>
              </a:cxn>
              <a:cxn ang="T11">
                <a:pos x="T2" y="T3"/>
              </a:cxn>
              <a:cxn ang="T12">
                <a:pos x="T4" y="T5"/>
              </a:cxn>
              <a:cxn ang="T13">
                <a:pos x="T6" y="T7"/>
              </a:cxn>
              <a:cxn ang="T14">
                <a:pos x="T8" y="T9"/>
              </a:cxn>
            </a:cxnLst>
            <a:rect l="T15" t="T16" r="T17" b="T18"/>
            <a:pathLst>
              <a:path w="168" h="1056">
                <a:moveTo>
                  <a:pt x="168" y="1056"/>
                </a:moveTo>
                <a:cubicBezTo>
                  <a:pt x="108" y="900"/>
                  <a:pt x="48" y="744"/>
                  <a:pt x="24" y="624"/>
                </a:cubicBezTo>
                <a:cubicBezTo>
                  <a:pt x="0" y="504"/>
                  <a:pt x="16" y="416"/>
                  <a:pt x="24" y="336"/>
                </a:cubicBezTo>
                <a:cubicBezTo>
                  <a:pt x="32" y="256"/>
                  <a:pt x="56" y="200"/>
                  <a:pt x="72" y="144"/>
                </a:cubicBezTo>
                <a:cubicBezTo>
                  <a:pt x="88" y="88"/>
                  <a:pt x="112" y="24"/>
                  <a:pt x="120" y="0"/>
                </a:cubicBezTo>
              </a:path>
            </a:pathLst>
          </a:custGeom>
          <a:noFill/>
          <a:ln w="76200" cap="flat" cmpd="sng">
            <a:solidFill>
              <a:srgbClr val="FF0066"/>
            </a:solidFill>
            <a:prstDash val="sysDash"/>
            <a:round/>
            <a:headEnd/>
            <a:tailEnd/>
          </a:ln>
        </p:spPr>
        <p:txBody>
          <a:bodyPr/>
          <a:lstStyle/>
          <a:p>
            <a:endParaRPr lang="en-US"/>
          </a:p>
        </p:txBody>
      </p:sp>
      <p:sp>
        <p:nvSpPr>
          <p:cNvPr id="7" name="Rectangle 2"/>
          <p:cNvSpPr txBox="1">
            <a:spLocks noChangeArrowheads="1"/>
          </p:cNvSpPr>
          <p:nvPr/>
        </p:nvSpPr>
        <p:spPr bwMode="auto">
          <a:xfrm>
            <a:off x="990600" y="1524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Vientos y TEP (</a:t>
            </a:r>
            <a:r>
              <a:rPr lang="el-GR" sz="2800" b="1" dirty="0" smtClean="0">
                <a:solidFill>
                  <a:schemeClr val="bg2"/>
                </a:solidFill>
                <a:latin typeface="Arial" pitchFamily="34" charset="0"/>
                <a:cs typeface="Arial" pitchFamily="34" charset="0"/>
              </a:rPr>
              <a:t>θ</a:t>
            </a:r>
            <a:r>
              <a:rPr lang="en-US" sz="2800" b="1" dirty="0" smtClean="0">
                <a:solidFill>
                  <a:schemeClr val="bg2"/>
                </a:solidFill>
                <a:latin typeface="Arial" pitchFamily="34" charset="0"/>
                <a:cs typeface="Arial" pitchFamily="34" charset="0"/>
              </a:rPr>
              <a:t>e</a:t>
            </a:r>
            <a:r>
              <a:rPr lang="es-ES_tradnl" sz="2800" b="1" dirty="0" smtClean="0">
                <a:solidFill>
                  <a:schemeClr val="bg2"/>
                </a:solidFill>
                <a:latin typeface="Arial" pitchFamily="34" charset="0"/>
                <a:cs typeface="Arial" pitchFamily="34" charset="0"/>
              </a:rPr>
              <a:t>) en 850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
        <p:nvSpPr>
          <p:cNvPr id="3" name="Freeform 2"/>
          <p:cNvSpPr/>
          <p:nvPr/>
        </p:nvSpPr>
        <p:spPr bwMode="auto">
          <a:xfrm>
            <a:off x="-232012" y="3081820"/>
            <a:ext cx="9594376" cy="2350535"/>
          </a:xfrm>
          <a:custGeom>
            <a:avLst/>
            <a:gdLst>
              <a:gd name="connsiteX0" fmla="*/ 0 w 9594376"/>
              <a:gd name="connsiteY0" fmla="*/ 1285464 h 2350535"/>
              <a:gd name="connsiteX1" fmla="*/ 327546 w 9594376"/>
              <a:gd name="connsiteY1" fmla="*/ 1244520 h 2350535"/>
              <a:gd name="connsiteX2" fmla="*/ 682388 w 9594376"/>
              <a:gd name="connsiteY2" fmla="*/ 1148986 h 2350535"/>
              <a:gd name="connsiteX3" fmla="*/ 1037230 w 9594376"/>
              <a:gd name="connsiteY3" fmla="*/ 1312759 h 2350535"/>
              <a:gd name="connsiteX4" fmla="*/ 1596788 w 9594376"/>
              <a:gd name="connsiteY4" fmla="*/ 1353702 h 2350535"/>
              <a:gd name="connsiteX5" fmla="*/ 1883391 w 9594376"/>
              <a:gd name="connsiteY5" fmla="*/ 1258168 h 2350535"/>
              <a:gd name="connsiteX6" fmla="*/ 1842448 w 9594376"/>
              <a:gd name="connsiteY6" fmla="*/ 1108043 h 2350535"/>
              <a:gd name="connsiteX7" fmla="*/ 1828800 w 9594376"/>
              <a:gd name="connsiteY7" fmla="*/ 698610 h 2350535"/>
              <a:gd name="connsiteX8" fmla="*/ 2101755 w 9594376"/>
              <a:gd name="connsiteY8" fmla="*/ 507541 h 2350535"/>
              <a:gd name="connsiteX9" fmla="*/ 2442949 w 9594376"/>
              <a:gd name="connsiteY9" fmla="*/ 234586 h 2350535"/>
              <a:gd name="connsiteX10" fmla="*/ 3016155 w 9594376"/>
              <a:gd name="connsiteY10" fmla="*/ 70813 h 2350535"/>
              <a:gd name="connsiteX11" fmla="*/ 3398293 w 9594376"/>
              <a:gd name="connsiteY11" fmla="*/ 2574 h 2350535"/>
              <a:gd name="connsiteX12" fmla="*/ 3998794 w 9594376"/>
              <a:gd name="connsiteY12" fmla="*/ 152699 h 2350535"/>
              <a:gd name="connsiteX13" fmla="*/ 4299045 w 9594376"/>
              <a:gd name="connsiteY13" fmla="*/ 412007 h 2350535"/>
              <a:gd name="connsiteX14" fmla="*/ 4640239 w 9594376"/>
              <a:gd name="connsiteY14" fmla="*/ 903326 h 2350535"/>
              <a:gd name="connsiteX15" fmla="*/ 4954137 w 9594376"/>
              <a:gd name="connsiteY15" fmla="*/ 1271816 h 2350535"/>
              <a:gd name="connsiteX16" fmla="*/ 5158854 w 9594376"/>
              <a:gd name="connsiteY16" fmla="*/ 1558419 h 2350535"/>
              <a:gd name="connsiteX17" fmla="*/ 5158854 w 9594376"/>
              <a:gd name="connsiteY17" fmla="*/ 1817726 h 2350535"/>
              <a:gd name="connsiteX18" fmla="*/ 5172502 w 9594376"/>
              <a:gd name="connsiteY18" fmla="*/ 2158920 h 2350535"/>
              <a:gd name="connsiteX19" fmla="*/ 5718412 w 9594376"/>
              <a:gd name="connsiteY19" fmla="*/ 2349989 h 2350535"/>
              <a:gd name="connsiteX20" fmla="*/ 7028597 w 9594376"/>
              <a:gd name="connsiteY20" fmla="*/ 2213511 h 2350535"/>
              <a:gd name="connsiteX21" fmla="*/ 8188657 w 9594376"/>
              <a:gd name="connsiteY21" fmla="*/ 2117977 h 2350535"/>
              <a:gd name="connsiteX22" fmla="*/ 8734567 w 9594376"/>
              <a:gd name="connsiteY22" fmla="*/ 1885965 h 2350535"/>
              <a:gd name="connsiteX23" fmla="*/ 9130352 w 9594376"/>
              <a:gd name="connsiteY23" fmla="*/ 1585714 h 2350535"/>
              <a:gd name="connsiteX24" fmla="*/ 9594376 w 9594376"/>
              <a:gd name="connsiteY24" fmla="*/ 1503828 h 235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94376" h="2350535">
                <a:moveTo>
                  <a:pt x="0" y="1285464"/>
                </a:moveTo>
                <a:cubicBezTo>
                  <a:pt x="106907" y="1276365"/>
                  <a:pt x="213815" y="1267266"/>
                  <a:pt x="327546" y="1244520"/>
                </a:cubicBezTo>
                <a:cubicBezTo>
                  <a:pt x="441277" y="1221774"/>
                  <a:pt x="564107" y="1137613"/>
                  <a:pt x="682388" y="1148986"/>
                </a:cubicBezTo>
                <a:cubicBezTo>
                  <a:pt x="800669" y="1160359"/>
                  <a:pt x="884830" y="1278640"/>
                  <a:pt x="1037230" y="1312759"/>
                </a:cubicBezTo>
                <a:cubicBezTo>
                  <a:pt x="1189630" y="1346878"/>
                  <a:pt x="1455761" y="1362800"/>
                  <a:pt x="1596788" y="1353702"/>
                </a:cubicBezTo>
                <a:cubicBezTo>
                  <a:pt x="1737815" y="1344604"/>
                  <a:pt x="1842448" y="1299111"/>
                  <a:pt x="1883391" y="1258168"/>
                </a:cubicBezTo>
                <a:cubicBezTo>
                  <a:pt x="1924334" y="1217225"/>
                  <a:pt x="1851547" y="1201303"/>
                  <a:pt x="1842448" y="1108043"/>
                </a:cubicBezTo>
                <a:cubicBezTo>
                  <a:pt x="1833350" y="1014783"/>
                  <a:pt x="1785582" y="798694"/>
                  <a:pt x="1828800" y="698610"/>
                </a:cubicBezTo>
                <a:cubicBezTo>
                  <a:pt x="1872018" y="598526"/>
                  <a:pt x="1999397" y="584878"/>
                  <a:pt x="2101755" y="507541"/>
                </a:cubicBezTo>
                <a:cubicBezTo>
                  <a:pt x="2204113" y="430204"/>
                  <a:pt x="2290549" y="307374"/>
                  <a:pt x="2442949" y="234586"/>
                </a:cubicBezTo>
                <a:cubicBezTo>
                  <a:pt x="2595349" y="161798"/>
                  <a:pt x="2856931" y="109482"/>
                  <a:pt x="3016155" y="70813"/>
                </a:cubicBezTo>
                <a:cubicBezTo>
                  <a:pt x="3175379" y="32144"/>
                  <a:pt x="3234520" y="-11074"/>
                  <a:pt x="3398293" y="2574"/>
                </a:cubicBezTo>
                <a:cubicBezTo>
                  <a:pt x="3562066" y="16222"/>
                  <a:pt x="3848669" y="84460"/>
                  <a:pt x="3998794" y="152699"/>
                </a:cubicBezTo>
                <a:cubicBezTo>
                  <a:pt x="4148919" y="220938"/>
                  <a:pt x="4192138" y="286903"/>
                  <a:pt x="4299045" y="412007"/>
                </a:cubicBezTo>
                <a:cubicBezTo>
                  <a:pt x="4405952" y="537111"/>
                  <a:pt x="4531057" y="760025"/>
                  <a:pt x="4640239" y="903326"/>
                </a:cubicBezTo>
                <a:cubicBezTo>
                  <a:pt x="4749421" y="1046627"/>
                  <a:pt x="4867701" y="1162634"/>
                  <a:pt x="4954137" y="1271816"/>
                </a:cubicBezTo>
                <a:cubicBezTo>
                  <a:pt x="5040573" y="1380998"/>
                  <a:pt x="5124734" y="1467434"/>
                  <a:pt x="5158854" y="1558419"/>
                </a:cubicBezTo>
                <a:cubicBezTo>
                  <a:pt x="5192974" y="1649404"/>
                  <a:pt x="5156579" y="1717643"/>
                  <a:pt x="5158854" y="1817726"/>
                </a:cubicBezTo>
                <a:cubicBezTo>
                  <a:pt x="5161129" y="1917809"/>
                  <a:pt x="5079242" y="2070210"/>
                  <a:pt x="5172502" y="2158920"/>
                </a:cubicBezTo>
                <a:cubicBezTo>
                  <a:pt x="5265762" y="2247630"/>
                  <a:pt x="5409063" y="2340891"/>
                  <a:pt x="5718412" y="2349989"/>
                </a:cubicBezTo>
                <a:cubicBezTo>
                  <a:pt x="6027761" y="2359087"/>
                  <a:pt x="6616890" y="2252180"/>
                  <a:pt x="7028597" y="2213511"/>
                </a:cubicBezTo>
                <a:cubicBezTo>
                  <a:pt x="7440305" y="2174842"/>
                  <a:pt x="7904329" y="2172568"/>
                  <a:pt x="8188657" y="2117977"/>
                </a:cubicBezTo>
                <a:cubicBezTo>
                  <a:pt x="8472985" y="2063386"/>
                  <a:pt x="8577618" y="1974676"/>
                  <a:pt x="8734567" y="1885965"/>
                </a:cubicBezTo>
                <a:cubicBezTo>
                  <a:pt x="8891516" y="1797255"/>
                  <a:pt x="8987051" y="1649403"/>
                  <a:pt x="9130352" y="1585714"/>
                </a:cubicBezTo>
                <a:cubicBezTo>
                  <a:pt x="9273653" y="1522025"/>
                  <a:pt x="9434014" y="1512926"/>
                  <a:pt x="9594376" y="1503828"/>
                </a:cubicBezTo>
              </a:path>
            </a:pathLst>
          </a:custGeom>
          <a:noFill/>
          <a:ln w="28575" cap="flat" cmpd="sng" algn="ctr">
            <a:solidFill>
              <a:srgbClr val="00D624"/>
            </a:solidFill>
            <a:prstDash val="sysDash"/>
            <a:miter lim="800000"/>
            <a:headEnd type="none" w="med" len="med"/>
            <a:tailEnd type="none" w="med" len="med"/>
          </a:ln>
          <a:effectLst>
            <a:outerShdw blurRad="50800" dist="50800" dir="5400000" algn="ctr"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 Box 4"/>
          <p:cNvSpPr txBox="1">
            <a:spLocks noChangeArrowheads="1"/>
          </p:cNvSpPr>
          <p:nvPr/>
        </p:nvSpPr>
        <p:spPr bwMode="auto">
          <a:xfrm>
            <a:off x="2362200" y="3352800"/>
            <a:ext cx="1676400" cy="830997"/>
          </a:xfrm>
          <a:prstGeom prst="rect">
            <a:avLst/>
          </a:prstGeom>
          <a:noFill/>
          <a:ln w="9525">
            <a:noFill/>
            <a:miter lim="800000"/>
            <a:headEnd/>
            <a:tailEnd/>
          </a:ln>
          <a:effectLst>
            <a:outerShdw blurRad="203200" algn="ctr" rotWithShape="0">
              <a:prstClr val="black"/>
            </a:outerShdw>
          </a:effectLst>
        </p:spPr>
        <p:txBody>
          <a:bodyPr>
            <a:spAutoFit/>
          </a:bodyPr>
          <a:lstStyle/>
          <a:p>
            <a:pPr algn="ctr" eaLnBrk="0" hangingPunct="0">
              <a:spcBef>
                <a:spcPct val="50000"/>
              </a:spcBef>
            </a:pPr>
            <a:r>
              <a:rPr lang="es-ES_tradnl" dirty="0">
                <a:solidFill>
                  <a:srgbClr val="25FF01"/>
                </a:solidFill>
                <a:effectLst>
                  <a:outerShdw blurRad="38100" dist="38100" dir="2700000" algn="tl">
                    <a:srgbClr val="000000">
                      <a:alpha val="43137"/>
                    </a:srgbClr>
                  </a:outerShdw>
                </a:effectLst>
                <a:latin typeface="Arial" pitchFamily="34" charset="0"/>
                <a:cs typeface="Arial" pitchFamily="34" charset="0"/>
              </a:rPr>
              <a:t>Caliente y </a:t>
            </a:r>
            <a:r>
              <a:rPr lang="es-ES_tradnl" dirty="0" smtClean="0">
                <a:solidFill>
                  <a:srgbClr val="25FF01"/>
                </a:solidFill>
                <a:effectLst>
                  <a:outerShdw blurRad="38100" dist="38100" dir="2700000" algn="tl">
                    <a:srgbClr val="000000">
                      <a:alpha val="43137"/>
                    </a:srgbClr>
                  </a:outerShdw>
                </a:effectLst>
                <a:latin typeface="Arial" pitchFamily="34" charset="0"/>
                <a:cs typeface="Arial" pitchFamily="34" charset="0"/>
              </a:rPr>
              <a:t>Húmedo</a:t>
            </a:r>
            <a:endParaRPr lang="es-ES_tradnl" dirty="0">
              <a:solidFill>
                <a:srgbClr val="25FF0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   3"/>
          <p:cNvPicPr>
            <a:picLocks noChangeAspect="1" noChangeArrowheads="1"/>
          </p:cNvPicPr>
          <p:nvPr/>
        </p:nvPicPr>
        <p:blipFill>
          <a:blip r:embed="rId3" cstate="print"/>
          <a:srcRect/>
          <a:stretch>
            <a:fillRect/>
          </a:stretch>
        </p:blipFill>
        <p:spPr bwMode="auto">
          <a:xfrm>
            <a:off x="0" y="895350"/>
            <a:ext cx="9753600" cy="5962650"/>
          </a:xfrm>
          <a:prstGeom prst="rect">
            <a:avLst/>
          </a:prstGeom>
          <a:noFill/>
          <a:ln w="9525">
            <a:noFill/>
            <a:miter lim="800000"/>
            <a:headEnd/>
            <a:tailEnd/>
          </a:ln>
        </p:spPr>
      </p:pic>
      <p:sp>
        <p:nvSpPr>
          <p:cNvPr id="151555" name="Freeform 4"/>
          <p:cNvSpPr>
            <a:spLocks/>
          </p:cNvSpPr>
          <p:nvPr/>
        </p:nvSpPr>
        <p:spPr bwMode="auto">
          <a:xfrm>
            <a:off x="4330700" y="5029200"/>
            <a:ext cx="1079500" cy="1295400"/>
          </a:xfrm>
          <a:custGeom>
            <a:avLst/>
            <a:gdLst>
              <a:gd name="T0" fmla="*/ 2147483647 w 680"/>
              <a:gd name="T1" fmla="*/ 2147483647 h 816"/>
              <a:gd name="T2" fmla="*/ 2147483647 w 680"/>
              <a:gd name="T3" fmla="*/ 2147483647 h 816"/>
              <a:gd name="T4" fmla="*/ 2147483647 w 680"/>
              <a:gd name="T5" fmla="*/ 2147483647 h 816"/>
              <a:gd name="T6" fmla="*/ 2147483647 w 680"/>
              <a:gd name="T7" fmla="*/ 2147483647 h 816"/>
              <a:gd name="T8" fmla="*/ 2147483647 w 680"/>
              <a:gd name="T9" fmla="*/ 2147483647 h 816"/>
              <a:gd name="T10" fmla="*/ 2147483647 w 680"/>
              <a:gd name="T11" fmla="*/ 0 h 816"/>
              <a:gd name="T12" fmla="*/ 0 60000 65536"/>
              <a:gd name="T13" fmla="*/ 0 60000 65536"/>
              <a:gd name="T14" fmla="*/ 0 60000 65536"/>
              <a:gd name="T15" fmla="*/ 0 60000 65536"/>
              <a:gd name="T16" fmla="*/ 0 60000 65536"/>
              <a:gd name="T17" fmla="*/ 0 60000 65536"/>
              <a:gd name="T18" fmla="*/ 0 w 680"/>
              <a:gd name="T19" fmla="*/ 0 h 816"/>
              <a:gd name="T20" fmla="*/ 680 w 680"/>
              <a:gd name="T21" fmla="*/ 816 h 816"/>
            </a:gdLst>
            <a:ahLst/>
            <a:cxnLst>
              <a:cxn ang="T12">
                <a:pos x="T0" y="T1"/>
              </a:cxn>
              <a:cxn ang="T13">
                <a:pos x="T2" y="T3"/>
              </a:cxn>
              <a:cxn ang="T14">
                <a:pos x="T4" y="T5"/>
              </a:cxn>
              <a:cxn ang="T15">
                <a:pos x="T6" y="T7"/>
              </a:cxn>
              <a:cxn ang="T16">
                <a:pos x="T8" y="T9"/>
              </a:cxn>
              <a:cxn ang="T17">
                <a:pos x="T10" y="T11"/>
              </a:cxn>
            </a:cxnLst>
            <a:rect l="T18" t="T19" r="T20" b="T21"/>
            <a:pathLst>
              <a:path w="680" h="816">
                <a:moveTo>
                  <a:pt x="680" y="816"/>
                </a:moveTo>
                <a:cubicBezTo>
                  <a:pt x="536" y="732"/>
                  <a:pt x="392" y="648"/>
                  <a:pt x="296" y="576"/>
                </a:cubicBezTo>
                <a:cubicBezTo>
                  <a:pt x="200" y="504"/>
                  <a:pt x="144" y="432"/>
                  <a:pt x="104" y="384"/>
                </a:cubicBezTo>
                <a:cubicBezTo>
                  <a:pt x="64" y="336"/>
                  <a:pt x="72" y="336"/>
                  <a:pt x="56" y="288"/>
                </a:cubicBezTo>
                <a:cubicBezTo>
                  <a:pt x="40" y="240"/>
                  <a:pt x="16" y="144"/>
                  <a:pt x="8" y="96"/>
                </a:cubicBezTo>
                <a:cubicBezTo>
                  <a:pt x="0" y="48"/>
                  <a:pt x="8" y="16"/>
                  <a:pt x="8" y="0"/>
                </a:cubicBezTo>
              </a:path>
            </a:pathLst>
          </a:custGeom>
          <a:noFill/>
          <a:ln w="38100" cap="flat" cmpd="sng">
            <a:solidFill>
              <a:srgbClr val="FFFF00"/>
            </a:solidFill>
            <a:prstDash val="lgDash"/>
            <a:round/>
            <a:headEnd/>
            <a:tailEnd/>
          </a:ln>
        </p:spPr>
        <p:txBody>
          <a:bodyPr/>
          <a:lstStyle/>
          <a:p>
            <a:endParaRPr lang="en-US"/>
          </a:p>
        </p:txBody>
      </p:sp>
      <p:sp>
        <p:nvSpPr>
          <p:cNvPr id="151556" name="Freeform 5"/>
          <p:cNvSpPr>
            <a:spLocks/>
          </p:cNvSpPr>
          <p:nvPr/>
        </p:nvSpPr>
        <p:spPr bwMode="auto">
          <a:xfrm>
            <a:off x="3657600" y="2819400"/>
            <a:ext cx="1066800" cy="1066800"/>
          </a:xfrm>
          <a:custGeom>
            <a:avLst/>
            <a:gdLst>
              <a:gd name="T0" fmla="*/ 2147483647 w 672"/>
              <a:gd name="T1" fmla="*/ 0 h 672"/>
              <a:gd name="T2" fmla="*/ 2147483647 w 672"/>
              <a:gd name="T3" fmla="*/ 2147483647 h 672"/>
              <a:gd name="T4" fmla="*/ 2147483647 w 672"/>
              <a:gd name="T5" fmla="*/ 2147483647 h 672"/>
              <a:gd name="T6" fmla="*/ 0 w 672"/>
              <a:gd name="T7" fmla="*/ 2147483647 h 672"/>
              <a:gd name="T8" fmla="*/ 0 60000 65536"/>
              <a:gd name="T9" fmla="*/ 0 60000 65536"/>
              <a:gd name="T10" fmla="*/ 0 60000 65536"/>
              <a:gd name="T11" fmla="*/ 0 60000 65536"/>
              <a:gd name="T12" fmla="*/ 0 w 672"/>
              <a:gd name="T13" fmla="*/ 0 h 672"/>
              <a:gd name="T14" fmla="*/ 672 w 672"/>
              <a:gd name="T15" fmla="*/ 672 h 672"/>
            </a:gdLst>
            <a:ahLst/>
            <a:cxnLst>
              <a:cxn ang="T8">
                <a:pos x="T0" y="T1"/>
              </a:cxn>
              <a:cxn ang="T9">
                <a:pos x="T2" y="T3"/>
              </a:cxn>
              <a:cxn ang="T10">
                <a:pos x="T4" y="T5"/>
              </a:cxn>
              <a:cxn ang="T11">
                <a:pos x="T6" y="T7"/>
              </a:cxn>
            </a:cxnLst>
            <a:rect l="T12" t="T13" r="T14" b="T15"/>
            <a:pathLst>
              <a:path w="672" h="672">
                <a:moveTo>
                  <a:pt x="672" y="0"/>
                </a:moveTo>
                <a:cubicBezTo>
                  <a:pt x="564" y="212"/>
                  <a:pt x="456" y="424"/>
                  <a:pt x="384" y="528"/>
                </a:cubicBezTo>
                <a:cubicBezTo>
                  <a:pt x="312" y="632"/>
                  <a:pt x="304" y="600"/>
                  <a:pt x="240" y="624"/>
                </a:cubicBezTo>
                <a:cubicBezTo>
                  <a:pt x="176" y="648"/>
                  <a:pt x="40" y="664"/>
                  <a:pt x="0" y="672"/>
                </a:cubicBezTo>
              </a:path>
            </a:pathLst>
          </a:custGeom>
          <a:noFill/>
          <a:ln w="38100" cap="flat" cmpd="sng">
            <a:solidFill>
              <a:srgbClr val="FFFF00"/>
            </a:solidFill>
            <a:prstDash val="lgDash"/>
            <a:round/>
            <a:headEnd/>
            <a:tailEnd/>
          </a:ln>
        </p:spPr>
        <p:txBody>
          <a:bodyPr/>
          <a:lstStyle/>
          <a:p>
            <a:endParaRPr lang="en-US"/>
          </a:p>
        </p:txBody>
      </p:sp>
      <p:sp>
        <p:nvSpPr>
          <p:cNvPr id="7" name="Rectangle 2"/>
          <p:cNvSpPr txBox="1">
            <a:spLocks noChangeArrowheads="1"/>
          </p:cNvSpPr>
          <p:nvPr/>
        </p:nvSpPr>
        <p:spPr bwMode="auto">
          <a:xfrm>
            <a:off x="0" y="0"/>
            <a:ext cx="9144000" cy="990600"/>
          </a:xfrm>
          <a:prstGeom prst="rect">
            <a:avLst/>
          </a:prstGeom>
          <a:solidFill>
            <a:schemeClr val="tx1"/>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Corte Transversal: </a:t>
            </a:r>
          </a:p>
          <a:p>
            <a:r>
              <a:rPr lang="es-ES_tradnl" sz="2800" b="1" dirty="0" smtClean="0">
                <a:solidFill>
                  <a:schemeClr val="bg2"/>
                </a:solidFill>
                <a:latin typeface="Arial" pitchFamily="34" charset="0"/>
                <a:cs typeface="Arial" pitchFamily="34" charset="0"/>
              </a:rPr>
              <a:t>Vientos y Vorticidad Relativa</a:t>
            </a:r>
          </a:p>
        </p:txBody>
      </p:sp>
      <p:sp>
        <p:nvSpPr>
          <p:cNvPr id="6" name="TextBox 5"/>
          <p:cNvSpPr txBox="1">
            <a:spLocks noChangeArrowheads="1"/>
          </p:cNvSpPr>
          <p:nvPr/>
        </p:nvSpPr>
        <p:spPr bwMode="auto">
          <a:xfrm>
            <a:off x="1447800" y="5228514"/>
            <a:ext cx="1343025"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t>
            </a:r>
          </a:p>
          <a:p>
            <a:pPr eaLnBrk="1" hangingPunct="1"/>
            <a:r>
              <a:rPr lang="es-ES_tradnl" dirty="0" smtClean="0">
                <a:solidFill>
                  <a:srgbClr val="FFFF00"/>
                </a:solidFill>
              </a:rPr>
              <a:t>Invertida</a:t>
            </a:r>
            <a:endParaRPr lang="es-ES_tradnl" dirty="0">
              <a:solidFill>
                <a:srgbClr val="FFFF00"/>
              </a:solidFill>
            </a:endParaRPr>
          </a:p>
        </p:txBody>
      </p:sp>
      <p:sp>
        <p:nvSpPr>
          <p:cNvPr id="8" name="TextBox 7"/>
          <p:cNvSpPr txBox="1">
            <a:spLocks noChangeArrowheads="1"/>
          </p:cNvSpPr>
          <p:nvPr/>
        </p:nvSpPr>
        <p:spPr bwMode="auto">
          <a:xfrm>
            <a:off x="1459173" y="2819400"/>
            <a:ext cx="1343025" cy="1200329"/>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TUTT Sobre los 300 hPa</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3" descr="xsct_june20-08_anim"/>
          <p:cNvPicPr>
            <a:picLocks noChangeAspect="1" noChangeArrowheads="1" noCrop="1"/>
          </p:cNvPicPr>
          <p:nvPr/>
        </p:nvPicPr>
        <p:blipFill>
          <a:blip r:embed="rId3" cstate="print"/>
          <a:srcRect/>
          <a:stretch>
            <a:fillRect/>
          </a:stretch>
        </p:blipFill>
        <p:spPr bwMode="auto">
          <a:xfrm>
            <a:off x="0" y="941388"/>
            <a:ext cx="9677400" cy="5916612"/>
          </a:xfrm>
          <a:prstGeom prst="rect">
            <a:avLst/>
          </a:prstGeom>
          <a:noFill/>
          <a:ln w="9525">
            <a:noFill/>
            <a:miter lim="800000"/>
            <a:headEnd/>
            <a:tailEnd/>
          </a:ln>
        </p:spPr>
      </p:pic>
      <p:sp>
        <p:nvSpPr>
          <p:cNvPr id="5" name="Rectangle 2"/>
          <p:cNvSpPr txBox="1">
            <a:spLocks noChangeArrowheads="1"/>
          </p:cNvSpPr>
          <p:nvPr/>
        </p:nvSpPr>
        <p:spPr bwMode="auto">
          <a:xfrm>
            <a:off x="0" y="0"/>
            <a:ext cx="9144000" cy="990600"/>
          </a:xfrm>
          <a:prstGeom prst="rect">
            <a:avLst/>
          </a:prstGeom>
          <a:solidFill>
            <a:schemeClr val="tx1"/>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Animación: </a:t>
            </a:r>
          </a:p>
          <a:p>
            <a:r>
              <a:rPr lang="es-ES_tradnl" sz="2800" b="1" dirty="0" smtClean="0">
                <a:solidFill>
                  <a:schemeClr val="bg2"/>
                </a:solidFill>
                <a:latin typeface="Arial" pitchFamily="34" charset="0"/>
                <a:cs typeface="Arial" pitchFamily="34" charset="0"/>
              </a:rPr>
              <a:t>Vientos y Vorticidad </a:t>
            </a:r>
            <a:r>
              <a:rPr lang="es-ES_tradnl" sz="2800" b="1" dirty="0">
                <a:solidFill>
                  <a:schemeClr val="bg2"/>
                </a:solidFill>
                <a:latin typeface="Arial" pitchFamily="34" charset="0"/>
                <a:cs typeface="Arial" pitchFamily="34" charset="0"/>
              </a:rPr>
              <a:t>R</a:t>
            </a:r>
            <a:r>
              <a:rPr lang="es-ES_tradnl" sz="2800" b="1" dirty="0" smtClean="0">
                <a:solidFill>
                  <a:schemeClr val="bg2"/>
                </a:solidFill>
                <a:latin typeface="Arial" pitchFamily="34" charset="0"/>
                <a:cs typeface="Arial" pitchFamily="34" charset="0"/>
              </a:rPr>
              <a:t>elativa</a:t>
            </a:r>
          </a:p>
        </p:txBody>
      </p:sp>
      <p:sp>
        <p:nvSpPr>
          <p:cNvPr id="4" name="TextBox 3"/>
          <p:cNvSpPr txBox="1">
            <a:spLocks noChangeArrowheads="1"/>
          </p:cNvSpPr>
          <p:nvPr/>
        </p:nvSpPr>
        <p:spPr bwMode="auto">
          <a:xfrm>
            <a:off x="3200400" y="1447800"/>
            <a:ext cx="5791200" cy="830997"/>
          </a:xfrm>
          <a:prstGeom prst="rect">
            <a:avLst/>
          </a:prstGeom>
          <a:solidFill>
            <a:schemeClr val="bg2">
              <a:alpha val="78000"/>
            </a:schemeClr>
          </a:solidFill>
          <a:ln w="9525">
            <a:solidFill>
              <a:srgbClr val="FFFF00"/>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err="1" smtClean="0">
                <a:solidFill>
                  <a:srgbClr val="FFFF00"/>
                </a:solidFill>
              </a:rPr>
              <a:t>Segun</a:t>
            </a:r>
            <a:r>
              <a:rPr lang="es-ES_tradnl" dirty="0" smtClean="0">
                <a:solidFill>
                  <a:srgbClr val="FFFF00"/>
                </a:solidFill>
              </a:rPr>
              <a:t> el modelo GFS, la vaguada en capas bajas se mueve independiente de la en altura</a:t>
            </a:r>
            <a:r>
              <a:rPr lang="en-US" dirty="0" smtClean="0">
                <a:solidFill>
                  <a:srgbClr val="FFFF00"/>
                </a:solidFill>
              </a:rPr>
              <a:t>.</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body" idx="1"/>
          </p:nvPr>
        </p:nvSpPr>
        <p:spPr>
          <a:xfrm>
            <a:off x="685800" y="1066800"/>
            <a:ext cx="8001000" cy="4876800"/>
          </a:xfrm>
        </p:spPr>
        <p:txBody>
          <a:bodyPr/>
          <a:lstStyle/>
          <a:p>
            <a:pPr>
              <a:lnSpc>
                <a:spcPct val="90000"/>
              </a:lnSpc>
            </a:pPr>
            <a:r>
              <a:rPr lang="es-ES_tradnl" sz="2800" dirty="0" smtClean="0">
                <a:solidFill>
                  <a:schemeClr val="bg2"/>
                </a:solidFill>
              </a:rPr>
              <a:t>Imagen visible y la de IR muestran una vaguada invertida en los alisios de capas bajas.</a:t>
            </a:r>
          </a:p>
          <a:p>
            <a:pPr>
              <a:lnSpc>
                <a:spcPct val="90000"/>
              </a:lnSpc>
            </a:pPr>
            <a:endParaRPr lang="es-ES_tradnl" sz="1000" dirty="0" smtClean="0">
              <a:solidFill>
                <a:schemeClr val="bg2"/>
              </a:solidFill>
            </a:endParaRPr>
          </a:p>
          <a:p>
            <a:pPr>
              <a:lnSpc>
                <a:spcPct val="90000"/>
              </a:lnSpc>
            </a:pPr>
            <a:r>
              <a:rPr lang="es-ES_tradnl" sz="2800" dirty="0" smtClean="0">
                <a:solidFill>
                  <a:schemeClr val="bg2"/>
                </a:solidFill>
              </a:rPr>
              <a:t>La imagen de vapor de agua muestra una TUTT.</a:t>
            </a:r>
          </a:p>
          <a:p>
            <a:pPr>
              <a:lnSpc>
                <a:spcPct val="90000"/>
              </a:lnSpc>
            </a:pPr>
            <a:endParaRPr lang="es-ES_tradnl" sz="1000" dirty="0" smtClean="0">
              <a:solidFill>
                <a:schemeClr val="bg2"/>
              </a:solidFill>
            </a:endParaRPr>
          </a:p>
          <a:p>
            <a:pPr>
              <a:lnSpc>
                <a:spcPct val="90000"/>
              </a:lnSpc>
            </a:pPr>
            <a:r>
              <a:rPr lang="es-ES_tradnl" sz="2800" dirty="0" smtClean="0">
                <a:solidFill>
                  <a:schemeClr val="bg2"/>
                </a:solidFill>
              </a:rPr>
              <a:t>Animación de las imágenes de satélite y pronósticos del modelo, nos indica que la perturbación en los alisios se propaga </a:t>
            </a:r>
            <a:r>
              <a:rPr lang="es-ES_tradnl" sz="2800" b="1" u="sng" dirty="0" smtClean="0">
                <a:solidFill>
                  <a:schemeClr val="bg2"/>
                </a:solidFill>
              </a:rPr>
              <a:t>independientemente</a:t>
            </a:r>
            <a:r>
              <a:rPr lang="es-ES_tradnl" sz="2800" dirty="0" smtClean="0">
                <a:solidFill>
                  <a:schemeClr val="bg2"/>
                </a:solidFill>
              </a:rPr>
              <a:t> de la de niveles superiores.</a:t>
            </a:r>
          </a:p>
          <a:p>
            <a:pPr lvl="1">
              <a:lnSpc>
                <a:spcPct val="90000"/>
              </a:lnSpc>
            </a:pPr>
            <a:r>
              <a:rPr lang="es-ES_tradnl" sz="2400" b="1" dirty="0" smtClean="0">
                <a:solidFill>
                  <a:srgbClr val="7030A0"/>
                </a:solidFill>
              </a:rPr>
              <a:t>Pero hay una interacción positiva entre los dos sistemas de diferentes escalas, con fuerte convección  en las </a:t>
            </a:r>
            <a:r>
              <a:rPr lang="es-ES_tradnl" sz="2400" b="1" dirty="0" err="1" smtClean="0">
                <a:solidFill>
                  <a:srgbClr val="7030A0"/>
                </a:solidFill>
              </a:rPr>
              <a:t>Leeward</a:t>
            </a:r>
            <a:r>
              <a:rPr lang="es-ES_tradnl" sz="2400" b="1" dirty="0" smtClean="0">
                <a:solidFill>
                  <a:srgbClr val="7030A0"/>
                </a:solidFill>
              </a:rPr>
              <a:t> </a:t>
            </a:r>
            <a:r>
              <a:rPr lang="es-ES_tradnl" sz="2400" b="1" dirty="0" err="1" smtClean="0">
                <a:solidFill>
                  <a:srgbClr val="7030A0"/>
                </a:solidFill>
              </a:rPr>
              <a:t>Islands</a:t>
            </a:r>
            <a:r>
              <a:rPr lang="es-ES_tradnl" sz="2400" b="1" dirty="0" smtClean="0">
                <a:solidFill>
                  <a:srgbClr val="7030A0"/>
                </a:solidFill>
              </a:rPr>
              <a:t> (Islas de Barlovento).</a:t>
            </a:r>
          </a:p>
        </p:txBody>
      </p:sp>
      <p:sp>
        <p:nvSpPr>
          <p:cNvPr id="5" name="Rectangle 2"/>
          <p:cNvSpPr txBox="1">
            <a:spLocks noChangeArrowheads="1"/>
          </p:cNvSpPr>
          <p:nvPr/>
        </p:nvSpPr>
        <p:spPr bwMode="auto">
          <a:xfrm>
            <a:off x="838200" y="2286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3000" b="1" dirty="0" smtClean="0">
                <a:solidFill>
                  <a:schemeClr val="bg2"/>
                </a:solidFill>
                <a:latin typeface="Arial" pitchFamily="34" charset="0"/>
                <a:cs typeface="Arial" pitchFamily="34" charset="0"/>
              </a:rPr>
              <a:t>Observaciones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Vis_InducedTrof"/>
          <p:cNvPicPr>
            <a:picLocks noChangeAspect="1" noChangeArrowheads="1" noCrop="1"/>
          </p:cNvPicPr>
          <p:nvPr/>
        </p:nvPicPr>
        <p:blipFill>
          <a:blip r:embed="rId3" cstate="print"/>
          <a:srcRect/>
          <a:stretch>
            <a:fillRect/>
          </a:stretch>
        </p:blipFill>
        <p:spPr bwMode="auto">
          <a:xfrm>
            <a:off x="-228600" y="-731838"/>
            <a:ext cx="9372600" cy="7939088"/>
          </a:xfrm>
          <a:prstGeom prst="rect">
            <a:avLst/>
          </a:prstGeom>
          <a:noFill/>
          <a:ln w="9525">
            <a:noFill/>
            <a:miter lim="800000"/>
            <a:headEnd/>
            <a:tailEnd/>
          </a:ln>
        </p:spPr>
      </p:pic>
      <p:sp>
        <p:nvSpPr>
          <p:cNvPr id="163844" name="Freeform 4"/>
          <p:cNvSpPr>
            <a:spLocks/>
          </p:cNvSpPr>
          <p:nvPr/>
        </p:nvSpPr>
        <p:spPr bwMode="auto">
          <a:xfrm>
            <a:off x="2057400" y="2882900"/>
            <a:ext cx="6934200" cy="1689100"/>
          </a:xfrm>
          <a:custGeom>
            <a:avLst/>
            <a:gdLst>
              <a:gd name="T0" fmla="*/ 2147483647 w 4368"/>
              <a:gd name="T1" fmla="*/ 2147483647 h 1064"/>
              <a:gd name="T2" fmla="*/ 2147483647 w 4368"/>
              <a:gd name="T3" fmla="*/ 2147483647 h 1064"/>
              <a:gd name="T4" fmla="*/ 0 w 4368"/>
              <a:gd name="T5" fmla="*/ 2147483647 h 1064"/>
              <a:gd name="T6" fmla="*/ 0 60000 65536"/>
              <a:gd name="T7" fmla="*/ 0 60000 65536"/>
              <a:gd name="T8" fmla="*/ 0 60000 65536"/>
              <a:gd name="T9" fmla="*/ 0 w 4368"/>
              <a:gd name="T10" fmla="*/ 0 h 1064"/>
              <a:gd name="T11" fmla="*/ 4368 w 4368"/>
              <a:gd name="T12" fmla="*/ 1064 h 1064"/>
            </a:gdLst>
            <a:ahLst/>
            <a:cxnLst>
              <a:cxn ang="T6">
                <a:pos x="T0" y="T1"/>
              </a:cxn>
              <a:cxn ang="T7">
                <a:pos x="T2" y="T3"/>
              </a:cxn>
              <a:cxn ang="T8">
                <a:pos x="T4" y="T5"/>
              </a:cxn>
            </a:cxnLst>
            <a:rect l="T9" t="T10" r="T11" b="T12"/>
            <a:pathLst>
              <a:path w="4368" h="1064">
                <a:moveTo>
                  <a:pt x="4368" y="1016"/>
                </a:moveTo>
                <a:cubicBezTo>
                  <a:pt x="3724" y="508"/>
                  <a:pt x="3080" y="0"/>
                  <a:pt x="2352" y="8"/>
                </a:cubicBezTo>
                <a:cubicBezTo>
                  <a:pt x="1624" y="16"/>
                  <a:pt x="392" y="888"/>
                  <a:pt x="0" y="1064"/>
                </a:cubicBezTo>
              </a:path>
            </a:pathLst>
          </a:custGeom>
          <a:noFill/>
          <a:ln w="28575" cmpd="sng">
            <a:solidFill>
              <a:srgbClr val="FFFF00"/>
            </a:solidFill>
            <a:round/>
            <a:headEnd/>
            <a:tailEnd/>
          </a:ln>
        </p:spPr>
        <p:txBody>
          <a:bodyPr/>
          <a:lstStyle/>
          <a:p>
            <a:endParaRPr lang="en-US"/>
          </a:p>
        </p:txBody>
      </p:sp>
      <p:sp>
        <p:nvSpPr>
          <p:cNvPr id="163845" name="Line 5"/>
          <p:cNvSpPr>
            <a:spLocks noChangeShapeType="1"/>
          </p:cNvSpPr>
          <p:nvPr/>
        </p:nvSpPr>
        <p:spPr bwMode="auto">
          <a:xfrm>
            <a:off x="2057400" y="4572000"/>
            <a:ext cx="304800" cy="0"/>
          </a:xfrm>
          <a:prstGeom prst="line">
            <a:avLst/>
          </a:prstGeom>
          <a:noFill/>
          <a:ln w="28575">
            <a:solidFill>
              <a:srgbClr val="FFFF00"/>
            </a:solidFill>
            <a:round/>
            <a:headEnd/>
            <a:tailEnd/>
          </a:ln>
        </p:spPr>
        <p:txBody>
          <a:bodyPr/>
          <a:lstStyle/>
          <a:p>
            <a:endParaRPr lang="en-US"/>
          </a:p>
        </p:txBody>
      </p:sp>
      <p:sp>
        <p:nvSpPr>
          <p:cNvPr id="163846" name="Line 6"/>
          <p:cNvSpPr>
            <a:spLocks noChangeShapeType="1"/>
          </p:cNvSpPr>
          <p:nvPr/>
        </p:nvSpPr>
        <p:spPr bwMode="auto">
          <a:xfrm flipV="1">
            <a:off x="2057400" y="4267200"/>
            <a:ext cx="76200" cy="304800"/>
          </a:xfrm>
          <a:prstGeom prst="line">
            <a:avLst/>
          </a:prstGeom>
          <a:noFill/>
          <a:ln w="28575">
            <a:solidFill>
              <a:srgbClr val="FFFF00"/>
            </a:solidFill>
            <a:round/>
            <a:headEnd/>
            <a:tailEnd/>
          </a:ln>
        </p:spPr>
        <p:txBody>
          <a:bodyPr/>
          <a:lstStyle/>
          <a:p>
            <a:endParaRPr lang="en-US"/>
          </a:p>
        </p:txBody>
      </p:sp>
      <p:sp>
        <p:nvSpPr>
          <p:cNvPr id="163847" name="Text Box 7"/>
          <p:cNvSpPr txBox="1">
            <a:spLocks noChangeArrowheads="1"/>
          </p:cNvSpPr>
          <p:nvPr/>
        </p:nvSpPr>
        <p:spPr bwMode="auto">
          <a:xfrm>
            <a:off x="4495800" y="3657600"/>
            <a:ext cx="2743200" cy="457200"/>
          </a:xfrm>
          <a:prstGeom prst="rect">
            <a:avLst/>
          </a:prstGeom>
          <a:noFill/>
          <a:ln w="9525">
            <a:noFill/>
            <a:miter lim="800000"/>
            <a:headEnd/>
            <a:tailEnd/>
          </a:ln>
        </p:spPr>
        <p:txBody>
          <a:bodyPr>
            <a:spAutoFit/>
          </a:bodyPr>
          <a:lstStyle/>
          <a:p>
            <a:pPr>
              <a:spcBef>
                <a:spcPct val="50000"/>
              </a:spcBef>
            </a:pPr>
            <a:r>
              <a:rPr lang="es-ES_tradnl">
                <a:solidFill>
                  <a:srgbClr val="FFFF00"/>
                </a:solidFill>
              </a:rPr>
              <a:t>Flujo de Bajo Nivel</a:t>
            </a:r>
          </a:p>
        </p:txBody>
      </p:sp>
      <p:sp>
        <p:nvSpPr>
          <p:cNvPr id="8" name="Rectangle 7"/>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txBox="1">
            <a:spLocks noChangeArrowheads="1"/>
          </p:cNvSpPr>
          <p:nvPr/>
        </p:nvSpPr>
        <p:spPr bwMode="auto">
          <a:xfrm>
            <a:off x="1" y="76200"/>
            <a:ext cx="6095999" cy="1143000"/>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de Imágenes Visibles: Evalué Circulación en </a:t>
            </a:r>
            <a:r>
              <a:rPr lang="es-ES_tradnl" sz="2800" dirty="0">
                <a:solidFill>
                  <a:srgbClr val="FFFF00"/>
                </a:solidFill>
                <a:effectLst>
                  <a:outerShdw blurRad="38100" dist="38100" dir="2700000" algn="tl">
                    <a:srgbClr val="000000">
                      <a:alpha val="43137"/>
                    </a:srgbClr>
                  </a:outerShdw>
                </a:effectLst>
                <a:latin typeface="Arial" pitchFamily="34" charset="0"/>
                <a:cs typeface="Arial" pitchFamily="34" charset="0"/>
              </a:rPr>
              <a:t>N</a:t>
            </a: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iveles </a:t>
            </a:r>
            <a:r>
              <a:rPr lang="es-ES_tradnl" sz="2800" dirty="0">
                <a:solidFill>
                  <a:srgbClr val="FFFF00"/>
                </a:solidFill>
                <a:effectLst>
                  <a:outerShdw blurRad="38100" dist="38100" dir="2700000" algn="tl">
                    <a:srgbClr val="000000">
                      <a:alpha val="43137"/>
                    </a:srgbClr>
                  </a:outerShdw>
                </a:effectLst>
                <a:latin typeface="Arial" pitchFamily="34" charset="0"/>
                <a:cs typeface="Arial" pitchFamily="34" charset="0"/>
              </a:rPr>
              <a:t>B</a:t>
            </a: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ajos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384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384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3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5" grpId="0" animBg="1"/>
      <p:bldP spid="163846" grpId="0" animBg="1"/>
      <p:bldP spid="16384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0" y="2130425"/>
            <a:ext cx="9144000" cy="1470025"/>
          </a:xfrm>
        </p:spPr>
        <p:txBody>
          <a:bodyPr/>
          <a:lstStyle/>
          <a:p>
            <a:r>
              <a:rPr lang="es-ES_tradnl" dirty="0">
                <a:solidFill>
                  <a:schemeClr val="bg2"/>
                </a:solidFill>
              </a:rPr>
              <a:t>Ejercicio Practico: </a:t>
            </a:r>
            <a:br>
              <a:rPr lang="es-ES_tradnl" dirty="0">
                <a:solidFill>
                  <a:schemeClr val="bg2"/>
                </a:solidFill>
              </a:rPr>
            </a:br>
            <a:r>
              <a:rPr lang="es-ES_tradnl" dirty="0">
                <a:solidFill>
                  <a:schemeClr val="bg2"/>
                </a:solidFill>
              </a:rPr>
              <a:t>Evento del 06 </a:t>
            </a:r>
            <a:r>
              <a:rPr lang="es-ES_tradnl" dirty="0" smtClean="0">
                <a:solidFill>
                  <a:schemeClr val="bg2"/>
                </a:solidFill>
              </a:rPr>
              <a:t>de Agosto del 2008</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vis_tw_loop_080806"/>
          <p:cNvPicPr>
            <a:picLocks noChangeAspect="1" noChangeArrowheads="1" noCrop="1"/>
          </p:cNvPicPr>
          <p:nvPr/>
        </p:nvPicPr>
        <p:blipFill>
          <a:blip r:embed="rId3" cstate="print"/>
          <a:srcRect/>
          <a:stretch>
            <a:fillRect/>
          </a:stretch>
        </p:blipFill>
        <p:spPr bwMode="auto">
          <a:xfrm>
            <a:off x="0" y="-609600"/>
            <a:ext cx="9144000" cy="7743825"/>
          </a:xfrm>
          <a:prstGeom prst="rect">
            <a:avLst/>
          </a:prstGeom>
          <a:noFill/>
          <a:ln w="9525">
            <a:noFill/>
            <a:miter lim="800000"/>
            <a:headEnd/>
            <a:tailEnd/>
          </a:ln>
        </p:spPr>
      </p:pic>
      <p:sp>
        <p:nvSpPr>
          <p:cNvPr id="198660" name="Freeform 4"/>
          <p:cNvSpPr>
            <a:spLocks/>
          </p:cNvSpPr>
          <p:nvPr/>
        </p:nvSpPr>
        <p:spPr bwMode="auto">
          <a:xfrm>
            <a:off x="3505200" y="3086100"/>
            <a:ext cx="4953000" cy="1409700"/>
          </a:xfrm>
          <a:custGeom>
            <a:avLst/>
            <a:gdLst>
              <a:gd name="T0" fmla="*/ 2147483647 w 3120"/>
              <a:gd name="T1" fmla="*/ 2147483647 h 888"/>
              <a:gd name="T2" fmla="*/ 2147483647 w 3120"/>
              <a:gd name="T3" fmla="*/ 2147483647 h 888"/>
              <a:gd name="T4" fmla="*/ 2147483647 w 3120"/>
              <a:gd name="T5" fmla="*/ 2147483647 h 888"/>
              <a:gd name="T6" fmla="*/ 2147483647 w 3120"/>
              <a:gd name="T7" fmla="*/ 2147483647 h 888"/>
              <a:gd name="T8" fmla="*/ 2147483647 w 3120"/>
              <a:gd name="T9" fmla="*/ 2147483647 h 888"/>
              <a:gd name="T10" fmla="*/ 2147483647 w 3120"/>
              <a:gd name="T11" fmla="*/ 2147483647 h 888"/>
              <a:gd name="T12" fmla="*/ 2147483647 w 3120"/>
              <a:gd name="T13" fmla="*/ 2147483647 h 888"/>
              <a:gd name="T14" fmla="*/ 2147483647 w 3120"/>
              <a:gd name="T15" fmla="*/ 2147483647 h 888"/>
              <a:gd name="T16" fmla="*/ 2147483647 w 3120"/>
              <a:gd name="T17" fmla="*/ 2147483647 h 888"/>
              <a:gd name="T18" fmla="*/ 2147483647 w 3120"/>
              <a:gd name="T19" fmla="*/ 2147483647 h 888"/>
              <a:gd name="T20" fmla="*/ 0 w 3120"/>
              <a:gd name="T21" fmla="*/ 2147483647 h 8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888"/>
              <a:gd name="T35" fmla="*/ 3120 w 3120"/>
              <a:gd name="T36" fmla="*/ 888 h 8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888">
                <a:moveTo>
                  <a:pt x="3120" y="888"/>
                </a:moveTo>
                <a:cubicBezTo>
                  <a:pt x="2984" y="832"/>
                  <a:pt x="2848" y="776"/>
                  <a:pt x="2688" y="696"/>
                </a:cubicBezTo>
                <a:cubicBezTo>
                  <a:pt x="2528" y="616"/>
                  <a:pt x="2304" y="488"/>
                  <a:pt x="2160" y="408"/>
                </a:cubicBezTo>
                <a:cubicBezTo>
                  <a:pt x="2016" y="328"/>
                  <a:pt x="1928" y="264"/>
                  <a:pt x="1824" y="216"/>
                </a:cubicBezTo>
                <a:cubicBezTo>
                  <a:pt x="1720" y="168"/>
                  <a:pt x="1632" y="152"/>
                  <a:pt x="1536" y="120"/>
                </a:cubicBezTo>
                <a:cubicBezTo>
                  <a:pt x="1440" y="88"/>
                  <a:pt x="1368" y="0"/>
                  <a:pt x="1248" y="24"/>
                </a:cubicBezTo>
                <a:cubicBezTo>
                  <a:pt x="1128" y="48"/>
                  <a:pt x="920" y="176"/>
                  <a:pt x="816" y="264"/>
                </a:cubicBezTo>
                <a:cubicBezTo>
                  <a:pt x="712" y="352"/>
                  <a:pt x="704" y="472"/>
                  <a:pt x="624" y="552"/>
                </a:cubicBezTo>
                <a:cubicBezTo>
                  <a:pt x="544" y="632"/>
                  <a:pt x="416" y="704"/>
                  <a:pt x="336" y="744"/>
                </a:cubicBezTo>
                <a:cubicBezTo>
                  <a:pt x="256" y="784"/>
                  <a:pt x="200" y="784"/>
                  <a:pt x="144" y="792"/>
                </a:cubicBezTo>
                <a:cubicBezTo>
                  <a:pt x="88" y="800"/>
                  <a:pt x="24" y="784"/>
                  <a:pt x="0" y="792"/>
                </a:cubicBezTo>
              </a:path>
            </a:pathLst>
          </a:custGeom>
          <a:noFill/>
          <a:ln w="9525">
            <a:solidFill>
              <a:srgbClr val="FFFF00"/>
            </a:solidFill>
            <a:round/>
            <a:headEnd type="none" w="med" len="med"/>
            <a:tailEnd type="triangle" w="med" len="med"/>
          </a:ln>
        </p:spPr>
        <p:txBody>
          <a:bodyPr/>
          <a:lstStyle/>
          <a:p>
            <a:endParaRPr lang="en-US"/>
          </a:p>
        </p:txBody>
      </p:sp>
      <p:sp>
        <p:nvSpPr>
          <p:cNvPr id="198661" name="Freeform 5"/>
          <p:cNvSpPr>
            <a:spLocks/>
          </p:cNvSpPr>
          <p:nvPr/>
        </p:nvSpPr>
        <p:spPr bwMode="auto">
          <a:xfrm>
            <a:off x="4000500" y="3670300"/>
            <a:ext cx="4381500" cy="1676400"/>
          </a:xfrm>
          <a:custGeom>
            <a:avLst/>
            <a:gdLst>
              <a:gd name="T0" fmla="*/ 2147483647 w 2760"/>
              <a:gd name="T1" fmla="*/ 2147483647 h 1056"/>
              <a:gd name="T2" fmla="*/ 2147483647 w 2760"/>
              <a:gd name="T3" fmla="*/ 2147483647 h 1056"/>
              <a:gd name="T4" fmla="*/ 2147483647 w 2760"/>
              <a:gd name="T5" fmla="*/ 2147483647 h 1056"/>
              <a:gd name="T6" fmla="*/ 2147483647 w 2760"/>
              <a:gd name="T7" fmla="*/ 2147483647 h 1056"/>
              <a:gd name="T8" fmla="*/ 2147483647 w 2760"/>
              <a:gd name="T9" fmla="*/ 2147483647 h 1056"/>
              <a:gd name="T10" fmla="*/ 2147483647 w 2760"/>
              <a:gd name="T11" fmla="*/ 2147483647 h 1056"/>
              <a:gd name="T12" fmla="*/ 2147483647 w 2760"/>
              <a:gd name="T13" fmla="*/ 2147483647 h 1056"/>
              <a:gd name="T14" fmla="*/ 2147483647 w 2760"/>
              <a:gd name="T15" fmla="*/ 2147483647 h 1056"/>
              <a:gd name="T16" fmla="*/ 2147483647 w 2760"/>
              <a:gd name="T17" fmla="*/ 2147483647 h 1056"/>
              <a:gd name="T18" fmla="*/ 2147483647 w 2760"/>
              <a:gd name="T19" fmla="*/ 2147483647 h 1056"/>
              <a:gd name="T20" fmla="*/ 2147483647 w 2760"/>
              <a:gd name="T21" fmla="*/ 2147483647 h 1056"/>
              <a:gd name="T22" fmla="*/ 2147483647 w 2760"/>
              <a:gd name="T23" fmla="*/ 2147483647 h 1056"/>
              <a:gd name="T24" fmla="*/ 2147483647 w 2760"/>
              <a:gd name="T25" fmla="*/ 2147483647 h 1056"/>
              <a:gd name="T26" fmla="*/ 2147483647 w 2760"/>
              <a:gd name="T27" fmla="*/ 2147483647 h 10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60"/>
              <a:gd name="T43" fmla="*/ 0 h 1056"/>
              <a:gd name="T44" fmla="*/ 2760 w 2760"/>
              <a:gd name="T45" fmla="*/ 1056 h 10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60" h="1056">
                <a:moveTo>
                  <a:pt x="2760" y="760"/>
                </a:moveTo>
                <a:cubicBezTo>
                  <a:pt x="2688" y="732"/>
                  <a:pt x="2616" y="704"/>
                  <a:pt x="2424" y="616"/>
                </a:cubicBezTo>
                <a:cubicBezTo>
                  <a:pt x="2232" y="528"/>
                  <a:pt x="1816" y="328"/>
                  <a:pt x="1608" y="232"/>
                </a:cubicBezTo>
                <a:cubicBezTo>
                  <a:pt x="1400" y="136"/>
                  <a:pt x="1312" y="72"/>
                  <a:pt x="1176" y="40"/>
                </a:cubicBezTo>
                <a:cubicBezTo>
                  <a:pt x="1040" y="8"/>
                  <a:pt x="912" y="0"/>
                  <a:pt x="792" y="40"/>
                </a:cubicBezTo>
                <a:cubicBezTo>
                  <a:pt x="672" y="80"/>
                  <a:pt x="568" y="184"/>
                  <a:pt x="456" y="280"/>
                </a:cubicBezTo>
                <a:cubicBezTo>
                  <a:pt x="344" y="376"/>
                  <a:pt x="192" y="528"/>
                  <a:pt x="120" y="616"/>
                </a:cubicBezTo>
                <a:cubicBezTo>
                  <a:pt x="48" y="704"/>
                  <a:pt x="40" y="752"/>
                  <a:pt x="24" y="808"/>
                </a:cubicBezTo>
                <a:cubicBezTo>
                  <a:pt x="8" y="864"/>
                  <a:pt x="0" y="912"/>
                  <a:pt x="24" y="952"/>
                </a:cubicBezTo>
                <a:cubicBezTo>
                  <a:pt x="48" y="992"/>
                  <a:pt x="120" y="1056"/>
                  <a:pt x="168" y="1048"/>
                </a:cubicBezTo>
                <a:cubicBezTo>
                  <a:pt x="216" y="1040"/>
                  <a:pt x="296" y="944"/>
                  <a:pt x="312" y="904"/>
                </a:cubicBezTo>
                <a:cubicBezTo>
                  <a:pt x="328" y="864"/>
                  <a:pt x="280" y="832"/>
                  <a:pt x="264" y="808"/>
                </a:cubicBezTo>
                <a:cubicBezTo>
                  <a:pt x="248" y="784"/>
                  <a:pt x="240" y="760"/>
                  <a:pt x="216" y="760"/>
                </a:cubicBezTo>
                <a:cubicBezTo>
                  <a:pt x="192" y="760"/>
                  <a:pt x="136" y="800"/>
                  <a:pt x="120" y="808"/>
                </a:cubicBezTo>
              </a:path>
            </a:pathLst>
          </a:custGeom>
          <a:noFill/>
          <a:ln w="9525">
            <a:solidFill>
              <a:srgbClr val="FFFF00"/>
            </a:solidFill>
            <a:round/>
            <a:headEnd type="none" w="med" len="med"/>
            <a:tailEnd type="triangle" w="med" len="med"/>
          </a:ln>
        </p:spPr>
        <p:txBody>
          <a:bodyPr/>
          <a:lstStyle/>
          <a:p>
            <a:endParaRPr lang="en-US"/>
          </a:p>
        </p:txBody>
      </p:sp>
      <p:sp>
        <p:nvSpPr>
          <p:cNvPr id="198662" name="Freeform 6"/>
          <p:cNvSpPr>
            <a:spLocks/>
          </p:cNvSpPr>
          <p:nvPr/>
        </p:nvSpPr>
        <p:spPr bwMode="auto">
          <a:xfrm>
            <a:off x="4343400" y="4330700"/>
            <a:ext cx="3962400" cy="1003300"/>
          </a:xfrm>
          <a:custGeom>
            <a:avLst/>
            <a:gdLst>
              <a:gd name="T0" fmla="*/ 2147483647 w 2496"/>
              <a:gd name="T1" fmla="*/ 2147483647 h 632"/>
              <a:gd name="T2" fmla="*/ 2147483647 w 2496"/>
              <a:gd name="T3" fmla="*/ 2147483647 h 632"/>
              <a:gd name="T4" fmla="*/ 2147483647 w 2496"/>
              <a:gd name="T5" fmla="*/ 2147483647 h 632"/>
              <a:gd name="T6" fmla="*/ 2147483647 w 2496"/>
              <a:gd name="T7" fmla="*/ 2147483647 h 632"/>
              <a:gd name="T8" fmla="*/ 2147483647 w 2496"/>
              <a:gd name="T9" fmla="*/ 2147483647 h 632"/>
              <a:gd name="T10" fmla="*/ 2147483647 w 2496"/>
              <a:gd name="T11" fmla="*/ 2147483647 h 632"/>
              <a:gd name="T12" fmla="*/ 0 w 2496"/>
              <a:gd name="T13" fmla="*/ 2147483647 h 632"/>
              <a:gd name="T14" fmla="*/ 0 60000 65536"/>
              <a:gd name="T15" fmla="*/ 0 60000 65536"/>
              <a:gd name="T16" fmla="*/ 0 60000 65536"/>
              <a:gd name="T17" fmla="*/ 0 60000 65536"/>
              <a:gd name="T18" fmla="*/ 0 60000 65536"/>
              <a:gd name="T19" fmla="*/ 0 60000 65536"/>
              <a:gd name="T20" fmla="*/ 0 60000 65536"/>
              <a:gd name="T21" fmla="*/ 0 w 2496"/>
              <a:gd name="T22" fmla="*/ 0 h 632"/>
              <a:gd name="T23" fmla="*/ 2496 w 2496"/>
              <a:gd name="T24" fmla="*/ 632 h 6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96" h="632">
                <a:moveTo>
                  <a:pt x="2496" y="632"/>
                </a:moveTo>
                <a:cubicBezTo>
                  <a:pt x="2292" y="556"/>
                  <a:pt x="2088" y="480"/>
                  <a:pt x="1872" y="392"/>
                </a:cubicBezTo>
                <a:cubicBezTo>
                  <a:pt x="1656" y="304"/>
                  <a:pt x="1368" y="168"/>
                  <a:pt x="1200" y="104"/>
                </a:cubicBezTo>
                <a:cubicBezTo>
                  <a:pt x="1032" y="40"/>
                  <a:pt x="992" y="16"/>
                  <a:pt x="864" y="8"/>
                </a:cubicBezTo>
                <a:cubicBezTo>
                  <a:pt x="736" y="0"/>
                  <a:pt x="544" y="16"/>
                  <a:pt x="432" y="56"/>
                </a:cubicBezTo>
                <a:cubicBezTo>
                  <a:pt x="320" y="96"/>
                  <a:pt x="264" y="208"/>
                  <a:pt x="192" y="248"/>
                </a:cubicBezTo>
                <a:cubicBezTo>
                  <a:pt x="120" y="288"/>
                  <a:pt x="32" y="288"/>
                  <a:pt x="0" y="296"/>
                </a:cubicBezTo>
              </a:path>
            </a:pathLst>
          </a:custGeom>
          <a:noFill/>
          <a:ln w="9525">
            <a:solidFill>
              <a:srgbClr val="FFFF00"/>
            </a:solidFill>
            <a:round/>
            <a:headEnd type="none" w="med" len="med"/>
            <a:tailEnd type="triangle" w="med" len="med"/>
          </a:ln>
        </p:spPr>
        <p:txBody>
          <a:bodyPr/>
          <a:lstStyle/>
          <a:p>
            <a:endParaRPr lang="en-US"/>
          </a:p>
        </p:txBody>
      </p:sp>
      <p:sp>
        <p:nvSpPr>
          <p:cNvPr id="198663" name="Freeform 7"/>
          <p:cNvSpPr>
            <a:spLocks/>
          </p:cNvSpPr>
          <p:nvPr/>
        </p:nvSpPr>
        <p:spPr bwMode="auto">
          <a:xfrm>
            <a:off x="6896100" y="457200"/>
            <a:ext cx="1638300" cy="3657600"/>
          </a:xfrm>
          <a:custGeom>
            <a:avLst/>
            <a:gdLst>
              <a:gd name="T0" fmla="*/ 2147483647 w 1032"/>
              <a:gd name="T1" fmla="*/ 2147483647 h 2304"/>
              <a:gd name="T2" fmla="*/ 2147483647 w 1032"/>
              <a:gd name="T3" fmla="*/ 2147483647 h 2304"/>
              <a:gd name="T4" fmla="*/ 2147483647 w 1032"/>
              <a:gd name="T5" fmla="*/ 2147483647 h 2304"/>
              <a:gd name="T6" fmla="*/ 2147483647 w 1032"/>
              <a:gd name="T7" fmla="*/ 2147483647 h 2304"/>
              <a:gd name="T8" fmla="*/ 2147483647 w 1032"/>
              <a:gd name="T9" fmla="*/ 2147483647 h 2304"/>
              <a:gd name="T10" fmla="*/ 2147483647 w 1032"/>
              <a:gd name="T11" fmla="*/ 2147483647 h 2304"/>
              <a:gd name="T12" fmla="*/ 2147483647 w 1032"/>
              <a:gd name="T13" fmla="*/ 2147483647 h 2304"/>
              <a:gd name="T14" fmla="*/ 2147483647 w 1032"/>
              <a:gd name="T15" fmla="*/ 2147483647 h 2304"/>
              <a:gd name="T16" fmla="*/ 2147483647 w 1032"/>
              <a:gd name="T17" fmla="*/ 0 h 23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2"/>
              <a:gd name="T28" fmla="*/ 0 h 2304"/>
              <a:gd name="T29" fmla="*/ 1032 w 1032"/>
              <a:gd name="T30" fmla="*/ 2304 h 23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2" h="2304">
                <a:moveTo>
                  <a:pt x="1032" y="2304"/>
                </a:moveTo>
                <a:cubicBezTo>
                  <a:pt x="840" y="2208"/>
                  <a:pt x="648" y="2112"/>
                  <a:pt x="504" y="2016"/>
                </a:cubicBezTo>
                <a:cubicBezTo>
                  <a:pt x="360" y="1920"/>
                  <a:pt x="248" y="1816"/>
                  <a:pt x="168" y="1728"/>
                </a:cubicBezTo>
                <a:cubicBezTo>
                  <a:pt x="88" y="1640"/>
                  <a:pt x="48" y="1584"/>
                  <a:pt x="24" y="1488"/>
                </a:cubicBezTo>
                <a:cubicBezTo>
                  <a:pt x="0" y="1392"/>
                  <a:pt x="0" y="1272"/>
                  <a:pt x="24" y="1152"/>
                </a:cubicBezTo>
                <a:cubicBezTo>
                  <a:pt x="48" y="1032"/>
                  <a:pt x="104" y="896"/>
                  <a:pt x="168" y="768"/>
                </a:cubicBezTo>
                <a:cubicBezTo>
                  <a:pt x="232" y="640"/>
                  <a:pt x="328" y="488"/>
                  <a:pt x="408" y="384"/>
                </a:cubicBezTo>
                <a:cubicBezTo>
                  <a:pt x="488" y="280"/>
                  <a:pt x="584" y="208"/>
                  <a:pt x="648" y="144"/>
                </a:cubicBezTo>
                <a:cubicBezTo>
                  <a:pt x="712" y="80"/>
                  <a:pt x="768" y="24"/>
                  <a:pt x="792" y="0"/>
                </a:cubicBezTo>
              </a:path>
            </a:pathLst>
          </a:custGeom>
          <a:noFill/>
          <a:ln w="9525">
            <a:solidFill>
              <a:srgbClr val="FFFF00"/>
            </a:solidFill>
            <a:round/>
            <a:headEnd type="none" w="med" len="med"/>
            <a:tailEnd type="triangle" w="med" len="med"/>
          </a:ln>
        </p:spPr>
        <p:txBody>
          <a:bodyPr/>
          <a:lstStyle/>
          <a:p>
            <a:endParaRPr lang="en-US"/>
          </a:p>
        </p:txBody>
      </p:sp>
      <p:sp>
        <p:nvSpPr>
          <p:cNvPr id="198664" name="Freeform 8"/>
          <p:cNvSpPr>
            <a:spLocks/>
          </p:cNvSpPr>
          <p:nvPr/>
        </p:nvSpPr>
        <p:spPr bwMode="auto">
          <a:xfrm>
            <a:off x="3200400" y="2133600"/>
            <a:ext cx="5334000" cy="2209800"/>
          </a:xfrm>
          <a:custGeom>
            <a:avLst/>
            <a:gdLst>
              <a:gd name="T0" fmla="*/ 2147483647 w 3360"/>
              <a:gd name="T1" fmla="*/ 2147483647 h 1392"/>
              <a:gd name="T2" fmla="*/ 2147483647 w 3360"/>
              <a:gd name="T3" fmla="*/ 2147483647 h 1392"/>
              <a:gd name="T4" fmla="*/ 2147483647 w 3360"/>
              <a:gd name="T5" fmla="*/ 2147483647 h 1392"/>
              <a:gd name="T6" fmla="*/ 2147483647 w 3360"/>
              <a:gd name="T7" fmla="*/ 2147483647 h 1392"/>
              <a:gd name="T8" fmla="*/ 2147483647 w 3360"/>
              <a:gd name="T9" fmla="*/ 2147483647 h 1392"/>
              <a:gd name="T10" fmla="*/ 2147483647 w 3360"/>
              <a:gd name="T11" fmla="*/ 0 h 1392"/>
              <a:gd name="T12" fmla="*/ 2147483647 w 3360"/>
              <a:gd name="T13" fmla="*/ 2147483647 h 1392"/>
              <a:gd name="T14" fmla="*/ 2147483647 w 3360"/>
              <a:gd name="T15" fmla="*/ 2147483647 h 1392"/>
              <a:gd name="T16" fmla="*/ 2147483647 w 3360"/>
              <a:gd name="T17" fmla="*/ 2147483647 h 1392"/>
              <a:gd name="T18" fmla="*/ 2147483647 w 3360"/>
              <a:gd name="T19" fmla="*/ 2147483647 h 1392"/>
              <a:gd name="T20" fmla="*/ 2147483647 w 3360"/>
              <a:gd name="T21" fmla="*/ 2147483647 h 1392"/>
              <a:gd name="T22" fmla="*/ 2147483647 w 3360"/>
              <a:gd name="T23" fmla="*/ 2147483647 h 1392"/>
              <a:gd name="T24" fmla="*/ 0 w 3360"/>
              <a:gd name="T25" fmla="*/ 2147483647 h 1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0"/>
              <a:gd name="T40" fmla="*/ 0 h 1392"/>
              <a:gd name="T41" fmla="*/ 3360 w 3360"/>
              <a:gd name="T42" fmla="*/ 1392 h 1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0" h="1392">
                <a:moveTo>
                  <a:pt x="3360" y="1392"/>
                </a:moveTo>
                <a:cubicBezTo>
                  <a:pt x="3160" y="1276"/>
                  <a:pt x="2960" y="1160"/>
                  <a:pt x="2784" y="1056"/>
                </a:cubicBezTo>
                <a:cubicBezTo>
                  <a:pt x="2608" y="952"/>
                  <a:pt x="2440" y="872"/>
                  <a:pt x="2304" y="768"/>
                </a:cubicBezTo>
                <a:cubicBezTo>
                  <a:pt x="2168" y="664"/>
                  <a:pt x="2056" y="528"/>
                  <a:pt x="1968" y="432"/>
                </a:cubicBezTo>
                <a:cubicBezTo>
                  <a:pt x="1880" y="336"/>
                  <a:pt x="1864" y="264"/>
                  <a:pt x="1776" y="192"/>
                </a:cubicBezTo>
                <a:cubicBezTo>
                  <a:pt x="1688" y="120"/>
                  <a:pt x="1544" y="0"/>
                  <a:pt x="1440" y="0"/>
                </a:cubicBezTo>
                <a:cubicBezTo>
                  <a:pt x="1336" y="0"/>
                  <a:pt x="1232" y="112"/>
                  <a:pt x="1152" y="192"/>
                </a:cubicBezTo>
                <a:cubicBezTo>
                  <a:pt x="1072" y="272"/>
                  <a:pt x="1016" y="408"/>
                  <a:pt x="960" y="480"/>
                </a:cubicBezTo>
                <a:cubicBezTo>
                  <a:pt x="904" y="552"/>
                  <a:pt x="864" y="568"/>
                  <a:pt x="816" y="624"/>
                </a:cubicBezTo>
                <a:cubicBezTo>
                  <a:pt x="768" y="680"/>
                  <a:pt x="728" y="760"/>
                  <a:pt x="672" y="816"/>
                </a:cubicBezTo>
                <a:cubicBezTo>
                  <a:pt x="616" y="872"/>
                  <a:pt x="552" y="928"/>
                  <a:pt x="480" y="960"/>
                </a:cubicBezTo>
                <a:cubicBezTo>
                  <a:pt x="408" y="992"/>
                  <a:pt x="320" y="1000"/>
                  <a:pt x="240" y="1008"/>
                </a:cubicBezTo>
                <a:cubicBezTo>
                  <a:pt x="160" y="1016"/>
                  <a:pt x="48" y="1008"/>
                  <a:pt x="0" y="1008"/>
                </a:cubicBezTo>
              </a:path>
            </a:pathLst>
          </a:custGeom>
          <a:noFill/>
          <a:ln w="9525">
            <a:solidFill>
              <a:srgbClr val="FFFF00"/>
            </a:solidFill>
            <a:round/>
            <a:headEnd type="none" w="med" len="med"/>
            <a:tailEnd type="triangle" w="med" len="med"/>
          </a:ln>
        </p:spPr>
        <p:txBody>
          <a:bodyPr/>
          <a:lstStyle/>
          <a:p>
            <a:endParaRPr lang="en-US"/>
          </a:p>
        </p:txBody>
      </p:sp>
      <p:sp>
        <p:nvSpPr>
          <p:cNvPr id="198665" name="Freeform 9"/>
          <p:cNvSpPr>
            <a:spLocks/>
          </p:cNvSpPr>
          <p:nvPr/>
        </p:nvSpPr>
        <p:spPr bwMode="auto">
          <a:xfrm>
            <a:off x="3327400" y="762000"/>
            <a:ext cx="2082800" cy="2095500"/>
          </a:xfrm>
          <a:custGeom>
            <a:avLst/>
            <a:gdLst>
              <a:gd name="T0" fmla="*/ 2147483647 w 1312"/>
              <a:gd name="T1" fmla="*/ 0 h 1320"/>
              <a:gd name="T2" fmla="*/ 2147483647 w 1312"/>
              <a:gd name="T3" fmla="*/ 2147483647 h 1320"/>
              <a:gd name="T4" fmla="*/ 2147483647 w 1312"/>
              <a:gd name="T5" fmla="*/ 2147483647 h 1320"/>
              <a:gd name="T6" fmla="*/ 2147483647 w 1312"/>
              <a:gd name="T7" fmla="*/ 2147483647 h 1320"/>
              <a:gd name="T8" fmla="*/ 2147483647 w 1312"/>
              <a:gd name="T9" fmla="*/ 2147483647 h 1320"/>
              <a:gd name="T10" fmla="*/ 2147483647 w 1312"/>
              <a:gd name="T11" fmla="*/ 2147483647 h 1320"/>
              <a:gd name="T12" fmla="*/ 2147483647 w 1312"/>
              <a:gd name="T13" fmla="*/ 2147483647 h 1320"/>
              <a:gd name="T14" fmla="*/ 2147483647 w 1312"/>
              <a:gd name="T15" fmla="*/ 2147483647 h 1320"/>
              <a:gd name="T16" fmla="*/ 2147483647 w 1312"/>
              <a:gd name="T17" fmla="*/ 2147483647 h 1320"/>
              <a:gd name="T18" fmla="*/ 2147483647 w 1312"/>
              <a:gd name="T19" fmla="*/ 2147483647 h 1320"/>
              <a:gd name="T20" fmla="*/ 2147483647 w 1312"/>
              <a:gd name="T21" fmla="*/ 2147483647 h 1320"/>
              <a:gd name="T22" fmla="*/ 2147483647 w 1312"/>
              <a:gd name="T23" fmla="*/ 2147483647 h 1320"/>
              <a:gd name="T24" fmla="*/ 2147483647 w 1312"/>
              <a:gd name="T25" fmla="*/ 2147483647 h 1320"/>
              <a:gd name="T26" fmla="*/ 2147483647 w 1312"/>
              <a:gd name="T27" fmla="*/ 2147483647 h 1320"/>
              <a:gd name="T28" fmla="*/ 2147483647 w 1312"/>
              <a:gd name="T29" fmla="*/ 2147483647 h 1320"/>
              <a:gd name="T30" fmla="*/ 2147483647 w 1312"/>
              <a:gd name="T31" fmla="*/ 2147483647 h 1320"/>
              <a:gd name="T32" fmla="*/ 2147483647 w 1312"/>
              <a:gd name="T33" fmla="*/ 2147483647 h 1320"/>
              <a:gd name="T34" fmla="*/ 2147483647 w 1312"/>
              <a:gd name="T35" fmla="*/ 2147483647 h 1320"/>
              <a:gd name="T36" fmla="*/ 2147483647 w 1312"/>
              <a:gd name="T37" fmla="*/ 2147483647 h 1320"/>
              <a:gd name="T38" fmla="*/ 2147483647 w 1312"/>
              <a:gd name="T39" fmla="*/ 2147483647 h 1320"/>
              <a:gd name="T40" fmla="*/ 2147483647 w 1312"/>
              <a:gd name="T41" fmla="*/ 2147483647 h 1320"/>
              <a:gd name="T42" fmla="*/ 2147483647 w 1312"/>
              <a:gd name="T43" fmla="*/ 2147483647 h 1320"/>
              <a:gd name="T44" fmla="*/ 2147483647 w 1312"/>
              <a:gd name="T45" fmla="*/ 2147483647 h 1320"/>
              <a:gd name="T46" fmla="*/ 2147483647 w 1312"/>
              <a:gd name="T47" fmla="*/ 2147483647 h 13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12"/>
              <a:gd name="T73" fmla="*/ 0 h 1320"/>
              <a:gd name="T74" fmla="*/ 1312 w 1312"/>
              <a:gd name="T75" fmla="*/ 1320 h 13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12" h="1320">
                <a:moveTo>
                  <a:pt x="496" y="0"/>
                </a:moveTo>
                <a:cubicBezTo>
                  <a:pt x="364" y="56"/>
                  <a:pt x="232" y="112"/>
                  <a:pt x="160" y="192"/>
                </a:cubicBezTo>
                <a:cubicBezTo>
                  <a:pt x="88" y="272"/>
                  <a:pt x="80" y="360"/>
                  <a:pt x="64" y="480"/>
                </a:cubicBezTo>
                <a:cubicBezTo>
                  <a:pt x="48" y="600"/>
                  <a:pt x="0" y="784"/>
                  <a:pt x="64" y="912"/>
                </a:cubicBezTo>
                <a:cubicBezTo>
                  <a:pt x="128" y="1040"/>
                  <a:pt x="320" y="1184"/>
                  <a:pt x="448" y="1248"/>
                </a:cubicBezTo>
                <a:cubicBezTo>
                  <a:pt x="576" y="1312"/>
                  <a:pt x="720" y="1320"/>
                  <a:pt x="832" y="1296"/>
                </a:cubicBezTo>
                <a:cubicBezTo>
                  <a:pt x="944" y="1272"/>
                  <a:pt x="1048" y="1152"/>
                  <a:pt x="1120" y="1104"/>
                </a:cubicBezTo>
                <a:cubicBezTo>
                  <a:pt x="1192" y="1056"/>
                  <a:pt x="1232" y="1080"/>
                  <a:pt x="1264" y="1008"/>
                </a:cubicBezTo>
                <a:cubicBezTo>
                  <a:pt x="1296" y="936"/>
                  <a:pt x="1312" y="776"/>
                  <a:pt x="1312" y="672"/>
                </a:cubicBezTo>
                <a:cubicBezTo>
                  <a:pt x="1312" y="568"/>
                  <a:pt x="1304" y="456"/>
                  <a:pt x="1264" y="384"/>
                </a:cubicBezTo>
                <a:cubicBezTo>
                  <a:pt x="1224" y="312"/>
                  <a:pt x="1144" y="272"/>
                  <a:pt x="1072" y="240"/>
                </a:cubicBezTo>
                <a:cubicBezTo>
                  <a:pt x="1000" y="208"/>
                  <a:pt x="936" y="168"/>
                  <a:pt x="832" y="192"/>
                </a:cubicBezTo>
                <a:cubicBezTo>
                  <a:pt x="728" y="216"/>
                  <a:pt x="528" y="320"/>
                  <a:pt x="448" y="384"/>
                </a:cubicBezTo>
                <a:cubicBezTo>
                  <a:pt x="368" y="448"/>
                  <a:pt x="368" y="520"/>
                  <a:pt x="352" y="576"/>
                </a:cubicBezTo>
                <a:cubicBezTo>
                  <a:pt x="336" y="632"/>
                  <a:pt x="328" y="664"/>
                  <a:pt x="352" y="720"/>
                </a:cubicBezTo>
                <a:cubicBezTo>
                  <a:pt x="376" y="776"/>
                  <a:pt x="432" y="872"/>
                  <a:pt x="496" y="912"/>
                </a:cubicBezTo>
                <a:cubicBezTo>
                  <a:pt x="560" y="952"/>
                  <a:pt x="664" y="952"/>
                  <a:pt x="736" y="960"/>
                </a:cubicBezTo>
                <a:cubicBezTo>
                  <a:pt x="808" y="968"/>
                  <a:pt x="880" y="984"/>
                  <a:pt x="928" y="960"/>
                </a:cubicBezTo>
                <a:cubicBezTo>
                  <a:pt x="976" y="936"/>
                  <a:pt x="1008" y="856"/>
                  <a:pt x="1024" y="816"/>
                </a:cubicBezTo>
                <a:cubicBezTo>
                  <a:pt x="1040" y="776"/>
                  <a:pt x="1048" y="768"/>
                  <a:pt x="1024" y="720"/>
                </a:cubicBezTo>
                <a:cubicBezTo>
                  <a:pt x="1000" y="672"/>
                  <a:pt x="920" y="560"/>
                  <a:pt x="880" y="528"/>
                </a:cubicBezTo>
                <a:cubicBezTo>
                  <a:pt x="840" y="496"/>
                  <a:pt x="816" y="512"/>
                  <a:pt x="784" y="528"/>
                </a:cubicBezTo>
                <a:cubicBezTo>
                  <a:pt x="752" y="544"/>
                  <a:pt x="704" y="592"/>
                  <a:pt x="688" y="624"/>
                </a:cubicBezTo>
                <a:cubicBezTo>
                  <a:pt x="672" y="656"/>
                  <a:pt x="680" y="688"/>
                  <a:pt x="688" y="720"/>
                </a:cubicBezTo>
              </a:path>
            </a:pathLst>
          </a:custGeom>
          <a:noFill/>
          <a:ln w="57150" cap="flat" cmpd="sng">
            <a:solidFill>
              <a:srgbClr val="FF0000"/>
            </a:solidFill>
            <a:prstDash val="sysDot"/>
            <a:round/>
            <a:headEnd type="none" w="med" len="med"/>
            <a:tailEnd type="triangle" w="med" len="med"/>
          </a:ln>
        </p:spPr>
        <p:txBody>
          <a:bodyPr/>
          <a:lstStyle/>
          <a:p>
            <a:endParaRPr lang="en-US"/>
          </a:p>
        </p:txBody>
      </p:sp>
      <p:sp>
        <p:nvSpPr>
          <p:cNvPr id="10" name="Rectangle 9"/>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txBox="1">
            <a:spLocks noChangeArrowheads="1"/>
          </p:cNvSpPr>
          <p:nvPr/>
        </p:nvSpPr>
        <p:spPr bwMode="auto">
          <a:xfrm>
            <a:off x="1" y="228600"/>
            <a:ext cx="3047999" cy="914400"/>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de Imágenes Visibles</a:t>
            </a:r>
          </a:p>
        </p:txBody>
      </p:sp>
      <p:sp>
        <p:nvSpPr>
          <p:cNvPr id="12" name="TextBox 11"/>
          <p:cNvSpPr txBox="1">
            <a:spLocks noChangeArrowheads="1"/>
          </p:cNvSpPr>
          <p:nvPr/>
        </p:nvSpPr>
        <p:spPr bwMode="auto">
          <a:xfrm>
            <a:off x="5195888" y="5254625"/>
            <a:ext cx="1343025"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t>
            </a:r>
          </a:p>
          <a:p>
            <a:pPr eaLnBrk="1" hangingPunct="1"/>
            <a:r>
              <a:rPr lang="es-ES_tradnl" dirty="0" smtClean="0">
                <a:solidFill>
                  <a:srgbClr val="FFFF00"/>
                </a:solidFill>
              </a:rPr>
              <a:t>Invertida</a:t>
            </a:r>
            <a:endParaRPr lang="es-ES_tradnl" dirty="0">
              <a:solidFill>
                <a:srgbClr val="FFFF00"/>
              </a:solidFill>
            </a:endParaRPr>
          </a:p>
        </p:txBody>
      </p:sp>
      <p:sp>
        <p:nvSpPr>
          <p:cNvPr id="14" name="TextBox 13"/>
          <p:cNvSpPr txBox="1">
            <a:spLocks noChangeArrowheads="1"/>
          </p:cNvSpPr>
          <p:nvPr/>
        </p:nvSpPr>
        <p:spPr bwMode="auto">
          <a:xfrm>
            <a:off x="852488" y="1455738"/>
            <a:ext cx="1343025"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Baja</a:t>
            </a:r>
          </a:p>
          <a:p>
            <a:pPr eaLnBrk="1" hangingPunct="1"/>
            <a:r>
              <a:rPr lang="en-US" dirty="0" smtClean="0">
                <a:solidFill>
                  <a:srgbClr val="FFFF00"/>
                </a:solidFill>
              </a:rPr>
              <a:t>TUTT</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86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86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866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986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6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86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animBg="1"/>
      <p:bldP spid="198661" grpId="0" animBg="1"/>
      <p:bldP spid="198662" grpId="0" animBg="1"/>
      <p:bldP spid="198662" grpId="1" animBg="1"/>
      <p:bldP spid="198663" grpId="0" animBg="1"/>
      <p:bldP spid="198664" grpId="0" animBg="1"/>
      <p:bldP spid="198665" grpId="0" animBg="1"/>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WV_tw_enhanced_loop_080806"/>
          <p:cNvPicPr>
            <a:picLocks noChangeAspect="1" noChangeArrowheads="1" noCrop="1"/>
          </p:cNvPicPr>
          <p:nvPr/>
        </p:nvPicPr>
        <p:blipFill>
          <a:blip r:embed="rId3" cstate="print"/>
          <a:srcRect/>
          <a:stretch>
            <a:fillRect/>
          </a:stretch>
        </p:blipFill>
        <p:spPr bwMode="auto">
          <a:xfrm>
            <a:off x="0" y="-609600"/>
            <a:ext cx="9144000" cy="7745413"/>
          </a:xfrm>
          <a:prstGeom prst="rect">
            <a:avLst/>
          </a:prstGeom>
          <a:noFill/>
          <a:ln w="9525">
            <a:noFill/>
            <a:miter lim="800000"/>
            <a:headEnd/>
            <a:tailEnd/>
          </a:ln>
        </p:spPr>
      </p:pic>
      <p:sp>
        <p:nvSpPr>
          <p:cNvPr id="200708" name="Freeform 4"/>
          <p:cNvSpPr>
            <a:spLocks/>
          </p:cNvSpPr>
          <p:nvPr/>
        </p:nvSpPr>
        <p:spPr bwMode="auto">
          <a:xfrm>
            <a:off x="4394200" y="330200"/>
            <a:ext cx="2540000" cy="1879600"/>
          </a:xfrm>
          <a:custGeom>
            <a:avLst/>
            <a:gdLst>
              <a:gd name="T0" fmla="*/ 2147483647 w 1600"/>
              <a:gd name="T1" fmla="*/ 2147483647 h 1184"/>
              <a:gd name="T2" fmla="*/ 2147483647 w 1600"/>
              <a:gd name="T3" fmla="*/ 2147483647 h 1184"/>
              <a:gd name="T4" fmla="*/ 2147483647 w 1600"/>
              <a:gd name="T5" fmla="*/ 2147483647 h 1184"/>
              <a:gd name="T6" fmla="*/ 2147483647 w 1600"/>
              <a:gd name="T7" fmla="*/ 2147483647 h 1184"/>
              <a:gd name="T8" fmla="*/ 2147483647 w 1600"/>
              <a:gd name="T9" fmla="*/ 2147483647 h 1184"/>
              <a:gd name="T10" fmla="*/ 2147483647 w 1600"/>
              <a:gd name="T11" fmla="*/ 2147483647 h 1184"/>
              <a:gd name="T12" fmla="*/ 2147483647 w 1600"/>
              <a:gd name="T13" fmla="*/ 2147483647 h 1184"/>
              <a:gd name="T14" fmla="*/ 2147483647 w 1600"/>
              <a:gd name="T15" fmla="*/ 2147483647 h 1184"/>
              <a:gd name="T16" fmla="*/ 2147483647 w 1600"/>
              <a:gd name="T17" fmla="*/ 2147483647 h 1184"/>
              <a:gd name="T18" fmla="*/ 2147483647 w 1600"/>
              <a:gd name="T19" fmla="*/ 2147483647 h 1184"/>
              <a:gd name="T20" fmla="*/ 2147483647 w 1600"/>
              <a:gd name="T21" fmla="*/ 2147483647 h 1184"/>
              <a:gd name="T22" fmla="*/ 2147483647 w 1600"/>
              <a:gd name="T23" fmla="*/ 2147483647 h 1184"/>
              <a:gd name="T24" fmla="*/ 2147483647 w 1600"/>
              <a:gd name="T25" fmla="*/ 2147483647 h 1184"/>
              <a:gd name="T26" fmla="*/ 2147483647 w 160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0"/>
              <a:gd name="T43" fmla="*/ 0 h 1184"/>
              <a:gd name="T44" fmla="*/ 1600 w 160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0" h="1184">
                <a:moveTo>
                  <a:pt x="1552" y="80"/>
                </a:moveTo>
                <a:cubicBezTo>
                  <a:pt x="1576" y="40"/>
                  <a:pt x="1600" y="0"/>
                  <a:pt x="1456" y="32"/>
                </a:cubicBezTo>
                <a:cubicBezTo>
                  <a:pt x="1312" y="64"/>
                  <a:pt x="888" y="200"/>
                  <a:pt x="688" y="272"/>
                </a:cubicBezTo>
                <a:cubicBezTo>
                  <a:pt x="488" y="344"/>
                  <a:pt x="352" y="392"/>
                  <a:pt x="256" y="464"/>
                </a:cubicBezTo>
                <a:cubicBezTo>
                  <a:pt x="160" y="536"/>
                  <a:pt x="152" y="624"/>
                  <a:pt x="112" y="704"/>
                </a:cubicBezTo>
                <a:cubicBezTo>
                  <a:pt x="72" y="784"/>
                  <a:pt x="24" y="880"/>
                  <a:pt x="16" y="944"/>
                </a:cubicBezTo>
                <a:cubicBezTo>
                  <a:pt x="8" y="1008"/>
                  <a:pt x="0" y="1048"/>
                  <a:pt x="64" y="1088"/>
                </a:cubicBezTo>
                <a:cubicBezTo>
                  <a:pt x="128" y="1128"/>
                  <a:pt x="320" y="1184"/>
                  <a:pt x="400" y="1184"/>
                </a:cubicBezTo>
                <a:cubicBezTo>
                  <a:pt x="480" y="1184"/>
                  <a:pt x="504" y="1112"/>
                  <a:pt x="544" y="1088"/>
                </a:cubicBezTo>
                <a:cubicBezTo>
                  <a:pt x="584" y="1064"/>
                  <a:pt x="624" y="1080"/>
                  <a:pt x="640" y="1040"/>
                </a:cubicBezTo>
                <a:cubicBezTo>
                  <a:pt x="656" y="1000"/>
                  <a:pt x="672" y="904"/>
                  <a:pt x="640" y="848"/>
                </a:cubicBezTo>
                <a:cubicBezTo>
                  <a:pt x="608" y="792"/>
                  <a:pt x="496" y="728"/>
                  <a:pt x="448" y="704"/>
                </a:cubicBezTo>
                <a:cubicBezTo>
                  <a:pt x="400" y="680"/>
                  <a:pt x="384" y="688"/>
                  <a:pt x="352" y="704"/>
                </a:cubicBezTo>
                <a:cubicBezTo>
                  <a:pt x="320" y="720"/>
                  <a:pt x="288" y="760"/>
                  <a:pt x="256" y="800"/>
                </a:cubicBezTo>
              </a:path>
            </a:pathLst>
          </a:custGeom>
          <a:noFill/>
          <a:ln w="9525">
            <a:solidFill>
              <a:srgbClr val="FFFF00"/>
            </a:solidFill>
            <a:round/>
            <a:headEnd type="none" w="med" len="med"/>
            <a:tailEnd type="triangle" w="med" len="med"/>
          </a:ln>
        </p:spPr>
        <p:txBody>
          <a:bodyPr/>
          <a:lstStyle/>
          <a:p>
            <a:endParaRPr lang="en-US"/>
          </a:p>
        </p:txBody>
      </p:sp>
      <p:sp>
        <p:nvSpPr>
          <p:cNvPr id="200709" name="Freeform 5"/>
          <p:cNvSpPr>
            <a:spLocks/>
          </p:cNvSpPr>
          <p:nvPr/>
        </p:nvSpPr>
        <p:spPr bwMode="auto">
          <a:xfrm>
            <a:off x="3721100" y="152400"/>
            <a:ext cx="2133600" cy="2781300"/>
          </a:xfrm>
          <a:custGeom>
            <a:avLst/>
            <a:gdLst>
              <a:gd name="T0" fmla="*/ 2147483647 w 1344"/>
              <a:gd name="T1" fmla="*/ 0 h 1752"/>
              <a:gd name="T2" fmla="*/ 2147483647 w 1344"/>
              <a:gd name="T3" fmla="*/ 2147483647 h 1752"/>
              <a:gd name="T4" fmla="*/ 2147483647 w 1344"/>
              <a:gd name="T5" fmla="*/ 2147483647 h 1752"/>
              <a:gd name="T6" fmla="*/ 2147483647 w 1344"/>
              <a:gd name="T7" fmla="*/ 2147483647 h 1752"/>
              <a:gd name="T8" fmla="*/ 2147483647 w 1344"/>
              <a:gd name="T9" fmla="*/ 2147483647 h 1752"/>
              <a:gd name="T10" fmla="*/ 2147483647 w 1344"/>
              <a:gd name="T11" fmla="*/ 2147483647 h 1752"/>
              <a:gd name="T12" fmla="*/ 2147483647 w 1344"/>
              <a:gd name="T13" fmla="*/ 2147483647 h 1752"/>
              <a:gd name="T14" fmla="*/ 2147483647 w 1344"/>
              <a:gd name="T15" fmla="*/ 2147483647 h 1752"/>
              <a:gd name="T16" fmla="*/ 2147483647 w 1344"/>
              <a:gd name="T17" fmla="*/ 2147483647 h 1752"/>
              <a:gd name="T18" fmla="*/ 2147483647 w 1344"/>
              <a:gd name="T19" fmla="*/ 2147483647 h 1752"/>
              <a:gd name="T20" fmla="*/ 2147483647 w 1344"/>
              <a:gd name="T21" fmla="*/ 2147483647 h 1752"/>
              <a:gd name="T22" fmla="*/ 2147483647 w 1344"/>
              <a:gd name="T23" fmla="*/ 2147483647 h 1752"/>
              <a:gd name="T24" fmla="*/ 2147483647 w 1344"/>
              <a:gd name="T25" fmla="*/ 2147483647 h 1752"/>
              <a:gd name="T26" fmla="*/ 2147483647 w 1344"/>
              <a:gd name="T27" fmla="*/ 2147483647 h 1752"/>
              <a:gd name="T28" fmla="*/ 2147483647 w 1344"/>
              <a:gd name="T29" fmla="*/ 2147483647 h 1752"/>
              <a:gd name="T30" fmla="*/ 2147483647 w 1344"/>
              <a:gd name="T31" fmla="*/ 2147483647 h 17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4"/>
              <a:gd name="T49" fmla="*/ 0 h 1752"/>
              <a:gd name="T50" fmla="*/ 1344 w 1344"/>
              <a:gd name="T51" fmla="*/ 1752 h 17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4" h="1752">
                <a:moveTo>
                  <a:pt x="1016" y="0"/>
                </a:moveTo>
                <a:cubicBezTo>
                  <a:pt x="828" y="88"/>
                  <a:pt x="640" y="176"/>
                  <a:pt x="488" y="288"/>
                </a:cubicBezTo>
                <a:cubicBezTo>
                  <a:pt x="336" y="400"/>
                  <a:pt x="184" y="536"/>
                  <a:pt x="104" y="672"/>
                </a:cubicBezTo>
                <a:cubicBezTo>
                  <a:pt x="24" y="808"/>
                  <a:pt x="0" y="968"/>
                  <a:pt x="8" y="1104"/>
                </a:cubicBezTo>
                <a:cubicBezTo>
                  <a:pt x="16" y="1240"/>
                  <a:pt x="72" y="1384"/>
                  <a:pt x="152" y="1488"/>
                </a:cubicBezTo>
                <a:cubicBezTo>
                  <a:pt x="232" y="1592"/>
                  <a:pt x="360" y="1704"/>
                  <a:pt x="488" y="1728"/>
                </a:cubicBezTo>
                <a:cubicBezTo>
                  <a:pt x="616" y="1752"/>
                  <a:pt x="800" y="1680"/>
                  <a:pt x="920" y="1632"/>
                </a:cubicBezTo>
                <a:cubicBezTo>
                  <a:pt x="1040" y="1584"/>
                  <a:pt x="1144" y="1528"/>
                  <a:pt x="1208" y="1440"/>
                </a:cubicBezTo>
                <a:cubicBezTo>
                  <a:pt x="1272" y="1352"/>
                  <a:pt x="1288" y="1200"/>
                  <a:pt x="1304" y="1104"/>
                </a:cubicBezTo>
                <a:cubicBezTo>
                  <a:pt x="1320" y="1008"/>
                  <a:pt x="1344" y="936"/>
                  <a:pt x="1304" y="864"/>
                </a:cubicBezTo>
                <a:cubicBezTo>
                  <a:pt x="1264" y="792"/>
                  <a:pt x="1160" y="704"/>
                  <a:pt x="1064" y="672"/>
                </a:cubicBezTo>
                <a:cubicBezTo>
                  <a:pt x="968" y="640"/>
                  <a:pt x="800" y="632"/>
                  <a:pt x="728" y="672"/>
                </a:cubicBezTo>
                <a:cubicBezTo>
                  <a:pt x="656" y="712"/>
                  <a:pt x="648" y="848"/>
                  <a:pt x="632" y="912"/>
                </a:cubicBezTo>
                <a:cubicBezTo>
                  <a:pt x="616" y="976"/>
                  <a:pt x="608" y="1016"/>
                  <a:pt x="632" y="1056"/>
                </a:cubicBezTo>
                <a:cubicBezTo>
                  <a:pt x="656" y="1096"/>
                  <a:pt x="736" y="1152"/>
                  <a:pt x="776" y="1152"/>
                </a:cubicBezTo>
                <a:cubicBezTo>
                  <a:pt x="816" y="1152"/>
                  <a:pt x="856" y="1072"/>
                  <a:pt x="872" y="1056"/>
                </a:cubicBezTo>
              </a:path>
            </a:pathLst>
          </a:custGeom>
          <a:noFill/>
          <a:ln w="9525">
            <a:solidFill>
              <a:srgbClr val="FFFF00"/>
            </a:solidFill>
            <a:round/>
            <a:headEnd type="none" w="med" len="med"/>
            <a:tailEnd type="triangle" w="med" len="med"/>
          </a:ln>
        </p:spPr>
        <p:txBody>
          <a:bodyPr/>
          <a:lstStyle/>
          <a:p>
            <a:endParaRPr lang="en-US"/>
          </a:p>
        </p:txBody>
      </p:sp>
      <p:sp>
        <p:nvSpPr>
          <p:cNvPr id="200710" name="Freeform 6"/>
          <p:cNvSpPr>
            <a:spLocks/>
          </p:cNvSpPr>
          <p:nvPr/>
        </p:nvSpPr>
        <p:spPr bwMode="auto">
          <a:xfrm>
            <a:off x="4876800" y="939800"/>
            <a:ext cx="3657600" cy="3111500"/>
          </a:xfrm>
          <a:custGeom>
            <a:avLst/>
            <a:gdLst>
              <a:gd name="T0" fmla="*/ 2147483647 w 2304"/>
              <a:gd name="T1" fmla="*/ 2147483647 h 1960"/>
              <a:gd name="T2" fmla="*/ 2147483647 w 2304"/>
              <a:gd name="T3" fmla="*/ 2147483647 h 1960"/>
              <a:gd name="T4" fmla="*/ 2147483647 w 2304"/>
              <a:gd name="T5" fmla="*/ 2147483647 h 1960"/>
              <a:gd name="T6" fmla="*/ 2147483647 w 2304"/>
              <a:gd name="T7" fmla="*/ 2147483647 h 1960"/>
              <a:gd name="T8" fmla="*/ 2147483647 w 2304"/>
              <a:gd name="T9" fmla="*/ 2147483647 h 1960"/>
              <a:gd name="T10" fmla="*/ 2147483647 w 2304"/>
              <a:gd name="T11" fmla="*/ 2147483647 h 1960"/>
              <a:gd name="T12" fmla="*/ 2147483647 w 2304"/>
              <a:gd name="T13" fmla="*/ 2147483647 h 1960"/>
              <a:gd name="T14" fmla="*/ 2147483647 w 2304"/>
              <a:gd name="T15" fmla="*/ 2147483647 h 1960"/>
              <a:gd name="T16" fmla="*/ 2147483647 w 2304"/>
              <a:gd name="T17" fmla="*/ 2147483647 h 1960"/>
              <a:gd name="T18" fmla="*/ 2147483647 w 2304"/>
              <a:gd name="T19" fmla="*/ 2147483647 h 1960"/>
              <a:gd name="T20" fmla="*/ 2147483647 w 2304"/>
              <a:gd name="T21" fmla="*/ 2147483647 h 1960"/>
              <a:gd name="T22" fmla="*/ 2147483647 w 2304"/>
              <a:gd name="T23" fmla="*/ 2147483647 h 1960"/>
              <a:gd name="T24" fmla="*/ 2147483647 w 2304"/>
              <a:gd name="T25" fmla="*/ 2147483647 h 1960"/>
              <a:gd name="T26" fmla="*/ 2147483647 w 2304"/>
              <a:gd name="T27" fmla="*/ 2147483647 h 1960"/>
              <a:gd name="T28" fmla="*/ 2147483647 w 2304"/>
              <a:gd name="T29" fmla="*/ 2147483647 h 1960"/>
              <a:gd name="T30" fmla="*/ 0 w 2304"/>
              <a:gd name="T31" fmla="*/ 2147483647 h 19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4"/>
              <a:gd name="T49" fmla="*/ 0 h 1960"/>
              <a:gd name="T50" fmla="*/ 2304 w 2304"/>
              <a:gd name="T51" fmla="*/ 1960 h 19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4" h="1960">
                <a:moveTo>
                  <a:pt x="2304" y="1904"/>
                </a:moveTo>
                <a:cubicBezTo>
                  <a:pt x="2188" y="1836"/>
                  <a:pt x="2072" y="1768"/>
                  <a:pt x="1920" y="1760"/>
                </a:cubicBezTo>
                <a:cubicBezTo>
                  <a:pt x="1768" y="1752"/>
                  <a:pt x="1568" y="1824"/>
                  <a:pt x="1392" y="1856"/>
                </a:cubicBezTo>
                <a:cubicBezTo>
                  <a:pt x="1216" y="1888"/>
                  <a:pt x="1008" y="1944"/>
                  <a:pt x="864" y="1952"/>
                </a:cubicBezTo>
                <a:cubicBezTo>
                  <a:pt x="720" y="1960"/>
                  <a:pt x="608" y="1944"/>
                  <a:pt x="528" y="1904"/>
                </a:cubicBezTo>
                <a:cubicBezTo>
                  <a:pt x="448" y="1864"/>
                  <a:pt x="408" y="1776"/>
                  <a:pt x="384" y="1712"/>
                </a:cubicBezTo>
                <a:cubicBezTo>
                  <a:pt x="360" y="1648"/>
                  <a:pt x="368" y="1592"/>
                  <a:pt x="384" y="1520"/>
                </a:cubicBezTo>
                <a:cubicBezTo>
                  <a:pt x="400" y="1448"/>
                  <a:pt x="432" y="1344"/>
                  <a:pt x="480" y="1280"/>
                </a:cubicBezTo>
                <a:cubicBezTo>
                  <a:pt x="528" y="1216"/>
                  <a:pt x="608" y="1208"/>
                  <a:pt x="672" y="1136"/>
                </a:cubicBezTo>
                <a:cubicBezTo>
                  <a:pt x="736" y="1064"/>
                  <a:pt x="816" y="944"/>
                  <a:pt x="864" y="848"/>
                </a:cubicBezTo>
                <a:cubicBezTo>
                  <a:pt x="912" y="752"/>
                  <a:pt x="952" y="640"/>
                  <a:pt x="960" y="560"/>
                </a:cubicBezTo>
                <a:cubicBezTo>
                  <a:pt x="968" y="480"/>
                  <a:pt x="944" y="424"/>
                  <a:pt x="912" y="368"/>
                </a:cubicBezTo>
                <a:cubicBezTo>
                  <a:pt x="880" y="312"/>
                  <a:pt x="848" y="280"/>
                  <a:pt x="768" y="224"/>
                </a:cubicBezTo>
                <a:cubicBezTo>
                  <a:pt x="688" y="168"/>
                  <a:pt x="528" y="64"/>
                  <a:pt x="432" y="32"/>
                </a:cubicBezTo>
                <a:cubicBezTo>
                  <a:pt x="336" y="0"/>
                  <a:pt x="264" y="24"/>
                  <a:pt x="192" y="32"/>
                </a:cubicBezTo>
                <a:cubicBezTo>
                  <a:pt x="120" y="40"/>
                  <a:pt x="60" y="60"/>
                  <a:pt x="0" y="80"/>
                </a:cubicBezTo>
              </a:path>
            </a:pathLst>
          </a:custGeom>
          <a:noFill/>
          <a:ln w="9525">
            <a:solidFill>
              <a:srgbClr val="FFFF00"/>
            </a:solidFill>
            <a:round/>
            <a:headEnd type="none" w="med" len="med"/>
            <a:tailEnd type="triangle" w="med" len="med"/>
          </a:ln>
        </p:spPr>
        <p:txBody>
          <a:bodyPr/>
          <a:lstStyle/>
          <a:p>
            <a:endParaRPr lang="en-US"/>
          </a:p>
        </p:txBody>
      </p:sp>
      <p:sp>
        <p:nvSpPr>
          <p:cNvPr id="200711" name="Freeform 7"/>
          <p:cNvSpPr>
            <a:spLocks/>
          </p:cNvSpPr>
          <p:nvPr/>
        </p:nvSpPr>
        <p:spPr bwMode="auto">
          <a:xfrm>
            <a:off x="4787900" y="2362200"/>
            <a:ext cx="3746500" cy="2438400"/>
          </a:xfrm>
          <a:custGeom>
            <a:avLst/>
            <a:gdLst>
              <a:gd name="T0" fmla="*/ 2147483647 w 2360"/>
              <a:gd name="T1" fmla="*/ 2147483647 h 1536"/>
              <a:gd name="T2" fmla="*/ 2147483647 w 2360"/>
              <a:gd name="T3" fmla="*/ 2147483647 h 1536"/>
              <a:gd name="T4" fmla="*/ 2147483647 w 2360"/>
              <a:gd name="T5" fmla="*/ 2147483647 h 1536"/>
              <a:gd name="T6" fmla="*/ 2147483647 w 2360"/>
              <a:gd name="T7" fmla="*/ 2147483647 h 1536"/>
              <a:gd name="T8" fmla="*/ 2147483647 w 2360"/>
              <a:gd name="T9" fmla="*/ 2147483647 h 1536"/>
              <a:gd name="T10" fmla="*/ 2147483647 w 2360"/>
              <a:gd name="T11" fmla="*/ 2147483647 h 1536"/>
              <a:gd name="T12" fmla="*/ 2147483647 w 2360"/>
              <a:gd name="T13" fmla="*/ 2147483647 h 1536"/>
              <a:gd name="T14" fmla="*/ 2147483647 w 2360"/>
              <a:gd name="T15" fmla="*/ 2147483647 h 1536"/>
              <a:gd name="T16" fmla="*/ 2147483647 w 2360"/>
              <a:gd name="T17" fmla="*/ 2147483647 h 1536"/>
              <a:gd name="T18" fmla="*/ 2147483647 w 2360"/>
              <a:gd name="T19" fmla="*/ 2147483647 h 1536"/>
              <a:gd name="T20" fmla="*/ 2147483647 w 2360"/>
              <a:gd name="T21" fmla="*/ 0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60"/>
              <a:gd name="T34" fmla="*/ 0 h 1536"/>
              <a:gd name="T35" fmla="*/ 2360 w 2360"/>
              <a:gd name="T36" fmla="*/ 1536 h 1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60" h="1536">
                <a:moveTo>
                  <a:pt x="2360" y="1488"/>
                </a:moveTo>
                <a:cubicBezTo>
                  <a:pt x="2300" y="1428"/>
                  <a:pt x="2240" y="1368"/>
                  <a:pt x="2120" y="1344"/>
                </a:cubicBezTo>
                <a:cubicBezTo>
                  <a:pt x="2000" y="1320"/>
                  <a:pt x="1792" y="1328"/>
                  <a:pt x="1640" y="1344"/>
                </a:cubicBezTo>
                <a:cubicBezTo>
                  <a:pt x="1488" y="1360"/>
                  <a:pt x="1352" y="1408"/>
                  <a:pt x="1208" y="1440"/>
                </a:cubicBezTo>
                <a:cubicBezTo>
                  <a:pt x="1064" y="1472"/>
                  <a:pt x="912" y="1536"/>
                  <a:pt x="776" y="1536"/>
                </a:cubicBezTo>
                <a:cubicBezTo>
                  <a:pt x="640" y="1536"/>
                  <a:pt x="512" y="1496"/>
                  <a:pt x="392" y="1440"/>
                </a:cubicBezTo>
                <a:cubicBezTo>
                  <a:pt x="272" y="1384"/>
                  <a:pt x="112" y="1296"/>
                  <a:pt x="56" y="1200"/>
                </a:cubicBezTo>
                <a:cubicBezTo>
                  <a:pt x="0" y="1104"/>
                  <a:pt x="32" y="976"/>
                  <a:pt x="56" y="864"/>
                </a:cubicBezTo>
                <a:cubicBezTo>
                  <a:pt x="80" y="752"/>
                  <a:pt x="136" y="640"/>
                  <a:pt x="200" y="528"/>
                </a:cubicBezTo>
                <a:cubicBezTo>
                  <a:pt x="264" y="416"/>
                  <a:pt x="384" y="280"/>
                  <a:pt x="440" y="192"/>
                </a:cubicBezTo>
                <a:cubicBezTo>
                  <a:pt x="496" y="104"/>
                  <a:pt x="520" y="32"/>
                  <a:pt x="536" y="0"/>
                </a:cubicBezTo>
              </a:path>
            </a:pathLst>
          </a:custGeom>
          <a:noFill/>
          <a:ln w="9525">
            <a:solidFill>
              <a:srgbClr val="FFFF00"/>
            </a:solidFill>
            <a:round/>
            <a:headEnd/>
            <a:tailEnd/>
          </a:ln>
        </p:spPr>
        <p:txBody>
          <a:bodyPr/>
          <a:lstStyle/>
          <a:p>
            <a:endParaRPr lang="en-US"/>
          </a:p>
        </p:txBody>
      </p:sp>
      <p:sp>
        <p:nvSpPr>
          <p:cNvPr id="200712" name="Freeform 8"/>
          <p:cNvSpPr>
            <a:spLocks/>
          </p:cNvSpPr>
          <p:nvPr/>
        </p:nvSpPr>
        <p:spPr bwMode="auto">
          <a:xfrm>
            <a:off x="3111500" y="152400"/>
            <a:ext cx="2298700" cy="3416300"/>
          </a:xfrm>
          <a:custGeom>
            <a:avLst/>
            <a:gdLst>
              <a:gd name="T0" fmla="*/ 2147483647 w 1448"/>
              <a:gd name="T1" fmla="*/ 0 h 2152"/>
              <a:gd name="T2" fmla="*/ 2147483647 w 1448"/>
              <a:gd name="T3" fmla="*/ 2147483647 h 2152"/>
              <a:gd name="T4" fmla="*/ 2147483647 w 1448"/>
              <a:gd name="T5" fmla="*/ 2147483647 h 2152"/>
              <a:gd name="T6" fmla="*/ 2147483647 w 1448"/>
              <a:gd name="T7" fmla="*/ 2147483647 h 2152"/>
              <a:gd name="T8" fmla="*/ 2147483647 w 1448"/>
              <a:gd name="T9" fmla="*/ 2147483647 h 2152"/>
              <a:gd name="T10" fmla="*/ 2147483647 w 1448"/>
              <a:gd name="T11" fmla="*/ 2147483647 h 2152"/>
              <a:gd name="T12" fmla="*/ 2147483647 w 1448"/>
              <a:gd name="T13" fmla="*/ 2147483647 h 2152"/>
              <a:gd name="T14" fmla="*/ 2147483647 w 1448"/>
              <a:gd name="T15" fmla="*/ 2147483647 h 2152"/>
              <a:gd name="T16" fmla="*/ 2147483647 w 1448"/>
              <a:gd name="T17" fmla="*/ 2147483647 h 2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8"/>
              <a:gd name="T28" fmla="*/ 0 h 2152"/>
              <a:gd name="T29" fmla="*/ 1448 w 1448"/>
              <a:gd name="T30" fmla="*/ 2152 h 2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8" h="2152">
                <a:moveTo>
                  <a:pt x="632" y="0"/>
                </a:moveTo>
                <a:cubicBezTo>
                  <a:pt x="488" y="92"/>
                  <a:pt x="344" y="184"/>
                  <a:pt x="248" y="336"/>
                </a:cubicBezTo>
                <a:cubicBezTo>
                  <a:pt x="152" y="488"/>
                  <a:pt x="96" y="736"/>
                  <a:pt x="56" y="912"/>
                </a:cubicBezTo>
                <a:cubicBezTo>
                  <a:pt x="16" y="1088"/>
                  <a:pt x="0" y="1248"/>
                  <a:pt x="8" y="1392"/>
                </a:cubicBezTo>
                <a:cubicBezTo>
                  <a:pt x="16" y="1536"/>
                  <a:pt x="24" y="1656"/>
                  <a:pt x="104" y="1776"/>
                </a:cubicBezTo>
                <a:cubicBezTo>
                  <a:pt x="184" y="1896"/>
                  <a:pt x="352" y="2072"/>
                  <a:pt x="488" y="2112"/>
                </a:cubicBezTo>
                <a:cubicBezTo>
                  <a:pt x="624" y="2152"/>
                  <a:pt x="792" y="2080"/>
                  <a:pt x="920" y="2016"/>
                </a:cubicBezTo>
                <a:cubicBezTo>
                  <a:pt x="1048" y="1952"/>
                  <a:pt x="1168" y="1800"/>
                  <a:pt x="1256" y="1728"/>
                </a:cubicBezTo>
                <a:cubicBezTo>
                  <a:pt x="1344" y="1656"/>
                  <a:pt x="1416" y="1608"/>
                  <a:pt x="1448" y="1584"/>
                </a:cubicBezTo>
              </a:path>
            </a:pathLst>
          </a:custGeom>
          <a:noFill/>
          <a:ln w="9525">
            <a:solidFill>
              <a:srgbClr val="FFFF00"/>
            </a:solidFill>
            <a:round/>
            <a:headEnd/>
            <a:tailEnd/>
          </a:ln>
        </p:spPr>
        <p:txBody>
          <a:bodyPr/>
          <a:lstStyle/>
          <a:p>
            <a:endParaRPr lang="en-US"/>
          </a:p>
        </p:txBody>
      </p:sp>
      <p:sp>
        <p:nvSpPr>
          <p:cNvPr id="200713" name="Freeform 9"/>
          <p:cNvSpPr>
            <a:spLocks/>
          </p:cNvSpPr>
          <p:nvPr/>
        </p:nvSpPr>
        <p:spPr bwMode="auto">
          <a:xfrm>
            <a:off x="4000500" y="2743200"/>
            <a:ext cx="4457700" cy="2616200"/>
          </a:xfrm>
          <a:custGeom>
            <a:avLst/>
            <a:gdLst>
              <a:gd name="T0" fmla="*/ 2147483647 w 2808"/>
              <a:gd name="T1" fmla="*/ 2147483647 h 1648"/>
              <a:gd name="T2" fmla="*/ 2147483647 w 2808"/>
              <a:gd name="T3" fmla="*/ 2147483647 h 1648"/>
              <a:gd name="T4" fmla="*/ 2147483647 w 2808"/>
              <a:gd name="T5" fmla="*/ 2147483647 h 1648"/>
              <a:gd name="T6" fmla="*/ 2147483647 w 2808"/>
              <a:gd name="T7" fmla="*/ 2147483647 h 1648"/>
              <a:gd name="T8" fmla="*/ 2147483647 w 2808"/>
              <a:gd name="T9" fmla="*/ 2147483647 h 1648"/>
              <a:gd name="T10" fmla="*/ 2147483647 w 2808"/>
              <a:gd name="T11" fmla="*/ 2147483647 h 1648"/>
              <a:gd name="T12" fmla="*/ 2147483647 w 2808"/>
              <a:gd name="T13" fmla="*/ 2147483647 h 1648"/>
              <a:gd name="T14" fmla="*/ 2147483647 w 2808"/>
              <a:gd name="T15" fmla="*/ 2147483647 h 1648"/>
              <a:gd name="T16" fmla="*/ 2147483647 w 2808"/>
              <a:gd name="T17" fmla="*/ 0 h 1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8"/>
              <a:gd name="T28" fmla="*/ 0 h 1648"/>
              <a:gd name="T29" fmla="*/ 2808 w 2808"/>
              <a:gd name="T30" fmla="*/ 1648 h 16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8" h="1648">
                <a:moveTo>
                  <a:pt x="2808" y="1584"/>
                </a:moveTo>
                <a:cubicBezTo>
                  <a:pt x="2604" y="1516"/>
                  <a:pt x="2400" y="1448"/>
                  <a:pt x="2184" y="1440"/>
                </a:cubicBezTo>
                <a:cubicBezTo>
                  <a:pt x="1968" y="1432"/>
                  <a:pt x="1768" y="1504"/>
                  <a:pt x="1512" y="1536"/>
                </a:cubicBezTo>
                <a:cubicBezTo>
                  <a:pt x="1256" y="1568"/>
                  <a:pt x="872" y="1632"/>
                  <a:pt x="648" y="1632"/>
                </a:cubicBezTo>
                <a:cubicBezTo>
                  <a:pt x="424" y="1632"/>
                  <a:pt x="272" y="1648"/>
                  <a:pt x="168" y="1536"/>
                </a:cubicBezTo>
                <a:cubicBezTo>
                  <a:pt x="64" y="1424"/>
                  <a:pt x="0" y="1120"/>
                  <a:pt x="24" y="960"/>
                </a:cubicBezTo>
                <a:cubicBezTo>
                  <a:pt x="48" y="800"/>
                  <a:pt x="224" y="680"/>
                  <a:pt x="312" y="576"/>
                </a:cubicBezTo>
                <a:cubicBezTo>
                  <a:pt x="400" y="472"/>
                  <a:pt x="464" y="432"/>
                  <a:pt x="552" y="336"/>
                </a:cubicBezTo>
                <a:cubicBezTo>
                  <a:pt x="640" y="240"/>
                  <a:pt x="740" y="120"/>
                  <a:pt x="840" y="0"/>
                </a:cubicBezTo>
              </a:path>
            </a:pathLst>
          </a:custGeom>
          <a:noFill/>
          <a:ln w="9525">
            <a:solidFill>
              <a:srgbClr val="FFFF00"/>
            </a:solidFill>
            <a:round/>
            <a:headEnd/>
            <a:tailEnd/>
          </a:ln>
        </p:spPr>
        <p:txBody>
          <a:bodyPr/>
          <a:lstStyle/>
          <a:p>
            <a:endParaRPr lang="en-US"/>
          </a:p>
        </p:txBody>
      </p:sp>
      <p:sp>
        <p:nvSpPr>
          <p:cNvPr id="200714" name="Freeform 10"/>
          <p:cNvSpPr>
            <a:spLocks/>
          </p:cNvSpPr>
          <p:nvPr/>
        </p:nvSpPr>
        <p:spPr bwMode="auto">
          <a:xfrm>
            <a:off x="5181600" y="812800"/>
            <a:ext cx="3429000" cy="2628900"/>
          </a:xfrm>
          <a:custGeom>
            <a:avLst/>
            <a:gdLst>
              <a:gd name="T0" fmla="*/ 2147483647 w 2160"/>
              <a:gd name="T1" fmla="*/ 2147483647 h 1656"/>
              <a:gd name="T2" fmla="*/ 2147483647 w 2160"/>
              <a:gd name="T3" fmla="*/ 2147483647 h 1656"/>
              <a:gd name="T4" fmla="*/ 2147483647 w 2160"/>
              <a:gd name="T5" fmla="*/ 2147483647 h 1656"/>
              <a:gd name="T6" fmla="*/ 2147483647 w 2160"/>
              <a:gd name="T7" fmla="*/ 2147483647 h 1656"/>
              <a:gd name="T8" fmla="*/ 2147483647 w 2160"/>
              <a:gd name="T9" fmla="*/ 2147483647 h 1656"/>
              <a:gd name="T10" fmla="*/ 2147483647 w 2160"/>
              <a:gd name="T11" fmla="*/ 2147483647 h 1656"/>
              <a:gd name="T12" fmla="*/ 2147483647 w 2160"/>
              <a:gd name="T13" fmla="*/ 2147483647 h 1656"/>
              <a:gd name="T14" fmla="*/ 2147483647 w 2160"/>
              <a:gd name="T15" fmla="*/ 2147483647 h 1656"/>
              <a:gd name="T16" fmla="*/ 2147483647 w 2160"/>
              <a:gd name="T17" fmla="*/ 2147483647 h 1656"/>
              <a:gd name="T18" fmla="*/ 2147483647 w 2160"/>
              <a:gd name="T19" fmla="*/ 2147483647 h 1656"/>
              <a:gd name="T20" fmla="*/ 0 w 2160"/>
              <a:gd name="T21" fmla="*/ 2147483647 h 16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0"/>
              <a:gd name="T34" fmla="*/ 0 h 1656"/>
              <a:gd name="T35" fmla="*/ 2160 w 2160"/>
              <a:gd name="T36" fmla="*/ 1656 h 16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0" h="1656">
                <a:moveTo>
                  <a:pt x="2160" y="1504"/>
                </a:moveTo>
                <a:cubicBezTo>
                  <a:pt x="2036" y="1480"/>
                  <a:pt x="1912" y="1456"/>
                  <a:pt x="1776" y="1456"/>
                </a:cubicBezTo>
                <a:cubicBezTo>
                  <a:pt x="1640" y="1456"/>
                  <a:pt x="1480" y="1472"/>
                  <a:pt x="1344" y="1504"/>
                </a:cubicBezTo>
                <a:cubicBezTo>
                  <a:pt x="1208" y="1536"/>
                  <a:pt x="1056" y="1656"/>
                  <a:pt x="960" y="1648"/>
                </a:cubicBezTo>
                <a:cubicBezTo>
                  <a:pt x="864" y="1640"/>
                  <a:pt x="760" y="1544"/>
                  <a:pt x="768" y="1456"/>
                </a:cubicBezTo>
                <a:cubicBezTo>
                  <a:pt x="776" y="1368"/>
                  <a:pt x="960" y="1224"/>
                  <a:pt x="1008" y="1120"/>
                </a:cubicBezTo>
                <a:cubicBezTo>
                  <a:pt x="1056" y="1016"/>
                  <a:pt x="1072" y="944"/>
                  <a:pt x="1056" y="832"/>
                </a:cubicBezTo>
                <a:cubicBezTo>
                  <a:pt x="1040" y="720"/>
                  <a:pt x="984" y="560"/>
                  <a:pt x="912" y="448"/>
                </a:cubicBezTo>
                <a:cubicBezTo>
                  <a:pt x="840" y="336"/>
                  <a:pt x="744" y="232"/>
                  <a:pt x="624" y="160"/>
                </a:cubicBezTo>
                <a:cubicBezTo>
                  <a:pt x="504" y="88"/>
                  <a:pt x="296" y="32"/>
                  <a:pt x="192" y="16"/>
                </a:cubicBezTo>
                <a:cubicBezTo>
                  <a:pt x="88" y="0"/>
                  <a:pt x="44" y="32"/>
                  <a:pt x="0" y="64"/>
                </a:cubicBezTo>
              </a:path>
            </a:pathLst>
          </a:custGeom>
          <a:noFill/>
          <a:ln w="9525">
            <a:solidFill>
              <a:srgbClr val="FFFF00"/>
            </a:solidFill>
            <a:round/>
            <a:headEnd/>
            <a:tailEnd/>
          </a:ln>
        </p:spPr>
        <p:txBody>
          <a:bodyPr/>
          <a:lstStyle/>
          <a:p>
            <a:endParaRPr lang="en-US"/>
          </a:p>
        </p:txBody>
      </p:sp>
      <p:sp>
        <p:nvSpPr>
          <p:cNvPr id="200715" name="Freeform 11"/>
          <p:cNvSpPr>
            <a:spLocks/>
          </p:cNvSpPr>
          <p:nvPr/>
        </p:nvSpPr>
        <p:spPr bwMode="auto">
          <a:xfrm>
            <a:off x="457200" y="4343400"/>
            <a:ext cx="6629400" cy="1574800"/>
          </a:xfrm>
          <a:custGeom>
            <a:avLst/>
            <a:gdLst>
              <a:gd name="T0" fmla="*/ 2147483647 w 4176"/>
              <a:gd name="T1" fmla="*/ 2147483647 h 992"/>
              <a:gd name="T2" fmla="*/ 2147483647 w 4176"/>
              <a:gd name="T3" fmla="*/ 2147483647 h 992"/>
              <a:gd name="T4" fmla="*/ 2147483647 w 4176"/>
              <a:gd name="T5" fmla="*/ 2147483647 h 992"/>
              <a:gd name="T6" fmla="*/ 2147483647 w 4176"/>
              <a:gd name="T7" fmla="*/ 2147483647 h 992"/>
              <a:gd name="T8" fmla="*/ 2147483647 w 4176"/>
              <a:gd name="T9" fmla="*/ 2147483647 h 992"/>
              <a:gd name="T10" fmla="*/ 2147483647 w 4176"/>
              <a:gd name="T11" fmla="*/ 2147483647 h 992"/>
              <a:gd name="T12" fmla="*/ 2147483647 w 4176"/>
              <a:gd name="T13" fmla="*/ 0 h 992"/>
              <a:gd name="T14" fmla="*/ 2147483647 w 4176"/>
              <a:gd name="T15" fmla="*/ 2147483647 h 992"/>
              <a:gd name="T16" fmla="*/ 2147483647 w 4176"/>
              <a:gd name="T17" fmla="*/ 2147483647 h 992"/>
              <a:gd name="T18" fmla="*/ 2147483647 w 4176"/>
              <a:gd name="T19" fmla="*/ 2147483647 h 992"/>
              <a:gd name="T20" fmla="*/ 2147483647 w 4176"/>
              <a:gd name="T21" fmla="*/ 2147483647 h 992"/>
              <a:gd name="T22" fmla="*/ 0 w 4176"/>
              <a:gd name="T23" fmla="*/ 2147483647 h 9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76"/>
              <a:gd name="T37" fmla="*/ 0 h 992"/>
              <a:gd name="T38" fmla="*/ 4176 w 4176"/>
              <a:gd name="T39" fmla="*/ 992 h 9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76" h="992">
                <a:moveTo>
                  <a:pt x="4080" y="960"/>
                </a:moveTo>
                <a:cubicBezTo>
                  <a:pt x="4128" y="960"/>
                  <a:pt x="4176" y="960"/>
                  <a:pt x="3984" y="960"/>
                </a:cubicBezTo>
                <a:cubicBezTo>
                  <a:pt x="3792" y="960"/>
                  <a:pt x="3224" y="992"/>
                  <a:pt x="2928" y="960"/>
                </a:cubicBezTo>
                <a:cubicBezTo>
                  <a:pt x="2632" y="928"/>
                  <a:pt x="2376" y="864"/>
                  <a:pt x="2208" y="768"/>
                </a:cubicBezTo>
                <a:cubicBezTo>
                  <a:pt x="2040" y="672"/>
                  <a:pt x="2000" y="496"/>
                  <a:pt x="1920" y="384"/>
                </a:cubicBezTo>
                <a:cubicBezTo>
                  <a:pt x="1840" y="272"/>
                  <a:pt x="1800" y="160"/>
                  <a:pt x="1728" y="96"/>
                </a:cubicBezTo>
                <a:cubicBezTo>
                  <a:pt x="1656" y="32"/>
                  <a:pt x="1576" y="0"/>
                  <a:pt x="1488" y="0"/>
                </a:cubicBezTo>
                <a:cubicBezTo>
                  <a:pt x="1400" y="0"/>
                  <a:pt x="1296" y="56"/>
                  <a:pt x="1200" y="96"/>
                </a:cubicBezTo>
                <a:cubicBezTo>
                  <a:pt x="1104" y="136"/>
                  <a:pt x="1024" y="192"/>
                  <a:pt x="912" y="240"/>
                </a:cubicBezTo>
                <a:cubicBezTo>
                  <a:pt x="800" y="288"/>
                  <a:pt x="640" y="352"/>
                  <a:pt x="528" y="384"/>
                </a:cubicBezTo>
                <a:cubicBezTo>
                  <a:pt x="416" y="416"/>
                  <a:pt x="328" y="416"/>
                  <a:pt x="240" y="432"/>
                </a:cubicBezTo>
                <a:cubicBezTo>
                  <a:pt x="152" y="448"/>
                  <a:pt x="76" y="464"/>
                  <a:pt x="0" y="480"/>
                </a:cubicBezTo>
              </a:path>
            </a:pathLst>
          </a:custGeom>
          <a:noFill/>
          <a:ln w="9525">
            <a:solidFill>
              <a:srgbClr val="FFFF00"/>
            </a:solidFill>
            <a:round/>
            <a:headEnd type="none" w="med" len="med"/>
            <a:tailEnd type="triangle" w="med" len="med"/>
          </a:ln>
        </p:spPr>
        <p:txBody>
          <a:bodyPr/>
          <a:lstStyle/>
          <a:p>
            <a:endParaRPr lang="en-US"/>
          </a:p>
        </p:txBody>
      </p:sp>
      <p:sp>
        <p:nvSpPr>
          <p:cNvPr id="200716" name="Freeform 12"/>
          <p:cNvSpPr>
            <a:spLocks/>
          </p:cNvSpPr>
          <p:nvPr/>
        </p:nvSpPr>
        <p:spPr bwMode="auto">
          <a:xfrm>
            <a:off x="228600" y="304800"/>
            <a:ext cx="2971800" cy="3683000"/>
          </a:xfrm>
          <a:custGeom>
            <a:avLst/>
            <a:gdLst>
              <a:gd name="T0" fmla="*/ 2147483647 w 1872"/>
              <a:gd name="T1" fmla="*/ 0 h 2320"/>
              <a:gd name="T2" fmla="*/ 2147483647 w 1872"/>
              <a:gd name="T3" fmla="*/ 2147483647 h 2320"/>
              <a:gd name="T4" fmla="*/ 2147483647 w 1872"/>
              <a:gd name="T5" fmla="*/ 2147483647 h 2320"/>
              <a:gd name="T6" fmla="*/ 2147483647 w 1872"/>
              <a:gd name="T7" fmla="*/ 2147483647 h 2320"/>
              <a:gd name="T8" fmla="*/ 2147483647 w 1872"/>
              <a:gd name="T9" fmla="*/ 2147483647 h 2320"/>
              <a:gd name="T10" fmla="*/ 2147483647 w 1872"/>
              <a:gd name="T11" fmla="*/ 2147483647 h 2320"/>
              <a:gd name="T12" fmla="*/ 2147483647 w 1872"/>
              <a:gd name="T13" fmla="*/ 2147483647 h 2320"/>
              <a:gd name="T14" fmla="*/ 0 w 1872"/>
              <a:gd name="T15" fmla="*/ 2147483647 h 2320"/>
              <a:gd name="T16" fmla="*/ 0 60000 65536"/>
              <a:gd name="T17" fmla="*/ 0 60000 65536"/>
              <a:gd name="T18" fmla="*/ 0 60000 65536"/>
              <a:gd name="T19" fmla="*/ 0 60000 65536"/>
              <a:gd name="T20" fmla="*/ 0 60000 65536"/>
              <a:gd name="T21" fmla="*/ 0 60000 65536"/>
              <a:gd name="T22" fmla="*/ 0 60000 65536"/>
              <a:gd name="T23" fmla="*/ 0 60000 65536"/>
              <a:gd name="T24" fmla="*/ 0 w 1872"/>
              <a:gd name="T25" fmla="*/ 0 h 2320"/>
              <a:gd name="T26" fmla="*/ 1872 w 1872"/>
              <a:gd name="T27" fmla="*/ 2320 h 23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2" h="2320">
                <a:moveTo>
                  <a:pt x="1872" y="0"/>
                </a:moveTo>
                <a:cubicBezTo>
                  <a:pt x="1676" y="104"/>
                  <a:pt x="1480" y="208"/>
                  <a:pt x="1392" y="384"/>
                </a:cubicBezTo>
                <a:cubicBezTo>
                  <a:pt x="1304" y="560"/>
                  <a:pt x="1376" y="848"/>
                  <a:pt x="1344" y="1056"/>
                </a:cubicBezTo>
                <a:cubicBezTo>
                  <a:pt x="1312" y="1264"/>
                  <a:pt x="1272" y="1472"/>
                  <a:pt x="1200" y="1632"/>
                </a:cubicBezTo>
                <a:cubicBezTo>
                  <a:pt x="1128" y="1792"/>
                  <a:pt x="1008" y="1920"/>
                  <a:pt x="912" y="2016"/>
                </a:cubicBezTo>
                <a:cubicBezTo>
                  <a:pt x="816" y="2112"/>
                  <a:pt x="744" y="2160"/>
                  <a:pt x="624" y="2208"/>
                </a:cubicBezTo>
                <a:cubicBezTo>
                  <a:pt x="504" y="2256"/>
                  <a:pt x="296" y="2288"/>
                  <a:pt x="192" y="2304"/>
                </a:cubicBezTo>
                <a:cubicBezTo>
                  <a:pt x="88" y="2320"/>
                  <a:pt x="44" y="2312"/>
                  <a:pt x="0" y="2304"/>
                </a:cubicBezTo>
              </a:path>
            </a:pathLst>
          </a:custGeom>
          <a:noFill/>
          <a:ln w="9525">
            <a:solidFill>
              <a:srgbClr val="FFFF00"/>
            </a:solidFill>
            <a:round/>
            <a:headEnd type="none" w="med" len="med"/>
            <a:tailEnd type="triangle" w="med" len="med"/>
          </a:ln>
        </p:spPr>
        <p:txBody>
          <a:bodyPr/>
          <a:lstStyle/>
          <a:p>
            <a:endParaRPr lang="en-US"/>
          </a:p>
        </p:txBody>
      </p:sp>
      <p:sp>
        <p:nvSpPr>
          <p:cNvPr id="200717" name="Freeform 13"/>
          <p:cNvSpPr>
            <a:spLocks/>
          </p:cNvSpPr>
          <p:nvPr/>
        </p:nvSpPr>
        <p:spPr bwMode="auto">
          <a:xfrm>
            <a:off x="228600" y="228600"/>
            <a:ext cx="3276600" cy="4267200"/>
          </a:xfrm>
          <a:custGeom>
            <a:avLst/>
            <a:gdLst>
              <a:gd name="T0" fmla="*/ 2147483647 w 2064"/>
              <a:gd name="T1" fmla="*/ 0 h 2688"/>
              <a:gd name="T2" fmla="*/ 2147483647 w 2064"/>
              <a:gd name="T3" fmla="*/ 2147483647 h 2688"/>
              <a:gd name="T4" fmla="*/ 2147483647 w 2064"/>
              <a:gd name="T5" fmla="*/ 2147483647 h 2688"/>
              <a:gd name="T6" fmla="*/ 2147483647 w 2064"/>
              <a:gd name="T7" fmla="*/ 2147483647 h 2688"/>
              <a:gd name="T8" fmla="*/ 2147483647 w 2064"/>
              <a:gd name="T9" fmla="*/ 2147483647 h 2688"/>
              <a:gd name="T10" fmla="*/ 2147483647 w 2064"/>
              <a:gd name="T11" fmla="*/ 2147483647 h 2688"/>
              <a:gd name="T12" fmla="*/ 2147483647 w 2064"/>
              <a:gd name="T13" fmla="*/ 2147483647 h 2688"/>
              <a:gd name="T14" fmla="*/ 0 w 2064"/>
              <a:gd name="T15" fmla="*/ 2147483647 h 26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2688"/>
              <a:gd name="T26" fmla="*/ 2064 w 2064"/>
              <a:gd name="T27" fmla="*/ 2688 h 2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2688">
                <a:moveTo>
                  <a:pt x="2064" y="0"/>
                </a:moveTo>
                <a:cubicBezTo>
                  <a:pt x="1936" y="88"/>
                  <a:pt x="1808" y="176"/>
                  <a:pt x="1728" y="336"/>
                </a:cubicBezTo>
                <a:cubicBezTo>
                  <a:pt x="1648" y="496"/>
                  <a:pt x="1600" y="760"/>
                  <a:pt x="1584" y="960"/>
                </a:cubicBezTo>
                <a:cubicBezTo>
                  <a:pt x="1568" y="1160"/>
                  <a:pt x="1632" y="1360"/>
                  <a:pt x="1632" y="1536"/>
                </a:cubicBezTo>
                <a:cubicBezTo>
                  <a:pt x="1632" y="1712"/>
                  <a:pt x="1656" y="1880"/>
                  <a:pt x="1584" y="2016"/>
                </a:cubicBezTo>
                <a:cubicBezTo>
                  <a:pt x="1512" y="2152"/>
                  <a:pt x="1392" y="2256"/>
                  <a:pt x="1200" y="2352"/>
                </a:cubicBezTo>
                <a:cubicBezTo>
                  <a:pt x="1008" y="2448"/>
                  <a:pt x="632" y="2536"/>
                  <a:pt x="432" y="2592"/>
                </a:cubicBezTo>
                <a:cubicBezTo>
                  <a:pt x="232" y="2648"/>
                  <a:pt x="116" y="2668"/>
                  <a:pt x="0" y="2688"/>
                </a:cubicBezTo>
              </a:path>
            </a:pathLst>
          </a:custGeom>
          <a:noFill/>
          <a:ln w="9525">
            <a:solidFill>
              <a:srgbClr val="FFFF00"/>
            </a:solidFill>
            <a:round/>
            <a:headEnd type="none" w="med" len="med"/>
            <a:tailEnd type="triangle" w="med" len="med"/>
          </a:ln>
        </p:spPr>
        <p:txBody>
          <a:bodyPr/>
          <a:lstStyle/>
          <a:p>
            <a:endParaRPr lang="en-US"/>
          </a:p>
        </p:txBody>
      </p:sp>
      <p:sp>
        <p:nvSpPr>
          <p:cNvPr id="14" name="Rectangle 3"/>
          <p:cNvSpPr txBox="1">
            <a:spLocks noChangeArrowheads="1"/>
          </p:cNvSpPr>
          <p:nvPr/>
        </p:nvSpPr>
        <p:spPr bwMode="auto">
          <a:xfrm>
            <a:off x="1" y="228600"/>
            <a:ext cx="3771899" cy="845593"/>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Vapor de Agua</a:t>
            </a:r>
            <a:b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(Circulaciones en Altura)</a:t>
            </a:r>
          </a:p>
        </p:txBody>
      </p:sp>
      <p:sp>
        <p:nvSpPr>
          <p:cNvPr id="16" name="Rectangle 15"/>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a:spLocks noChangeArrowheads="1"/>
          </p:cNvSpPr>
          <p:nvPr/>
        </p:nvSpPr>
        <p:spPr bwMode="auto">
          <a:xfrm>
            <a:off x="7086600" y="1316038"/>
            <a:ext cx="1341438"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Baja</a:t>
            </a:r>
          </a:p>
          <a:p>
            <a:pPr eaLnBrk="1" hangingPunct="1"/>
            <a:r>
              <a:rPr lang="en-US" dirty="0" smtClean="0">
                <a:solidFill>
                  <a:srgbClr val="FFFF00"/>
                </a:solidFill>
              </a:rPr>
              <a:t>TUTT</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07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07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07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07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071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07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7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07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07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07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animBg="1"/>
      <p:bldP spid="200708" grpId="1" animBg="1"/>
      <p:bldP spid="200709" grpId="0" animBg="1"/>
      <p:bldP spid="200710" grpId="0" animBg="1"/>
      <p:bldP spid="200711" grpId="0" animBg="1"/>
      <p:bldP spid="200712" grpId="0" animBg="1"/>
      <p:bldP spid="200713" grpId="0" animBg="1"/>
      <p:bldP spid="200714" grpId="0" animBg="1"/>
      <p:bldP spid="200715" grpId="0" animBg="1"/>
      <p:bldP spid="200716" grpId="0" animBg="1"/>
      <p:bldP spid="2007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Ir_tw_enhanced_loop_080806"/>
          <p:cNvPicPr>
            <a:picLocks noChangeAspect="1" noChangeArrowheads="1" noCrop="1"/>
          </p:cNvPicPr>
          <p:nvPr/>
        </p:nvPicPr>
        <p:blipFill>
          <a:blip r:embed="rId3" cstate="print"/>
          <a:srcRect/>
          <a:stretch>
            <a:fillRect/>
          </a:stretch>
        </p:blipFill>
        <p:spPr bwMode="auto">
          <a:xfrm>
            <a:off x="0" y="-685800"/>
            <a:ext cx="9144000" cy="7743825"/>
          </a:xfrm>
          <a:prstGeom prst="rect">
            <a:avLst/>
          </a:prstGeom>
          <a:noFill/>
          <a:ln w="9525">
            <a:noFill/>
            <a:miter lim="800000"/>
            <a:headEnd/>
            <a:tailEnd/>
          </a:ln>
        </p:spPr>
      </p:pic>
      <p:sp>
        <p:nvSpPr>
          <p:cNvPr id="202756" name="Freeform 4"/>
          <p:cNvSpPr>
            <a:spLocks/>
          </p:cNvSpPr>
          <p:nvPr/>
        </p:nvSpPr>
        <p:spPr bwMode="auto">
          <a:xfrm>
            <a:off x="2438400" y="2933700"/>
            <a:ext cx="6096000" cy="1638300"/>
          </a:xfrm>
          <a:custGeom>
            <a:avLst/>
            <a:gdLst>
              <a:gd name="T0" fmla="*/ 2147483647 w 3840"/>
              <a:gd name="T1" fmla="*/ 2147483647 h 1032"/>
              <a:gd name="T2" fmla="*/ 2147483647 w 3840"/>
              <a:gd name="T3" fmla="*/ 2147483647 h 1032"/>
              <a:gd name="T4" fmla="*/ 2147483647 w 3840"/>
              <a:gd name="T5" fmla="*/ 2147483647 h 1032"/>
              <a:gd name="T6" fmla="*/ 2147483647 w 3840"/>
              <a:gd name="T7" fmla="*/ 2147483647 h 1032"/>
              <a:gd name="T8" fmla="*/ 2147483647 w 3840"/>
              <a:gd name="T9" fmla="*/ 2147483647 h 1032"/>
              <a:gd name="T10" fmla="*/ 2147483647 w 3840"/>
              <a:gd name="T11" fmla="*/ 2147483647 h 1032"/>
              <a:gd name="T12" fmla="*/ 2147483647 w 3840"/>
              <a:gd name="T13" fmla="*/ 2147483647 h 1032"/>
              <a:gd name="T14" fmla="*/ 2147483647 w 3840"/>
              <a:gd name="T15" fmla="*/ 2147483647 h 1032"/>
              <a:gd name="T16" fmla="*/ 0 w 3840"/>
              <a:gd name="T17" fmla="*/ 2147483647 h 10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0"/>
              <a:gd name="T28" fmla="*/ 0 h 1032"/>
              <a:gd name="T29" fmla="*/ 3840 w 3840"/>
              <a:gd name="T30" fmla="*/ 1032 h 10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0" h="1032">
                <a:moveTo>
                  <a:pt x="3840" y="1032"/>
                </a:moveTo>
                <a:cubicBezTo>
                  <a:pt x="3544" y="852"/>
                  <a:pt x="3248" y="672"/>
                  <a:pt x="3072" y="552"/>
                </a:cubicBezTo>
                <a:cubicBezTo>
                  <a:pt x="2896" y="432"/>
                  <a:pt x="2912" y="392"/>
                  <a:pt x="2784" y="312"/>
                </a:cubicBezTo>
                <a:cubicBezTo>
                  <a:pt x="2656" y="232"/>
                  <a:pt x="2472" y="112"/>
                  <a:pt x="2304" y="72"/>
                </a:cubicBezTo>
                <a:cubicBezTo>
                  <a:pt x="2136" y="32"/>
                  <a:pt x="1928" y="0"/>
                  <a:pt x="1776" y="72"/>
                </a:cubicBezTo>
                <a:cubicBezTo>
                  <a:pt x="1624" y="144"/>
                  <a:pt x="1544" y="384"/>
                  <a:pt x="1392" y="504"/>
                </a:cubicBezTo>
                <a:cubicBezTo>
                  <a:pt x="1240" y="624"/>
                  <a:pt x="1040" y="720"/>
                  <a:pt x="864" y="792"/>
                </a:cubicBezTo>
                <a:cubicBezTo>
                  <a:pt x="688" y="864"/>
                  <a:pt x="480" y="904"/>
                  <a:pt x="336" y="936"/>
                </a:cubicBezTo>
                <a:cubicBezTo>
                  <a:pt x="192" y="968"/>
                  <a:pt x="64" y="976"/>
                  <a:pt x="0" y="984"/>
                </a:cubicBezTo>
              </a:path>
            </a:pathLst>
          </a:custGeom>
          <a:noFill/>
          <a:ln w="9525">
            <a:solidFill>
              <a:srgbClr val="FFFF00"/>
            </a:solidFill>
            <a:round/>
            <a:headEnd type="none" w="med" len="med"/>
            <a:tailEnd type="triangle" w="med" len="med"/>
          </a:ln>
        </p:spPr>
        <p:txBody>
          <a:bodyPr/>
          <a:lstStyle/>
          <a:p>
            <a:endParaRPr lang="en-US"/>
          </a:p>
        </p:txBody>
      </p:sp>
      <p:sp>
        <p:nvSpPr>
          <p:cNvPr id="202757" name="Freeform 5"/>
          <p:cNvSpPr>
            <a:spLocks/>
          </p:cNvSpPr>
          <p:nvPr/>
        </p:nvSpPr>
        <p:spPr bwMode="auto">
          <a:xfrm>
            <a:off x="4038600" y="1016000"/>
            <a:ext cx="2324100" cy="3009900"/>
          </a:xfrm>
          <a:custGeom>
            <a:avLst/>
            <a:gdLst>
              <a:gd name="T0" fmla="*/ 0 w 1464"/>
              <a:gd name="T1" fmla="*/ 2147483647 h 1896"/>
              <a:gd name="T2" fmla="*/ 2147483647 w 1464"/>
              <a:gd name="T3" fmla="*/ 2147483647 h 1896"/>
              <a:gd name="T4" fmla="*/ 2147483647 w 1464"/>
              <a:gd name="T5" fmla="*/ 2147483647 h 1896"/>
              <a:gd name="T6" fmla="*/ 2147483647 w 1464"/>
              <a:gd name="T7" fmla="*/ 2147483647 h 1896"/>
              <a:gd name="T8" fmla="*/ 2147483647 w 1464"/>
              <a:gd name="T9" fmla="*/ 2147483647 h 1896"/>
              <a:gd name="T10" fmla="*/ 2147483647 w 1464"/>
              <a:gd name="T11" fmla="*/ 2147483647 h 1896"/>
              <a:gd name="T12" fmla="*/ 2147483647 w 1464"/>
              <a:gd name="T13" fmla="*/ 2147483647 h 1896"/>
              <a:gd name="T14" fmla="*/ 2147483647 w 1464"/>
              <a:gd name="T15" fmla="*/ 2147483647 h 1896"/>
              <a:gd name="T16" fmla="*/ 2147483647 w 1464"/>
              <a:gd name="T17" fmla="*/ 2147483647 h 1896"/>
              <a:gd name="T18" fmla="*/ 2147483647 w 1464"/>
              <a:gd name="T19" fmla="*/ 2147483647 h 1896"/>
              <a:gd name="T20" fmla="*/ 2147483647 w 1464"/>
              <a:gd name="T21" fmla="*/ 2147483647 h 1896"/>
              <a:gd name="T22" fmla="*/ 2147483647 w 1464"/>
              <a:gd name="T23" fmla="*/ 2147483647 h 18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4"/>
              <a:gd name="T37" fmla="*/ 0 h 1896"/>
              <a:gd name="T38" fmla="*/ 1464 w 1464"/>
              <a:gd name="T39" fmla="*/ 1896 h 18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4" h="1896">
                <a:moveTo>
                  <a:pt x="0" y="1856"/>
                </a:moveTo>
                <a:cubicBezTo>
                  <a:pt x="16" y="1876"/>
                  <a:pt x="32" y="1896"/>
                  <a:pt x="144" y="1856"/>
                </a:cubicBezTo>
                <a:cubicBezTo>
                  <a:pt x="256" y="1816"/>
                  <a:pt x="512" y="1704"/>
                  <a:pt x="672" y="1616"/>
                </a:cubicBezTo>
                <a:cubicBezTo>
                  <a:pt x="832" y="1528"/>
                  <a:pt x="1000" y="1424"/>
                  <a:pt x="1104" y="1328"/>
                </a:cubicBezTo>
                <a:cubicBezTo>
                  <a:pt x="1208" y="1232"/>
                  <a:pt x="1240" y="1160"/>
                  <a:pt x="1296" y="1040"/>
                </a:cubicBezTo>
                <a:cubicBezTo>
                  <a:pt x="1352" y="920"/>
                  <a:pt x="1416" y="720"/>
                  <a:pt x="1440" y="608"/>
                </a:cubicBezTo>
                <a:cubicBezTo>
                  <a:pt x="1464" y="496"/>
                  <a:pt x="1464" y="440"/>
                  <a:pt x="1440" y="368"/>
                </a:cubicBezTo>
                <a:cubicBezTo>
                  <a:pt x="1416" y="296"/>
                  <a:pt x="1360" y="232"/>
                  <a:pt x="1296" y="176"/>
                </a:cubicBezTo>
                <a:cubicBezTo>
                  <a:pt x="1232" y="120"/>
                  <a:pt x="1144" y="56"/>
                  <a:pt x="1056" y="32"/>
                </a:cubicBezTo>
                <a:cubicBezTo>
                  <a:pt x="968" y="8"/>
                  <a:pt x="840" y="0"/>
                  <a:pt x="768" y="32"/>
                </a:cubicBezTo>
                <a:cubicBezTo>
                  <a:pt x="696" y="64"/>
                  <a:pt x="640" y="168"/>
                  <a:pt x="624" y="224"/>
                </a:cubicBezTo>
                <a:cubicBezTo>
                  <a:pt x="608" y="280"/>
                  <a:pt x="640" y="324"/>
                  <a:pt x="672" y="368"/>
                </a:cubicBezTo>
              </a:path>
            </a:pathLst>
          </a:custGeom>
          <a:noFill/>
          <a:ln w="28575" cmpd="sng">
            <a:solidFill>
              <a:srgbClr val="FF0066"/>
            </a:solidFill>
            <a:round/>
            <a:headEnd type="none" w="med" len="med"/>
            <a:tailEnd type="triangle" w="med" len="med"/>
          </a:ln>
        </p:spPr>
        <p:txBody>
          <a:bodyPr/>
          <a:lstStyle/>
          <a:p>
            <a:endParaRPr lang="en-US"/>
          </a:p>
        </p:txBody>
      </p:sp>
      <p:sp>
        <p:nvSpPr>
          <p:cNvPr id="6" name="Rectangle 5"/>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auto">
          <a:xfrm>
            <a:off x="1" y="228600"/>
            <a:ext cx="3047999" cy="533399"/>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s-ES_tradnl" sz="24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Infrarroja</a:t>
            </a:r>
          </a:p>
        </p:txBody>
      </p:sp>
      <p:sp>
        <p:nvSpPr>
          <p:cNvPr id="8" name="TextBox 7"/>
          <p:cNvSpPr txBox="1">
            <a:spLocks noChangeArrowheads="1"/>
          </p:cNvSpPr>
          <p:nvPr/>
        </p:nvSpPr>
        <p:spPr bwMode="auto">
          <a:xfrm>
            <a:off x="5195888" y="5254625"/>
            <a:ext cx="1343025"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 “V”</a:t>
            </a:r>
          </a:p>
          <a:p>
            <a:pPr eaLnBrk="1" hangingPunct="1"/>
            <a:r>
              <a:rPr lang="es-ES_tradnl" dirty="0" smtClean="0">
                <a:solidFill>
                  <a:srgbClr val="FFFF00"/>
                </a:solidFill>
              </a:rPr>
              <a:t>Invertida</a:t>
            </a:r>
            <a:endParaRPr lang="es-ES_tradnl" dirty="0">
              <a:solidFill>
                <a:srgbClr val="FFFF00"/>
              </a:solidFill>
            </a:endParaRPr>
          </a:p>
        </p:txBody>
      </p:sp>
      <p:sp>
        <p:nvSpPr>
          <p:cNvPr id="10" name="TextBox 9"/>
          <p:cNvSpPr txBox="1">
            <a:spLocks noChangeArrowheads="1"/>
          </p:cNvSpPr>
          <p:nvPr/>
        </p:nvSpPr>
        <p:spPr bwMode="auto">
          <a:xfrm>
            <a:off x="6477000" y="1120775"/>
            <a:ext cx="1341438" cy="830997"/>
          </a:xfrm>
          <a:prstGeom prst="rect">
            <a:avLst/>
          </a:prstGeom>
          <a:solidFill>
            <a:schemeClr val="bg2">
              <a:alpha val="65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Baja</a:t>
            </a:r>
          </a:p>
          <a:p>
            <a:pPr eaLnBrk="1" hangingPunct="1"/>
            <a:r>
              <a:rPr lang="en-US" dirty="0" smtClean="0">
                <a:solidFill>
                  <a:srgbClr val="FFFF00"/>
                </a:solidFill>
              </a:rPr>
              <a:t>TUTT</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27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3" descr="   4"/>
          <p:cNvPicPr>
            <a:picLocks noChangeAspect="1" noChangeArrowheads="1"/>
          </p:cNvPicPr>
          <p:nvPr/>
        </p:nvPicPr>
        <p:blipFill>
          <a:blip r:embed="rId3" cstate="print"/>
          <a:srcRect/>
          <a:stretch>
            <a:fillRect/>
          </a:stretch>
        </p:blipFill>
        <p:spPr bwMode="auto">
          <a:xfrm>
            <a:off x="0" y="1066800"/>
            <a:ext cx="9144000" cy="5589588"/>
          </a:xfrm>
          <a:prstGeom prst="rect">
            <a:avLst/>
          </a:prstGeom>
          <a:noFill/>
          <a:ln w="9525">
            <a:noFill/>
            <a:miter lim="800000"/>
            <a:headEnd/>
            <a:tailEnd/>
          </a:ln>
        </p:spPr>
      </p:pic>
      <p:sp>
        <p:nvSpPr>
          <p:cNvPr id="163843" name="Freeform 4"/>
          <p:cNvSpPr>
            <a:spLocks/>
          </p:cNvSpPr>
          <p:nvPr/>
        </p:nvSpPr>
        <p:spPr bwMode="auto">
          <a:xfrm>
            <a:off x="3721100" y="1143000"/>
            <a:ext cx="3060700" cy="3429000"/>
          </a:xfrm>
          <a:custGeom>
            <a:avLst/>
            <a:gdLst>
              <a:gd name="T0" fmla="*/ 2147483647 w 1928"/>
              <a:gd name="T1" fmla="*/ 2147483647 h 2160"/>
              <a:gd name="T2" fmla="*/ 2147483647 w 1928"/>
              <a:gd name="T3" fmla="*/ 2147483647 h 2160"/>
              <a:gd name="T4" fmla="*/ 2147483647 w 1928"/>
              <a:gd name="T5" fmla="*/ 2147483647 h 2160"/>
              <a:gd name="T6" fmla="*/ 2147483647 w 1928"/>
              <a:gd name="T7" fmla="*/ 2147483647 h 2160"/>
              <a:gd name="T8" fmla="*/ 2147483647 w 1928"/>
              <a:gd name="T9" fmla="*/ 2147483647 h 2160"/>
              <a:gd name="T10" fmla="*/ 2147483647 w 1928"/>
              <a:gd name="T11" fmla="*/ 2147483647 h 2160"/>
              <a:gd name="T12" fmla="*/ 2147483647 w 1928"/>
              <a:gd name="T13" fmla="*/ 2147483647 h 2160"/>
              <a:gd name="T14" fmla="*/ 2147483647 w 1928"/>
              <a:gd name="T15" fmla="*/ 2147483647 h 2160"/>
              <a:gd name="T16" fmla="*/ 2147483647 w 1928"/>
              <a:gd name="T17" fmla="*/ 0 h 2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8"/>
              <a:gd name="T28" fmla="*/ 0 h 2160"/>
              <a:gd name="T29" fmla="*/ 1928 w 1928"/>
              <a:gd name="T30" fmla="*/ 2160 h 21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8" h="2160">
                <a:moveTo>
                  <a:pt x="104" y="2160"/>
                </a:moveTo>
                <a:cubicBezTo>
                  <a:pt x="60" y="2036"/>
                  <a:pt x="16" y="1912"/>
                  <a:pt x="8" y="1776"/>
                </a:cubicBezTo>
                <a:cubicBezTo>
                  <a:pt x="0" y="1640"/>
                  <a:pt x="24" y="1464"/>
                  <a:pt x="56" y="1344"/>
                </a:cubicBezTo>
                <a:cubicBezTo>
                  <a:pt x="88" y="1224"/>
                  <a:pt x="120" y="1136"/>
                  <a:pt x="200" y="1056"/>
                </a:cubicBezTo>
                <a:cubicBezTo>
                  <a:pt x="280" y="976"/>
                  <a:pt x="440" y="936"/>
                  <a:pt x="536" y="864"/>
                </a:cubicBezTo>
                <a:cubicBezTo>
                  <a:pt x="632" y="792"/>
                  <a:pt x="688" y="688"/>
                  <a:pt x="776" y="624"/>
                </a:cubicBezTo>
                <a:cubicBezTo>
                  <a:pt x="864" y="560"/>
                  <a:pt x="968" y="536"/>
                  <a:pt x="1064" y="480"/>
                </a:cubicBezTo>
                <a:cubicBezTo>
                  <a:pt x="1160" y="424"/>
                  <a:pt x="1208" y="368"/>
                  <a:pt x="1352" y="288"/>
                </a:cubicBezTo>
                <a:cubicBezTo>
                  <a:pt x="1496" y="208"/>
                  <a:pt x="1832" y="48"/>
                  <a:pt x="1928" y="0"/>
                </a:cubicBezTo>
              </a:path>
            </a:pathLst>
          </a:custGeom>
          <a:noFill/>
          <a:ln w="76200" cap="flat" cmpd="sng">
            <a:solidFill>
              <a:srgbClr val="FF0066"/>
            </a:solidFill>
            <a:prstDash val="sysDash"/>
            <a:round/>
            <a:headEnd/>
            <a:tailEnd/>
          </a:ln>
        </p:spPr>
        <p:txBody>
          <a:bodyPr/>
          <a:lstStyle/>
          <a:p>
            <a:endParaRPr lang="en-US"/>
          </a:p>
        </p:txBody>
      </p:sp>
      <p:sp>
        <p:nvSpPr>
          <p:cNvPr id="163844" name="Text Box 5"/>
          <p:cNvSpPr txBox="1">
            <a:spLocks noChangeArrowheads="1"/>
          </p:cNvSpPr>
          <p:nvPr/>
        </p:nvSpPr>
        <p:spPr bwMode="auto">
          <a:xfrm>
            <a:off x="6324600" y="3276600"/>
            <a:ext cx="381000" cy="457200"/>
          </a:xfrm>
          <a:prstGeom prst="rect">
            <a:avLst/>
          </a:prstGeom>
          <a:noFill/>
          <a:ln w="9525">
            <a:noFill/>
            <a:miter lim="800000"/>
            <a:headEnd/>
            <a:tailEnd/>
          </a:ln>
        </p:spPr>
        <p:txBody>
          <a:bodyPr>
            <a:spAutoFit/>
          </a:bodyPr>
          <a:lstStyle/>
          <a:p>
            <a:pPr>
              <a:spcBef>
                <a:spcPct val="50000"/>
              </a:spcBef>
            </a:pPr>
            <a:r>
              <a:rPr lang="es-ES_tradnl" b="1">
                <a:solidFill>
                  <a:schemeClr val="accent2"/>
                </a:solidFill>
              </a:rPr>
              <a:t>A</a:t>
            </a:r>
          </a:p>
        </p:txBody>
      </p:sp>
      <p:sp>
        <p:nvSpPr>
          <p:cNvPr id="163845" name="Text Box 6"/>
          <p:cNvSpPr txBox="1">
            <a:spLocks noChangeArrowheads="1"/>
          </p:cNvSpPr>
          <p:nvPr/>
        </p:nvSpPr>
        <p:spPr bwMode="auto">
          <a:xfrm>
            <a:off x="8229600" y="2514600"/>
            <a:ext cx="381000" cy="457200"/>
          </a:xfrm>
          <a:prstGeom prst="rect">
            <a:avLst/>
          </a:prstGeom>
          <a:noFill/>
          <a:ln w="9525">
            <a:noFill/>
            <a:miter lim="800000"/>
            <a:headEnd/>
            <a:tailEnd/>
          </a:ln>
        </p:spPr>
        <p:txBody>
          <a:bodyPr>
            <a:spAutoFit/>
          </a:bodyPr>
          <a:lstStyle/>
          <a:p>
            <a:pPr>
              <a:spcBef>
                <a:spcPct val="50000"/>
              </a:spcBef>
            </a:pPr>
            <a:r>
              <a:rPr lang="es-ES_tradnl" b="1">
                <a:solidFill>
                  <a:srgbClr val="FF0000"/>
                </a:solidFill>
              </a:rPr>
              <a:t>C</a:t>
            </a:r>
          </a:p>
        </p:txBody>
      </p:sp>
      <p:sp>
        <p:nvSpPr>
          <p:cNvPr id="8" name="Rectangle 2"/>
          <p:cNvSpPr txBox="1">
            <a:spLocks noChangeArrowheads="1"/>
          </p:cNvSpPr>
          <p:nvPr/>
        </p:nvSpPr>
        <p:spPr bwMode="auto">
          <a:xfrm>
            <a:off x="0" y="152400"/>
            <a:ext cx="91440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GFS Análisis: Vientos en 200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   1"/>
          <p:cNvPicPr>
            <a:picLocks noChangeAspect="1" noChangeArrowheads="1"/>
          </p:cNvPicPr>
          <p:nvPr/>
        </p:nvPicPr>
        <p:blipFill>
          <a:blip r:embed="rId3" cstate="print"/>
          <a:srcRect/>
          <a:stretch>
            <a:fillRect/>
          </a:stretch>
        </p:blipFill>
        <p:spPr bwMode="auto">
          <a:xfrm>
            <a:off x="0" y="1314450"/>
            <a:ext cx="9067800" cy="5543550"/>
          </a:xfrm>
          <a:prstGeom prst="rect">
            <a:avLst/>
          </a:prstGeom>
          <a:noFill/>
          <a:ln w="9525">
            <a:noFill/>
            <a:miter lim="800000"/>
            <a:headEnd/>
            <a:tailEnd/>
          </a:ln>
        </p:spPr>
      </p:pic>
      <p:sp>
        <p:nvSpPr>
          <p:cNvPr id="165891" name="Freeform 4"/>
          <p:cNvSpPr>
            <a:spLocks/>
          </p:cNvSpPr>
          <p:nvPr/>
        </p:nvSpPr>
        <p:spPr bwMode="auto">
          <a:xfrm>
            <a:off x="4343400" y="1905000"/>
            <a:ext cx="914400" cy="2743200"/>
          </a:xfrm>
          <a:custGeom>
            <a:avLst/>
            <a:gdLst>
              <a:gd name="T0" fmla="*/ 0 w 576"/>
              <a:gd name="T1" fmla="*/ 2147483647 h 1728"/>
              <a:gd name="T2" fmla="*/ 2147483647 w 576"/>
              <a:gd name="T3" fmla="*/ 2147483647 h 1728"/>
              <a:gd name="T4" fmla="*/ 2147483647 w 576"/>
              <a:gd name="T5" fmla="*/ 2147483647 h 1728"/>
              <a:gd name="T6" fmla="*/ 2147483647 w 576"/>
              <a:gd name="T7" fmla="*/ 0 h 1728"/>
              <a:gd name="T8" fmla="*/ 0 60000 65536"/>
              <a:gd name="T9" fmla="*/ 0 60000 65536"/>
              <a:gd name="T10" fmla="*/ 0 60000 65536"/>
              <a:gd name="T11" fmla="*/ 0 60000 65536"/>
              <a:gd name="T12" fmla="*/ 0 w 576"/>
              <a:gd name="T13" fmla="*/ 0 h 1728"/>
              <a:gd name="T14" fmla="*/ 576 w 576"/>
              <a:gd name="T15" fmla="*/ 1728 h 1728"/>
            </a:gdLst>
            <a:ahLst/>
            <a:cxnLst>
              <a:cxn ang="T8">
                <a:pos x="T0" y="T1"/>
              </a:cxn>
              <a:cxn ang="T9">
                <a:pos x="T2" y="T3"/>
              </a:cxn>
              <a:cxn ang="T10">
                <a:pos x="T4" y="T5"/>
              </a:cxn>
              <a:cxn ang="T11">
                <a:pos x="T6" y="T7"/>
              </a:cxn>
            </a:cxnLst>
            <a:rect l="T12" t="T13" r="T14" b="T15"/>
            <a:pathLst>
              <a:path w="576" h="1728">
                <a:moveTo>
                  <a:pt x="0" y="1728"/>
                </a:moveTo>
                <a:cubicBezTo>
                  <a:pt x="68" y="1344"/>
                  <a:pt x="136" y="960"/>
                  <a:pt x="192" y="720"/>
                </a:cubicBezTo>
                <a:cubicBezTo>
                  <a:pt x="248" y="480"/>
                  <a:pt x="272" y="408"/>
                  <a:pt x="336" y="288"/>
                </a:cubicBezTo>
                <a:cubicBezTo>
                  <a:pt x="400" y="168"/>
                  <a:pt x="536" y="48"/>
                  <a:pt x="576" y="0"/>
                </a:cubicBezTo>
              </a:path>
            </a:pathLst>
          </a:custGeom>
          <a:noFill/>
          <a:ln w="76200" cap="flat" cmpd="sng">
            <a:solidFill>
              <a:srgbClr val="FF0066"/>
            </a:solidFill>
            <a:prstDash val="sysDash"/>
            <a:round/>
            <a:headEnd/>
            <a:tailEnd/>
          </a:ln>
        </p:spPr>
        <p:txBody>
          <a:bodyPr/>
          <a:lstStyle/>
          <a:p>
            <a:endParaRPr lang="en-US"/>
          </a:p>
        </p:txBody>
      </p:sp>
      <p:sp>
        <p:nvSpPr>
          <p:cNvPr id="6" name="Rectangle 2"/>
          <p:cNvSpPr txBox="1">
            <a:spLocks noChangeArrowheads="1"/>
          </p:cNvSpPr>
          <p:nvPr/>
        </p:nvSpPr>
        <p:spPr bwMode="auto">
          <a:xfrm>
            <a:off x="0" y="152400"/>
            <a:ext cx="91440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GFS Análisis: Vientos en 850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descr="   1"/>
          <p:cNvPicPr>
            <a:picLocks noChangeAspect="1" noChangeArrowheads="1"/>
          </p:cNvPicPr>
          <p:nvPr/>
        </p:nvPicPr>
        <p:blipFill>
          <a:blip r:embed="rId3" cstate="print"/>
          <a:srcRect/>
          <a:stretch>
            <a:fillRect/>
          </a:stretch>
        </p:blipFill>
        <p:spPr bwMode="auto">
          <a:xfrm>
            <a:off x="0" y="1143000"/>
            <a:ext cx="9144000" cy="5591175"/>
          </a:xfrm>
          <a:prstGeom prst="rect">
            <a:avLst/>
          </a:prstGeom>
          <a:noFill/>
          <a:ln w="9525">
            <a:noFill/>
            <a:miter lim="800000"/>
            <a:headEnd/>
            <a:tailEnd/>
          </a:ln>
        </p:spPr>
      </p:pic>
      <p:sp>
        <p:nvSpPr>
          <p:cNvPr id="167939" name="Freeform 4"/>
          <p:cNvSpPr>
            <a:spLocks/>
          </p:cNvSpPr>
          <p:nvPr/>
        </p:nvSpPr>
        <p:spPr bwMode="auto">
          <a:xfrm>
            <a:off x="4419600" y="2514600"/>
            <a:ext cx="266700" cy="1676400"/>
          </a:xfrm>
          <a:custGeom>
            <a:avLst/>
            <a:gdLst>
              <a:gd name="T0" fmla="*/ 2147483647 w 168"/>
              <a:gd name="T1" fmla="*/ 2147483647 h 1056"/>
              <a:gd name="T2" fmla="*/ 2147483647 w 168"/>
              <a:gd name="T3" fmla="*/ 2147483647 h 1056"/>
              <a:gd name="T4" fmla="*/ 2147483647 w 168"/>
              <a:gd name="T5" fmla="*/ 2147483647 h 1056"/>
              <a:gd name="T6" fmla="*/ 2147483647 w 168"/>
              <a:gd name="T7" fmla="*/ 2147483647 h 1056"/>
              <a:gd name="T8" fmla="*/ 2147483647 w 168"/>
              <a:gd name="T9" fmla="*/ 0 h 1056"/>
              <a:gd name="T10" fmla="*/ 0 60000 65536"/>
              <a:gd name="T11" fmla="*/ 0 60000 65536"/>
              <a:gd name="T12" fmla="*/ 0 60000 65536"/>
              <a:gd name="T13" fmla="*/ 0 60000 65536"/>
              <a:gd name="T14" fmla="*/ 0 60000 65536"/>
              <a:gd name="T15" fmla="*/ 0 w 168"/>
              <a:gd name="T16" fmla="*/ 0 h 1056"/>
              <a:gd name="T17" fmla="*/ 168 w 168"/>
              <a:gd name="T18" fmla="*/ 1056 h 1056"/>
            </a:gdLst>
            <a:ahLst/>
            <a:cxnLst>
              <a:cxn ang="T10">
                <a:pos x="T0" y="T1"/>
              </a:cxn>
              <a:cxn ang="T11">
                <a:pos x="T2" y="T3"/>
              </a:cxn>
              <a:cxn ang="T12">
                <a:pos x="T4" y="T5"/>
              </a:cxn>
              <a:cxn ang="T13">
                <a:pos x="T6" y="T7"/>
              </a:cxn>
              <a:cxn ang="T14">
                <a:pos x="T8" y="T9"/>
              </a:cxn>
            </a:cxnLst>
            <a:rect l="T15" t="T16" r="T17" b="T18"/>
            <a:pathLst>
              <a:path w="168" h="1056">
                <a:moveTo>
                  <a:pt x="168" y="1056"/>
                </a:moveTo>
                <a:cubicBezTo>
                  <a:pt x="108" y="900"/>
                  <a:pt x="48" y="744"/>
                  <a:pt x="24" y="624"/>
                </a:cubicBezTo>
                <a:cubicBezTo>
                  <a:pt x="0" y="504"/>
                  <a:pt x="16" y="416"/>
                  <a:pt x="24" y="336"/>
                </a:cubicBezTo>
                <a:cubicBezTo>
                  <a:pt x="32" y="256"/>
                  <a:pt x="56" y="200"/>
                  <a:pt x="72" y="144"/>
                </a:cubicBezTo>
                <a:cubicBezTo>
                  <a:pt x="88" y="88"/>
                  <a:pt x="112" y="24"/>
                  <a:pt x="120" y="0"/>
                </a:cubicBezTo>
              </a:path>
            </a:pathLst>
          </a:custGeom>
          <a:noFill/>
          <a:ln w="38100" cap="flat" cmpd="sng">
            <a:solidFill>
              <a:srgbClr val="FF0066"/>
            </a:solidFill>
            <a:prstDash val="lgDash"/>
            <a:round/>
            <a:headEnd/>
            <a:tailEnd/>
          </a:ln>
        </p:spPr>
        <p:txBody>
          <a:bodyPr/>
          <a:lstStyle/>
          <a:p>
            <a:endParaRPr lang="en-US"/>
          </a:p>
        </p:txBody>
      </p:sp>
      <p:sp>
        <p:nvSpPr>
          <p:cNvPr id="5" name="Rectangle 2"/>
          <p:cNvSpPr txBox="1">
            <a:spLocks noChangeArrowheads="1"/>
          </p:cNvSpPr>
          <p:nvPr/>
        </p:nvSpPr>
        <p:spPr bwMode="auto">
          <a:xfrm>
            <a:off x="990600" y="1524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Vientos y TEP (</a:t>
            </a:r>
            <a:r>
              <a:rPr lang="el-GR" sz="2800" b="1" dirty="0" smtClean="0">
                <a:solidFill>
                  <a:schemeClr val="bg2"/>
                </a:solidFill>
                <a:latin typeface="Arial" pitchFamily="34" charset="0"/>
                <a:cs typeface="Arial" pitchFamily="34" charset="0"/>
              </a:rPr>
              <a:t>θ</a:t>
            </a:r>
            <a:r>
              <a:rPr lang="en-US" sz="2800" b="1" dirty="0" smtClean="0">
                <a:solidFill>
                  <a:schemeClr val="bg2"/>
                </a:solidFill>
                <a:latin typeface="Arial" pitchFamily="34" charset="0"/>
                <a:cs typeface="Arial" pitchFamily="34" charset="0"/>
              </a:rPr>
              <a:t>e</a:t>
            </a:r>
            <a:r>
              <a:rPr lang="es-ES_tradnl" sz="2800" b="1" dirty="0" smtClean="0">
                <a:solidFill>
                  <a:schemeClr val="bg2"/>
                </a:solidFill>
                <a:latin typeface="Arial" pitchFamily="34" charset="0"/>
                <a:cs typeface="Arial" pitchFamily="34" charset="0"/>
              </a:rPr>
              <a:t>) en 850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   6"/>
          <p:cNvPicPr>
            <a:picLocks noChangeAspect="1" noChangeArrowheads="1"/>
          </p:cNvPicPr>
          <p:nvPr/>
        </p:nvPicPr>
        <p:blipFill>
          <a:blip r:embed="rId3" cstate="print"/>
          <a:srcRect/>
          <a:stretch>
            <a:fillRect/>
          </a:stretch>
        </p:blipFill>
        <p:spPr bwMode="auto">
          <a:xfrm>
            <a:off x="0" y="1268413"/>
            <a:ext cx="9144000" cy="5589587"/>
          </a:xfrm>
          <a:prstGeom prst="rect">
            <a:avLst/>
          </a:prstGeom>
          <a:noFill/>
          <a:ln w="9525">
            <a:noFill/>
            <a:miter lim="800000"/>
            <a:headEnd/>
            <a:tailEnd/>
          </a:ln>
        </p:spPr>
      </p:pic>
      <p:sp>
        <p:nvSpPr>
          <p:cNvPr id="169987" name="Freeform 4"/>
          <p:cNvSpPr>
            <a:spLocks/>
          </p:cNvSpPr>
          <p:nvPr/>
        </p:nvSpPr>
        <p:spPr bwMode="auto">
          <a:xfrm>
            <a:off x="3429000" y="2133600"/>
            <a:ext cx="609600" cy="1981200"/>
          </a:xfrm>
          <a:custGeom>
            <a:avLst/>
            <a:gdLst>
              <a:gd name="T0" fmla="*/ 2147483647 w 384"/>
              <a:gd name="T1" fmla="*/ 2147483647 h 1248"/>
              <a:gd name="T2" fmla="*/ 2147483647 w 384"/>
              <a:gd name="T3" fmla="*/ 2147483647 h 1248"/>
              <a:gd name="T4" fmla="*/ 2147483647 w 384"/>
              <a:gd name="T5" fmla="*/ 2147483647 h 1248"/>
              <a:gd name="T6" fmla="*/ 2147483647 w 384"/>
              <a:gd name="T7" fmla="*/ 2147483647 h 1248"/>
              <a:gd name="T8" fmla="*/ 0 w 384"/>
              <a:gd name="T9" fmla="*/ 0 h 1248"/>
              <a:gd name="T10" fmla="*/ 0 60000 65536"/>
              <a:gd name="T11" fmla="*/ 0 60000 65536"/>
              <a:gd name="T12" fmla="*/ 0 60000 65536"/>
              <a:gd name="T13" fmla="*/ 0 60000 65536"/>
              <a:gd name="T14" fmla="*/ 0 60000 65536"/>
              <a:gd name="T15" fmla="*/ 0 w 384"/>
              <a:gd name="T16" fmla="*/ 0 h 1248"/>
              <a:gd name="T17" fmla="*/ 384 w 384"/>
              <a:gd name="T18" fmla="*/ 1248 h 1248"/>
            </a:gdLst>
            <a:ahLst/>
            <a:cxnLst>
              <a:cxn ang="T10">
                <a:pos x="T0" y="T1"/>
              </a:cxn>
              <a:cxn ang="T11">
                <a:pos x="T2" y="T3"/>
              </a:cxn>
              <a:cxn ang="T12">
                <a:pos x="T4" y="T5"/>
              </a:cxn>
              <a:cxn ang="T13">
                <a:pos x="T6" y="T7"/>
              </a:cxn>
              <a:cxn ang="T14">
                <a:pos x="T8" y="T9"/>
              </a:cxn>
            </a:cxnLst>
            <a:rect l="T15" t="T16" r="T17" b="T18"/>
            <a:pathLst>
              <a:path w="384" h="1248">
                <a:moveTo>
                  <a:pt x="384" y="1248"/>
                </a:moveTo>
                <a:cubicBezTo>
                  <a:pt x="372" y="1096"/>
                  <a:pt x="360" y="944"/>
                  <a:pt x="336" y="816"/>
                </a:cubicBezTo>
                <a:cubicBezTo>
                  <a:pt x="312" y="688"/>
                  <a:pt x="280" y="592"/>
                  <a:pt x="240" y="480"/>
                </a:cubicBezTo>
                <a:cubicBezTo>
                  <a:pt x="200" y="368"/>
                  <a:pt x="136" y="224"/>
                  <a:pt x="96" y="144"/>
                </a:cubicBezTo>
                <a:cubicBezTo>
                  <a:pt x="56" y="64"/>
                  <a:pt x="16" y="24"/>
                  <a:pt x="0" y="0"/>
                </a:cubicBezTo>
              </a:path>
            </a:pathLst>
          </a:custGeom>
          <a:noFill/>
          <a:ln w="38100" cap="flat" cmpd="sng">
            <a:solidFill>
              <a:srgbClr val="FFFF00"/>
            </a:solidFill>
            <a:prstDash val="dash"/>
            <a:round/>
            <a:headEnd/>
            <a:tailEnd/>
          </a:ln>
        </p:spPr>
        <p:txBody>
          <a:bodyPr/>
          <a:lstStyle/>
          <a:p>
            <a:endParaRPr lang="en-US"/>
          </a:p>
        </p:txBody>
      </p:sp>
      <p:sp>
        <p:nvSpPr>
          <p:cNvPr id="169988" name="Freeform 5"/>
          <p:cNvSpPr>
            <a:spLocks/>
          </p:cNvSpPr>
          <p:nvPr/>
        </p:nvSpPr>
        <p:spPr bwMode="auto">
          <a:xfrm>
            <a:off x="4800600" y="4800600"/>
            <a:ext cx="1295400" cy="1371600"/>
          </a:xfrm>
          <a:custGeom>
            <a:avLst/>
            <a:gdLst>
              <a:gd name="T0" fmla="*/ 2147483647 w 816"/>
              <a:gd name="T1" fmla="*/ 2147483647 h 864"/>
              <a:gd name="T2" fmla="*/ 2147483647 w 816"/>
              <a:gd name="T3" fmla="*/ 2147483647 h 864"/>
              <a:gd name="T4" fmla="*/ 2147483647 w 816"/>
              <a:gd name="T5" fmla="*/ 2147483647 h 864"/>
              <a:gd name="T6" fmla="*/ 0 w 816"/>
              <a:gd name="T7" fmla="*/ 0 h 864"/>
              <a:gd name="T8" fmla="*/ 0 60000 65536"/>
              <a:gd name="T9" fmla="*/ 0 60000 65536"/>
              <a:gd name="T10" fmla="*/ 0 60000 65536"/>
              <a:gd name="T11" fmla="*/ 0 60000 65536"/>
              <a:gd name="T12" fmla="*/ 0 w 816"/>
              <a:gd name="T13" fmla="*/ 0 h 864"/>
              <a:gd name="T14" fmla="*/ 816 w 816"/>
              <a:gd name="T15" fmla="*/ 864 h 864"/>
            </a:gdLst>
            <a:ahLst/>
            <a:cxnLst>
              <a:cxn ang="T8">
                <a:pos x="T0" y="T1"/>
              </a:cxn>
              <a:cxn ang="T9">
                <a:pos x="T2" y="T3"/>
              </a:cxn>
              <a:cxn ang="T10">
                <a:pos x="T4" y="T5"/>
              </a:cxn>
              <a:cxn ang="T11">
                <a:pos x="T6" y="T7"/>
              </a:cxn>
            </a:cxnLst>
            <a:rect l="T12" t="T13" r="T14" b="T15"/>
            <a:pathLst>
              <a:path w="816" h="864">
                <a:moveTo>
                  <a:pt x="816" y="864"/>
                </a:moveTo>
                <a:cubicBezTo>
                  <a:pt x="648" y="736"/>
                  <a:pt x="480" y="608"/>
                  <a:pt x="384" y="528"/>
                </a:cubicBezTo>
                <a:cubicBezTo>
                  <a:pt x="288" y="448"/>
                  <a:pt x="304" y="472"/>
                  <a:pt x="240" y="384"/>
                </a:cubicBezTo>
                <a:cubicBezTo>
                  <a:pt x="176" y="296"/>
                  <a:pt x="40" y="64"/>
                  <a:pt x="0" y="0"/>
                </a:cubicBezTo>
              </a:path>
            </a:pathLst>
          </a:custGeom>
          <a:noFill/>
          <a:ln w="38100" cap="flat" cmpd="sng">
            <a:solidFill>
              <a:srgbClr val="FFFF00"/>
            </a:solidFill>
            <a:prstDash val="dash"/>
            <a:round/>
            <a:headEnd/>
            <a:tailEnd/>
          </a:ln>
        </p:spPr>
        <p:txBody>
          <a:bodyPr/>
          <a:lstStyle/>
          <a:p>
            <a:endParaRPr lang="en-US"/>
          </a:p>
        </p:txBody>
      </p:sp>
      <p:sp>
        <p:nvSpPr>
          <p:cNvPr id="7" name="Rectangle 2"/>
          <p:cNvSpPr txBox="1">
            <a:spLocks noChangeArrowheads="1"/>
          </p:cNvSpPr>
          <p:nvPr/>
        </p:nvSpPr>
        <p:spPr bwMode="auto">
          <a:xfrm>
            <a:off x="0" y="0"/>
            <a:ext cx="9144000" cy="990600"/>
          </a:xfrm>
          <a:prstGeom prst="rect">
            <a:avLst/>
          </a:prstGeom>
          <a:solidFill>
            <a:schemeClr val="tx1"/>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Corte Transversal: </a:t>
            </a:r>
          </a:p>
          <a:p>
            <a:r>
              <a:rPr lang="es-ES_tradnl" sz="2800" b="1" dirty="0" smtClean="0">
                <a:solidFill>
                  <a:schemeClr val="bg2"/>
                </a:solidFill>
                <a:latin typeface="Arial" pitchFamily="34" charset="0"/>
                <a:cs typeface="Arial" pitchFamily="34" charset="0"/>
              </a:rPr>
              <a:t>Vientos y Vorticidad Relativa</a:t>
            </a:r>
          </a:p>
        </p:txBody>
      </p:sp>
      <p:sp>
        <p:nvSpPr>
          <p:cNvPr id="6" name="TextBox 5"/>
          <p:cNvSpPr txBox="1">
            <a:spLocks noChangeArrowheads="1"/>
          </p:cNvSpPr>
          <p:nvPr/>
        </p:nvSpPr>
        <p:spPr bwMode="auto">
          <a:xfrm>
            <a:off x="1459173" y="2819400"/>
            <a:ext cx="1343025" cy="1200329"/>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TUTT Sobre los 300 hPa</a:t>
            </a:r>
            <a:endParaRPr lang="es-ES_tradnl" dirty="0">
              <a:solidFill>
                <a:srgbClr val="FFFF00"/>
              </a:solidFill>
            </a:endParaRPr>
          </a:p>
        </p:txBody>
      </p:sp>
      <p:sp>
        <p:nvSpPr>
          <p:cNvPr id="8" name="TextBox 7"/>
          <p:cNvSpPr txBox="1">
            <a:spLocks noChangeArrowheads="1"/>
          </p:cNvSpPr>
          <p:nvPr/>
        </p:nvSpPr>
        <p:spPr bwMode="auto">
          <a:xfrm>
            <a:off x="1447800" y="5228514"/>
            <a:ext cx="1343025" cy="830997"/>
          </a:xfrm>
          <a:prstGeom prst="rect">
            <a:avLst/>
          </a:prstGeom>
          <a:solidFill>
            <a:schemeClr val="bg2">
              <a:alpha val="78000"/>
            </a:schemeClr>
          </a:solidFill>
          <a:ln w="9525">
            <a:solidFill>
              <a:srgbClr val="FFFF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t>
            </a:r>
          </a:p>
          <a:p>
            <a:pPr eaLnBrk="1" hangingPunct="1"/>
            <a:r>
              <a:rPr lang="es-ES_tradnl" dirty="0" smtClean="0">
                <a:solidFill>
                  <a:srgbClr val="FFFF00"/>
                </a:solidFill>
              </a:rPr>
              <a:t>Invertida</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descr="xsct_Aug06-08_anim"/>
          <p:cNvPicPr>
            <a:picLocks noChangeAspect="1" noChangeArrowheads="1" noCrop="1"/>
          </p:cNvPicPr>
          <p:nvPr/>
        </p:nvPicPr>
        <p:blipFill>
          <a:blip r:embed="rId3" cstate="print"/>
          <a:srcRect/>
          <a:stretch>
            <a:fillRect/>
          </a:stretch>
        </p:blipFill>
        <p:spPr bwMode="auto">
          <a:xfrm>
            <a:off x="0" y="914400"/>
            <a:ext cx="9753600" cy="5962650"/>
          </a:xfrm>
          <a:prstGeom prst="rect">
            <a:avLst/>
          </a:prstGeom>
          <a:noFill/>
          <a:ln w="9525">
            <a:noFill/>
            <a:miter lim="800000"/>
            <a:headEnd/>
            <a:tailEnd/>
          </a:ln>
        </p:spPr>
      </p:pic>
      <p:sp>
        <p:nvSpPr>
          <p:cNvPr id="5" name="Rectangle 2"/>
          <p:cNvSpPr txBox="1">
            <a:spLocks noChangeArrowheads="1"/>
          </p:cNvSpPr>
          <p:nvPr/>
        </p:nvSpPr>
        <p:spPr bwMode="auto">
          <a:xfrm>
            <a:off x="0" y="0"/>
            <a:ext cx="9144000" cy="990600"/>
          </a:xfrm>
          <a:prstGeom prst="rect">
            <a:avLst/>
          </a:prstGeom>
          <a:solidFill>
            <a:schemeClr val="tx1"/>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800" b="1" dirty="0" err="1" smtClean="0">
                <a:solidFill>
                  <a:schemeClr val="bg2"/>
                </a:solidFill>
                <a:latin typeface="Arial" pitchFamily="34" charset="0"/>
                <a:cs typeface="Arial" pitchFamily="34" charset="0"/>
              </a:rPr>
              <a:t>Animación</a:t>
            </a:r>
            <a:r>
              <a:rPr lang="en-US" sz="2800" b="1" dirty="0" smtClean="0">
                <a:solidFill>
                  <a:schemeClr val="bg2"/>
                </a:solidFill>
                <a:latin typeface="Arial" pitchFamily="34" charset="0"/>
                <a:cs typeface="Arial" pitchFamily="34" charset="0"/>
              </a:rPr>
              <a:t>: </a:t>
            </a:r>
          </a:p>
          <a:p>
            <a:r>
              <a:rPr lang="en-US" sz="2800" b="1" dirty="0" err="1" smtClean="0">
                <a:solidFill>
                  <a:schemeClr val="bg2"/>
                </a:solidFill>
                <a:latin typeface="Arial" pitchFamily="34" charset="0"/>
                <a:cs typeface="Arial" pitchFamily="34" charset="0"/>
              </a:rPr>
              <a:t>Vientos</a:t>
            </a:r>
            <a:r>
              <a:rPr lang="en-US" sz="2800" b="1" dirty="0" smtClean="0">
                <a:solidFill>
                  <a:schemeClr val="bg2"/>
                </a:solidFill>
                <a:latin typeface="Arial" pitchFamily="34" charset="0"/>
                <a:cs typeface="Arial" pitchFamily="34" charset="0"/>
              </a:rPr>
              <a:t> y </a:t>
            </a:r>
            <a:r>
              <a:rPr lang="en-US" sz="2800" b="1" dirty="0" err="1" smtClean="0">
                <a:solidFill>
                  <a:schemeClr val="bg2"/>
                </a:solidFill>
                <a:latin typeface="Arial" pitchFamily="34" charset="0"/>
                <a:cs typeface="Arial" pitchFamily="34" charset="0"/>
              </a:rPr>
              <a:t>vorticidad</a:t>
            </a:r>
            <a:r>
              <a:rPr lang="en-US" sz="2800" b="1" dirty="0" smtClean="0">
                <a:solidFill>
                  <a:schemeClr val="bg2"/>
                </a:solidFill>
                <a:latin typeface="Arial" pitchFamily="34" charset="0"/>
                <a:cs typeface="Arial" pitchFamily="34" charset="0"/>
              </a:rPr>
              <a:t> </a:t>
            </a:r>
            <a:r>
              <a:rPr lang="en-US" sz="2800" b="1" dirty="0" err="1" smtClean="0">
                <a:solidFill>
                  <a:schemeClr val="bg2"/>
                </a:solidFill>
                <a:latin typeface="Arial" pitchFamily="34" charset="0"/>
                <a:cs typeface="Arial" pitchFamily="34" charset="0"/>
              </a:rPr>
              <a:t>relativa</a:t>
            </a:r>
            <a:endParaRPr lang="es-ES_tradnl" sz="2800" b="1" dirty="0" smtClean="0">
              <a:solidFill>
                <a:schemeClr val="bg2"/>
              </a:solidFill>
              <a:latin typeface="Arial" pitchFamily="34" charset="0"/>
              <a:cs typeface="Arial" pitchFamily="34" charset="0"/>
            </a:endParaRPr>
          </a:p>
        </p:txBody>
      </p:sp>
      <p:sp>
        <p:nvSpPr>
          <p:cNvPr id="4" name="TextBox 3"/>
          <p:cNvSpPr txBox="1">
            <a:spLocks noChangeArrowheads="1"/>
          </p:cNvSpPr>
          <p:nvPr/>
        </p:nvSpPr>
        <p:spPr bwMode="auto">
          <a:xfrm>
            <a:off x="4800600" y="964726"/>
            <a:ext cx="4343400" cy="830997"/>
          </a:xfrm>
          <a:prstGeom prst="rect">
            <a:avLst/>
          </a:prstGeom>
          <a:solidFill>
            <a:schemeClr val="bg2">
              <a:alpha val="78000"/>
            </a:schemeClr>
          </a:solidFill>
          <a:ln w="9525">
            <a:solidFill>
              <a:srgbClr val="FFFF00"/>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dirty="0" smtClean="0">
                <a:solidFill>
                  <a:srgbClr val="FFFF00"/>
                </a:solidFill>
              </a:rPr>
              <a:t>Vaguadas en nivel bajo y alto </a:t>
            </a:r>
            <a:r>
              <a:rPr lang="es-ES_tradnl" dirty="0" err="1" smtClean="0">
                <a:solidFill>
                  <a:srgbClr val="FFFF00"/>
                </a:solidFill>
              </a:rPr>
              <a:t>moviendose</a:t>
            </a:r>
            <a:r>
              <a:rPr lang="es-ES_tradnl" dirty="0" smtClean="0">
                <a:solidFill>
                  <a:srgbClr val="FFFF00"/>
                </a:solidFill>
              </a:rPr>
              <a:t> en conjunto. </a:t>
            </a:r>
            <a:endParaRPr lang="es-ES_tradnl"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685800" y="1371600"/>
            <a:ext cx="7772400" cy="4114800"/>
          </a:xfrm>
        </p:spPr>
        <p:txBody>
          <a:bodyPr/>
          <a:lstStyle/>
          <a:p>
            <a:r>
              <a:rPr lang="es-ES_tradnl" sz="2800" dirty="0" smtClean="0">
                <a:solidFill>
                  <a:schemeClr val="bg2"/>
                </a:solidFill>
              </a:rPr>
              <a:t>Baja TUTT en altura apoya profunda vaguada en la cuenca del Caribe.</a:t>
            </a:r>
          </a:p>
          <a:p>
            <a:endParaRPr lang="es-ES_tradnl" sz="1400" dirty="0" smtClean="0">
              <a:solidFill>
                <a:schemeClr val="bg2"/>
              </a:solidFill>
            </a:endParaRPr>
          </a:p>
          <a:p>
            <a:r>
              <a:rPr lang="es-ES_tradnl" sz="2800" dirty="0" smtClean="0">
                <a:solidFill>
                  <a:schemeClr val="bg2"/>
                </a:solidFill>
              </a:rPr>
              <a:t>Imagen visible y flujo en capas bajas claramente muestra perturbación en los alisios.</a:t>
            </a:r>
          </a:p>
          <a:p>
            <a:endParaRPr lang="es-ES_tradnl" sz="1400" dirty="0" smtClean="0">
              <a:solidFill>
                <a:schemeClr val="bg2"/>
              </a:solidFill>
            </a:endParaRPr>
          </a:p>
          <a:p>
            <a:r>
              <a:rPr lang="es-ES_tradnl" sz="2800" dirty="0" smtClean="0">
                <a:solidFill>
                  <a:schemeClr val="bg2"/>
                </a:solidFill>
              </a:rPr>
              <a:t>Perturbación en bajo nivel aparenta estar en fase con núcleo ciclónico en altura.</a:t>
            </a:r>
          </a:p>
        </p:txBody>
      </p:sp>
      <p:sp>
        <p:nvSpPr>
          <p:cNvPr id="5" name="Rectangle 2"/>
          <p:cNvSpPr txBox="1">
            <a:spLocks noChangeArrowheads="1"/>
          </p:cNvSpPr>
          <p:nvPr/>
        </p:nvSpPr>
        <p:spPr bwMode="auto">
          <a:xfrm>
            <a:off x="820003" y="228600"/>
            <a:ext cx="7391400" cy="762000"/>
          </a:xfrm>
          <a:prstGeom prst="rect">
            <a:avLst/>
          </a:prstGeom>
          <a:solidFill>
            <a:schemeClr val="bg1">
              <a:lumMod val="60000"/>
              <a:lumOff val="40000"/>
            </a:scheme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3000" b="1" dirty="0" smtClean="0">
                <a:solidFill>
                  <a:schemeClr val="bg2"/>
                </a:solidFill>
                <a:latin typeface="Arial" pitchFamily="34" charset="0"/>
                <a:cs typeface="Arial" pitchFamily="34" charset="0"/>
              </a:rPr>
              <a:t>Observaciones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Vis_InducedTrof"/>
          <p:cNvPicPr>
            <a:picLocks noChangeAspect="1" noChangeArrowheads="1" noCrop="1"/>
          </p:cNvPicPr>
          <p:nvPr/>
        </p:nvPicPr>
        <p:blipFill>
          <a:blip r:embed="rId3" cstate="print"/>
          <a:srcRect/>
          <a:stretch>
            <a:fillRect/>
          </a:stretch>
        </p:blipFill>
        <p:spPr bwMode="auto">
          <a:xfrm>
            <a:off x="-228600" y="-731838"/>
            <a:ext cx="9372600" cy="7939088"/>
          </a:xfrm>
          <a:prstGeom prst="rect">
            <a:avLst/>
          </a:prstGeom>
          <a:noFill/>
          <a:ln w="9525">
            <a:noFill/>
            <a:miter lim="800000"/>
            <a:headEnd/>
            <a:tailEnd/>
          </a:ln>
        </p:spPr>
      </p:pic>
      <p:grpSp>
        <p:nvGrpSpPr>
          <p:cNvPr id="3" name="Group 2"/>
          <p:cNvGrpSpPr/>
          <p:nvPr/>
        </p:nvGrpSpPr>
        <p:grpSpPr>
          <a:xfrm>
            <a:off x="3276600" y="812800"/>
            <a:ext cx="3378200" cy="5054600"/>
            <a:chOff x="3276600" y="812800"/>
            <a:chExt cx="3378200" cy="5054600"/>
          </a:xfrm>
          <a:effectLst>
            <a:outerShdw blurRad="50800" dir="5400000" algn="ctr" rotWithShape="0">
              <a:srgbClr val="000000"/>
            </a:outerShdw>
          </a:effectLst>
        </p:grpSpPr>
        <p:sp>
          <p:nvSpPr>
            <p:cNvPr id="165892" name="Freeform 4"/>
            <p:cNvSpPr>
              <a:spLocks/>
            </p:cNvSpPr>
            <p:nvPr/>
          </p:nvSpPr>
          <p:spPr bwMode="auto">
            <a:xfrm>
              <a:off x="3276600" y="812800"/>
              <a:ext cx="3378200" cy="5054600"/>
            </a:xfrm>
            <a:custGeom>
              <a:avLst/>
              <a:gdLst>
                <a:gd name="T0" fmla="*/ 0 w 2128"/>
                <a:gd name="T1" fmla="*/ 2147483647 h 3184"/>
                <a:gd name="T2" fmla="*/ 2147483647 w 2128"/>
                <a:gd name="T3" fmla="*/ 2147483647 h 3184"/>
                <a:gd name="T4" fmla="*/ 2147483647 w 2128"/>
                <a:gd name="T5" fmla="*/ 2147483647 h 3184"/>
                <a:gd name="T6" fmla="*/ 2147483647 w 2128"/>
                <a:gd name="T7" fmla="*/ 2147483647 h 3184"/>
                <a:gd name="T8" fmla="*/ 0 60000 65536"/>
                <a:gd name="T9" fmla="*/ 0 60000 65536"/>
                <a:gd name="T10" fmla="*/ 0 60000 65536"/>
                <a:gd name="T11" fmla="*/ 0 60000 65536"/>
                <a:gd name="T12" fmla="*/ 0 w 2128"/>
                <a:gd name="T13" fmla="*/ 0 h 3184"/>
                <a:gd name="T14" fmla="*/ 2128 w 2128"/>
                <a:gd name="T15" fmla="*/ 3184 h 3184"/>
              </a:gdLst>
              <a:ahLst/>
              <a:cxnLst>
                <a:cxn ang="T8">
                  <a:pos x="T0" y="T1"/>
                </a:cxn>
                <a:cxn ang="T9">
                  <a:pos x="T2" y="T3"/>
                </a:cxn>
                <a:cxn ang="T10">
                  <a:pos x="T4" y="T5"/>
                </a:cxn>
                <a:cxn ang="T11">
                  <a:pos x="T6" y="T7"/>
                </a:cxn>
              </a:cxnLst>
              <a:rect l="T12" t="T13" r="T14" b="T15"/>
              <a:pathLst>
                <a:path w="2128" h="3184">
                  <a:moveTo>
                    <a:pt x="0" y="3184"/>
                  </a:moveTo>
                  <a:cubicBezTo>
                    <a:pt x="108" y="2636"/>
                    <a:pt x="216" y="2088"/>
                    <a:pt x="528" y="1600"/>
                  </a:cubicBezTo>
                  <a:cubicBezTo>
                    <a:pt x="840" y="1112"/>
                    <a:pt x="1616" y="512"/>
                    <a:pt x="1872" y="256"/>
                  </a:cubicBezTo>
                  <a:cubicBezTo>
                    <a:pt x="2128" y="0"/>
                    <a:pt x="2096" y="32"/>
                    <a:pt x="2064" y="64"/>
                  </a:cubicBezTo>
                </a:path>
              </a:pathLst>
            </a:custGeom>
            <a:noFill/>
            <a:ln w="57150" cmpd="sng">
              <a:solidFill>
                <a:schemeClr val="accent2">
                  <a:lumMod val="60000"/>
                  <a:lumOff val="40000"/>
                </a:schemeClr>
              </a:solidFill>
              <a:round/>
              <a:headEnd/>
              <a:tailEnd/>
            </a:ln>
          </p:spPr>
          <p:txBody>
            <a:bodyPr/>
            <a:lstStyle/>
            <a:p>
              <a:endParaRPr lang="en-US"/>
            </a:p>
          </p:txBody>
        </p:sp>
        <p:sp>
          <p:nvSpPr>
            <p:cNvPr id="165893" name="Line 5"/>
            <p:cNvSpPr>
              <a:spLocks noChangeShapeType="1"/>
            </p:cNvSpPr>
            <p:nvPr/>
          </p:nvSpPr>
          <p:spPr bwMode="auto">
            <a:xfrm>
              <a:off x="6629400" y="838200"/>
              <a:ext cx="0" cy="381000"/>
            </a:xfrm>
            <a:prstGeom prst="line">
              <a:avLst/>
            </a:prstGeom>
            <a:noFill/>
            <a:ln w="28575">
              <a:solidFill>
                <a:schemeClr val="accent2">
                  <a:lumMod val="60000"/>
                  <a:lumOff val="40000"/>
                </a:schemeClr>
              </a:solidFill>
              <a:round/>
              <a:headEnd/>
              <a:tailEnd/>
            </a:ln>
          </p:spPr>
          <p:txBody>
            <a:bodyPr/>
            <a:lstStyle/>
            <a:p>
              <a:endParaRPr lang="en-US"/>
            </a:p>
          </p:txBody>
        </p:sp>
        <p:sp>
          <p:nvSpPr>
            <p:cNvPr id="165894" name="Line 6"/>
            <p:cNvSpPr>
              <a:spLocks noChangeShapeType="1"/>
            </p:cNvSpPr>
            <p:nvPr/>
          </p:nvSpPr>
          <p:spPr bwMode="auto">
            <a:xfrm flipH="1">
              <a:off x="6172200" y="838200"/>
              <a:ext cx="457200" cy="76200"/>
            </a:xfrm>
            <a:prstGeom prst="line">
              <a:avLst/>
            </a:prstGeom>
            <a:noFill/>
            <a:ln w="28575">
              <a:solidFill>
                <a:schemeClr val="accent2">
                  <a:lumMod val="60000"/>
                  <a:lumOff val="40000"/>
                </a:schemeClr>
              </a:solidFill>
              <a:round/>
              <a:headEnd/>
              <a:tailEnd/>
            </a:ln>
          </p:spPr>
          <p:txBody>
            <a:bodyPr/>
            <a:lstStyle/>
            <a:p>
              <a:endParaRPr lang="en-US"/>
            </a:p>
          </p:txBody>
        </p:sp>
      </p:grpSp>
      <p:sp>
        <p:nvSpPr>
          <p:cNvPr id="7" name="Rectangle 6"/>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auto">
          <a:xfrm>
            <a:off x="1" y="0"/>
            <a:ext cx="5714999" cy="1143000"/>
          </a:xfrm>
          <a:prstGeom prst="rect">
            <a:avLst/>
          </a:prstGeom>
          <a:solidFill>
            <a:srgbClr val="000000">
              <a:alpha val="80000"/>
            </a:srgbClr>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defRPr/>
            </a:pP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de Imágenes Visibles: Evalué Ventilación en altura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ctrTitle"/>
          </p:nvPr>
        </p:nvSpPr>
        <p:spPr>
          <a:xfrm>
            <a:off x="685800" y="2514600"/>
            <a:ext cx="7772400" cy="1085850"/>
          </a:xfrm>
        </p:spPr>
        <p:txBody>
          <a:bodyPr/>
          <a:lstStyle/>
          <a:p>
            <a:r>
              <a:rPr lang="es-ES_tradnl" b="1" dirty="0" smtClean="0">
                <a:solidFill>
                  <a:schemeClr val="bg2"/>
                </a:solidFill>
                <a:latin typeface="Arial" pitchFamily="34" charset="0"/>
                <a:cs typeface="Arial" pitchFamily="34" charset="0"/>
              </a:rPr>
              <a:t>Resumen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228600"/>
            <a:ext cx="8686800" cy="1219200"/>
          </a:xfrm>
          <a:solidFill>
            <a:srgbClr val="91B2E3"/>
          </a:solidFill>
        </p:spPr>
        <p:txBody>
          <a:bodyPr/>
          <a:lstStyle/>
          <a:p>
            <a:pPr>
              <a:defRPr/>
            </a:pPr>
            <a:r>
              <a:rPr lang="es-ES_tradnl" sz="2800" b="1" dirty="0" smtClean="0">
                <a:solidFill>
                  <a:schemeClr val="bg2"/>
                </a:solidFill>
                <a:latin typeface="Arial" pitchFamily="34" charset="0"/>
                <a:cs typeface="Arial" pitchFamily="34" charset="0"/>
              </a:rPr>
              <a:t>¿Onda Tropical o Vaguada Inducida </a:t>
            </a:r>
            <a:br>
              <a:rPr lang="es-ES_tradnl" sz="2800" b="1" dirty="0" smtClean="0">
                <a:solidFill>
                  <a:schemeClr val="bg2"/>
                </a:solidFill>
                <a:latin typeface="Arial" pitchFamily="34" charset="0"/>
                <a:cs typeface="Arial" pitchFamily="34" charset="0"/>
              </a:rPr>
            </a:br>
            <a:r>
              <a:rPr lang="es-ES_tradnl" sz="2800" b="1" dirty="0" smtClean="0">
                <a:solidFill>
                  <a:schemeClr val="bg2"/>
                </a:solidFill>
                <a:latin typeface="Arial" pitchFamily="34" charset="0"/>
                <a:cs typeface="Arial" pitchFamily="34" charset="0"/>
              </a:rPr>
              <a:t>por una TUTT?</a:t>
            </a:r>
          </a:p>
        </p:txBody>
      </p:sp>
      <p:sp>
        <p:nvSpPr>
          <p:cNvPr id="176130" name="Rectangle 3"/>
          <p:cNvSpPr>
            <a:spLocks noGrp="1" noChangeArrowheads="1"/>
          </p:cNvSpPr>
          <p:nvPr>
            <p:ph type="body" idx="1"/>
          </p:nvPr>
        </p:nvSpPr>
        <p:spPr>
          <a:xfrm>
            <a:off x="228600" y="1600200"/>
            <a:ext cx="8458200" cy="4876800"/>
          </a:xfrm>
        </p:spPr>
        <p:txBody>
          <a:bodyPr/>
          <a:lstStyle/>
          <a:p>
            <a:pPr>
              <a:lnSpc>
                <a:spcPct val="90000"/>
              </a:lnSpc>
            </a:pPr>
            <a:r>
              <a:rPr lang="es-ES_tradnl" sz="2600" dirty="0" smtClean="0">
                <a:solidFill>
                  <a:schemeClr val="bg2"/>
                </a:solidFill>
              </a:rPr>
              <a:t>¿Cómo discernir si es una vaguada inducida?</a:t>
            </a:r>
          </a:p>
          <a:p>
            <a:pPr lvl="1">
              <a:lnSpc>
                <a:spcPct val="90000"/>
              </a:lnSpc>
            </a:pPr>
            <a:r>
              <a:rPr lang="es-ES_tradnl" sz="2200" dirty="0" smtClean="0">
                <a:solidFill>
                  <a:schemeClr val="bg2"/>
                </a:solidFill>
              </a:rPr>
              <a:t>Se forma en lugar/sitio.</a:t>
            </a:r>
          </a:p>
          <a:p>
            <a:pPr lvl="1">
              <a:lnSpc>
                <a:spcPct val="90000"/>
              </a:lnSpc>
            </a:pPr>
            <a:r>
              <a:rPr lang="es-ES_tradnl" sz="2200" dirty="0" smtClean="0">
                <a:solidFill>
                  <a:schemeClr val="bg2"/>
                </a:solidFill>
              </a:rPr>
              <a:t>Si se mueve, lo hace en conjunto con perturbaciones en altura.</a:t>
            </a:r>
          </a:p>
          <a:p>
            <a:pPr lvl="1">
              <a:lnSpc>
                <a:spcPct val="90000"/>
              </a:lnSpc>
            </a:pPr>
            <a:r>
              <a:rPr lang="es-ES_tradnl" sz="2200" dirty="0" smtClean="0">
                <a:solidFill>
                  <a:schemeClr val="bg2"/>
                </a:solidFill>
              </a:rPr>
              <a:t>Importante ver evolución (uso de análisis previos/continuidad).</a:t>
            </a:r>
          </a:p>
          <a:p>
            <a:pPr lvl="1">
              <a:lnSpc>
                <a:spcPct val="90000"/>
              </a:lnSpc>
            </a:pPr>
            <a:r>
              <a:rPr lang="es-ES_tradnl" sz="2200" dirty="0" smtClean="0">
                <a:solidFill>
                  <a:schemeClr val="bg2"/>
                </a:solidFill>
              </a:rPr>
              <a:t>Se tiende a disipar según se disipa la TUTT.</a:t>
            </a:r>
          </a:p>
          <a:p>
            <a:pPr lvl="1">
              <a:lnSpc>
                <a:spcPct val="90000"/>
              </a:lnSpc>
            </a:pPr>
            <a:endParaRPr lang="es-ES_tradnl" sz="2400" dirty="0" smtClean="0">
              <a:solidFill>
                <a:schemeClr val="bg2"/>
              </a:solidFill>
            </a:endParaRPr>
          </a:p>
          <a:p>
            <a:pPr>
              <a:lnSpc>
                <a:spcPct val="90000"/>
              </a:lnSpc>
            </a:pPr>
            <a:r>
              <a:rPr lang="es-ES_tradnl" sz="2800" dirty="0" smtClean="0">
                <a:solidFill>
                  <a:schemeClr val="bg2"/>
                </a:solidFill>
              </a:rPr>
              <a:t>¿Cómo reconocemos una onda tropical?</a:t>
            </a:r>
          </a:p>
          <a:p>
            <a:pPr lvl="1">
              <a:lnSpc>
                <a:spcPct val="90000"/>
              </a:lnSpc>
            </a:pPr>
            <a:r>
              <a:rPr lang="es-ES_tradnl" sz="2200" dirty="0" smtClean="0">
                <a:solidFill>
                  <a:schemeClr val="bg2"/>
                </a:solidFill>
              </a:rPr>
              <a:t>Sus orígenes son de África,</a:t>
            </a:r>
          </a:p>
          <a:p>
            <a:pPr lvl="2">
              <a:lnSpc>
                <a:spcPct val="90000"/>
              </a:lnSpc>
            </a:pPr>
            <a:r>
              <a:rPr lang="es-ES_tradnl" sz="2200" dirty="0" smtClean="0">
                <a:solidFill>
                  <a:schemeClr val="bg2"/>
                </a:solidFill>
              </a:rPr>
              <a:t>Ver diagrama </a:t>
            </a:r>
            <a:r>
              <a:rPr lang="es-ES_tradnl" sz="2200" dirty="0" err="1" smtClean="0">
                <a:solidFill>
                  <a:schemeClr val="bg2"/>
                </a:solidFill>
              </a:rPr>
              <a:t>Hovmöller</a:t>
            </a:r>
            <a:r>
              <a:rPr lang="es-ES_tradnl" sz="2200" dirty="0" smtClean="0">
                <a:solidFill>
                  <a:schemeClr val="bg2"/>
                </a:solidFill>
              </a:rPr>
              <a:t> en la dirección:</a:t>
            </a:r>
          </a:p>
          <a:p>
            <a:pPr marL="914400" lvl="2" indent="0">
              <a:lnSpc>
                <a:spcPct val="90000"/>
              </a:lnSpc>
              <a:buNone/>
            </a:pPr>
            <a:r>
              <a:rPr lang="es-ES_tradnl" sz="2200" b="1" dirty="0" smtClean="0">
                <a:solidFill>
                  <a:schemeClr val="bg2"/>
                </a:solidFill>
              </a:rPr>
              <a:t>    </a:t>
            </a:r>
            <a:r>
              <a:rPr lang="es-ES_tradnl" sz="2200" b="1" dirty="0" smtClean="0">
                <a:solidFill>
                  <a:schemeClr val="bg1"/>
                </a:solidFill>
              </a:rPr>
              <a:t>http://www.nhc.noaa.gov/analysis_tools.shtml</a:t>
            </a:r>
            <a:endParaRPr lang="es-ES_tradnl" sz="2200" dirty="0" smtClean="0">
              <a:solidFill>
                <a:schemeClr val="bg1"/>
              </a:solidFill>
            </a:endParaRPr>
          </a:p>
          <a:p>
            <a:pPr lvl="1">
              <a:lnSpc>
                <a:spcPct val="90000"/>
              </a:lnSpc>
            </a:pPr>
            <a:r>
              <a:rPr lang="es-ES_tradnl" sz="2200" dirty="0" smtClean="0">
                <a:solidFill>
                  <a:schemeClr val="bg2"/>
                </a:solidFill>
              </a:rPr>
              <a:t>Se propaga independientemente de sistemas en altura.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152400" y="1295400"/>
            <a:ext cx="8763000" cy="5105400"/>
          </a:xfrm>
        </p:spPr>
        <p:txBody>
          <a:bodyPr/>
          <a:lstStyle/>
          <a:p>
            <a:pPr>
              <a:lnSpc>
                <a:spcPct val="90000"/>
              </a:lnSpc>
              <a:buFontTx/>
              <a:buNone/>
              <a:defRPr/>
            </a:pPr>
            <a:r>
              <a:rPr lang="es-ES_tradnl" sz="2600" b="1" dirty="0" smtClean="0">
                <a:solidFill>
                  <a:schemeClr val="bg2"/>
                </a:solidFill>
              </a:rPr>
              <a:t>    ¿Puede una onda tropical interactuar/juntarse con una vaguada inducida?</a:t>
            </a:r>
          </a:p>
          <a:p>
            <a:pPr>
              <a:lnSpc>
                <a:spcPct val="90000"/>
              </a:lnSpc>
              <a:buFontTx/>
              <a:buNone/>
              <a:defRPr/>
            </a:pPr>
            <a:endParaRPr lang="es-ES_tradnl" sz="800" b="1" dirty="0" smtClean="0">
              <a:solidFill>
                <a:schemeClr val="bg2"/>
              </a:solidFill>
              <a:effectLst>
                <a:outerShdw blurRad="38100" dist="38100" dir="2700000" algn="tl">
                  <a:srgbClr val="000000">
                    <a:alpha val="43137"/>
                  </a:srgbClr>
                </a:outerShdw>
              </a:effectLst>
            </a:endParaRPr>
          </a:p>
          <a:p>
            <a:pPr lvl="1">
              <a:lnSpc>
                <a:spcPct val="90000"/>
              </a:lnSpc>
              <a:defRPr/>
            </a:pPr>
            <a:r>
              <a:rPr lang="es-ES_tradnl" sz="2000" b="1" u="sng" dirty="0" smtClean="0">
                <a:solidFill>
                  <a:schemeClr val="bg2"/>
                </a:solidFill>
              </a:rPr>
              <a:t>SI</a:t>
            </a:r>
            <a:r>
              <a:rPr lang="es-ES_tradnl" sz="2000" dirty="0" smtClean="0">
                <a:solidFill>
                  <a:schemeClr val="bg2"/>
                </a:solidFill>
              </a:rPr>
              <a:t>:  Pero la circulación inducida en capas bajas puede terminar </a:t>
            </a:r>
            <a:r>
              <a:rPr lang="es-ES_tradnl" sz="2100" b="1" dirty="0" smtClean="0">
                <a:solidFill>
                  <a:schemeClr val="bg2"/>
                </a:solidFill>
              </a:rPr>
              <a:t>“</a:t>
            </a:r>
            <a:r>
              <a:rPr lang="es-ES_tradnl" sz="2100" b="1" u="sng" dirty="0" smtClean="0">
                <a:solidFill>
                  <a:schemeClr val="bg2"/>
                </a:solidFill>
              </a:rPr>
              <a:t>enmascarando</a:t>
            </a:r>
            <a:r>
              <a:rPr lang="es-ES_tradnl" sz="2100" b="1" i="1" dirty="0" smtClean="0">
                <a:solidFill>
                  <a:schemeClr val="bg2"/>
                </a:solidFill>
              </a:rPr>
              <a:t>”</a:t>
            </a:r>
            <a:r>
              <a:rPr lang="es-ES_tradnl" sz="2000" dirty="0" smtClean="0">
                <a:solidFill>
                  <a:schemeClr val="bg2"/>
                </a:solidFill>
              </a:rPr>
              <a:t> la onda tropical aparentando ser solo una onda inducida.</a:t>
            </a:r>
          </a:p>
          <a:p>
            <a:pPr lvl="2">
              <a:lnSpc>
                <a:spcPct val="90000"/>
              </a:lnSpc>
              <a:defRPr/>
            </a:pPr>
            <a:r>
              <a:rPr lang="es-ES_tradnl" sz="1800" dirty="0" smtClean="0">
                <a:solidFill>
                  <a:srgbClr val="0000FF"/>
                </a:solidFill>
              </a:rPr>
              <a:t>Algo parecido se observa en el Caribe Sur/Panamá, donde vaguada semipermanente de capas bajas hace difícil darle seguimiento a las ondas</a:t>
            </a:r>
          </a:p>
          <a:p>
            <a:pPr lvl="2">
              <a:lnSpc>
                <a:spcPct val="90000"/>
              </a:lnSpc>
              <a:defRPr/>
            </a:pPr>
            <a:endParaRPr lang="es-ES_tradnl" sz="1000" dirty="0" smtClean="0">
              <a:solidFill>
                <a:schemeClr val="bg2"/>
              </a:solidFill>
            </a:endParaRPr>
          </a:p>
          <a:p>
            <a:pPr lvl="1">
              <a:lnSpc>
                <a:spcPct val="90000"/>
              </a:lnSpc>
              <a:defRPr/>
            </a:pPr>
            <a:r>
              <a:rPr lang="es-ES_tradnl" sz="2000" b="1" u="sng" dirty="0" smtClean="0">
                <a:solidFill>
                  <a:schemeClr val="bg2"/>
                </a:solidFill>
              </a:rPr>
              <a:t>POSIBLEMENTE</a:t>
            </a:r>
            <a:r>
              <a:rPr lang="es-ES_tradnl" sz="2000" dirty="0" smtClean="0">
                <a:solidFill>
                  <a:schemeClr val="bg2"/>
                </a:solidFill>
              </a:rPr>
              <a:t>:  Según la onda tropical se avecina a la vaguada en altura, es probable que experimente cortante en la vertical. En algunas/varias ocasiones la onda tropical se disipa mientras que la inducida persiste.</a:t>
            </a:r>
          </a:p>
          <a:p>
            <a:pPr lvl="1">
              <a:lnSpc>
                <a:spcPct val="90000"/>
              </a:lnSpc>
              <a:defRPr/>
            </a:pPr>
            <a:endParaRPr lang="es-ES_tradnl" sz="1000" dirty="0" smtClean="0">
              <a:solidFill>
                <a:schemeClr val="bg2"/>
              </a:solidFill>
            </a:endParaRPr>
          </a:p>
          <a:p>
            <a:pPr lvl="1">
              <a:lnSpc>
                <a:spcPct val="90000"/>
              </a:lnSpc>
              <a:defRPr/>
            </a:pPr>
            <a:r>
              <a:rPr lang="es-ES_tradnl" sz="2000" b="1" u="sng" dirty="0" smtClean="0">
                <a:solidFill>
                  <a:schemeClr val="bg2"/>
                </a:solidFill>
              </a:rPr>
              <a:t>NO</a:t>
            </a:r>
            <a:r>
              <a:rPr lang="es-ES_tradnl" sz="2000" dirty="0" smtClean="0">
                <a:solidFill>
                  <a:schemeClr val="bg2"/>
                </a:solidFill>
              </a:rPr>
              <a:t>:  Una onda tropical potente/bien organizada puede retener su integridad según se acerca a la vaguada en altura.  Pero esto depende de la intensidad y/o profundidad de la vaguada en altura.</a:t>
            </a:r>
          </a:p>
          <a:p>
            <a:pPr lvl="2">
              <a:lnSpc>
                <a:spcPct val="90000"/>
              </a:lnSpc>
              <a:defRPr/>
            </a:pPr>
            <a:r>
              <a:rPr lang="es-ES_tradnl" sz="1800" dirty="0" smtClean="0">
                <a:solidFill>
                  <a:srgbClr val="0000FF"/>
                </a:solidFill>
              </a:rPr>
              <a:t>Mientras más profunda sea la vaguada en altura, menor la probabilidad de la onda del este sobreviva.</a:t>
            </a:r>
          </a:p>
          <a:p>
            <a:pPr lvl="2">
              <a:lnSpc>
                <a:spcPct val="90000"/>
              </a:lnSpc>
              <a:defRPr/>
            </a:pPr>
            <a:endParaRPr lang="es-ES_tradnl" sz="1800" dirty="0" smtClean="0">
              <a:solidFill>
                <a:schemeClr val="bg2"/>
              </a:solidFill>
            </a:endParaRPr>
          </a:p>
        </p:txBody>
      </p:sp>
      <p:sp>
        <p:nvSpPr>
          <p:cNvPr id="5" name="Rectangle 2"/>
          <p:cNvSpPr txBox="1">
            <a:spLocks noChangeArrowheads="1"/>
          </p:cNvSpPr>
          <p:nvPr/>
        </p:nvSpPr>
        <p:spPr bwMode="auto">
          <a:xfrm>
            <a:off x="228600" y="228600"/>
            <a:ext cx="8686800" cy="838200"/>
          </a:xfrm>
          <a:prstGeom prst="rect">
            <a:avLst/>
          </a:prstGeom>
          <a:solidFill>
            <a:srgbClr val="91B2E3"/>
          </a:solid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s-ES_tradnl" sz="2800" b="1" dirty="0" smtClean="0">
                <a:solidFill>
                  <a:schemeClr val="bg2"/>
                </a:solidFill>
                <a:latin typeface="Arial" pitchFamily="34" charset="0"/>
                <a:cs typeface="Arial" pitchFamily="34" charset="0"/>
              </a:rPr>
              <a:t>Interacción entre una onda tropical y una TUTT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ctrTitle"/>
          </p:nvPr>
        </p:nvSpPr>
        <p:spPr>
          <a:xfrm>
            <a:off x="685800" y="2286000"/>
            <a:ext cx="7772400" cy="1143000"/>
          </a:xfrm>
        </p:spPr>
        <p:txBody>
          <a:bodyPr/>
          <a:lstStyle/>
          <a:p>
            <a:r>
              <a:rPr lang="es-ES_tradnl" smtClean="0">
                <a:solidFill>
                  <a:schemeClr val="bg2"/>
                </a:solidFill>
                <a:cs typeface="Times New Roman" pitchFamily="18" charset="0"/>
              </a:rPr>
              <a:t>¿</a:t>
            </a:r>
            <a:r>
              <a:rPr lang="es-ES_tradnl" smtClean="0">
                <a:solidFill>
                  <a:schemeClr val="bg2"/>
                </a:solidFill>
              </a:rPr>
              <a:t>Preguntas?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4"/>
          <p:cNvSpPr>
            <a:spLocks noGrp="1" noChangeArrowheads="1"/>
          </p:cNvSpPr>
          <p:nvPr>
            <p:ph type="ctrTitle"/>
          </p:nvPr>
        </p:nvSpPr>
        <p:spPr/>
        <p:txBody>
          <a:bodyPr/>
          <a:lstStyle/>
          <a:p>
            <a:r>
              <a:rPr lang="es-ES_tradnl" smtClean="0">
                <a:solidFill>
                  <a:schemeClr val="bg2"/>
                </a:solidFill>
              </a:rPr>
              <a:t>Prueba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685800" y="609600"/>
            <a:ext cx="7772400" cy="838200"/>
          </a:xfrm>
        </p:spPr>
        <p:txBody>
          <a:bodyPr/>
          <a:lstStyle/>
          <a:p>
            <a:r>
              <a:rPr lang="es-ES_tradnl" dirty="0" smtClean="0">
                <a:solidFill>
                  <a:schemeClr val="bg2"/>
                </a:solidFill>
              </a:rPr>
              <a:t>Preguntas</a:t>
            </a:r>
          </a:p>
        </p:txBody>
      </p:sp>
      <p:sp>
        <p:nvSpPr>
          <p:cNvPr id="181250" name="Rectangle 3"/>
          <p:cNvSpPr>
            <a:spLocks noGrp="1" noChangeArrowheads="1"/>
          </p:cNvSpPr>
          <p:nvPr>
            <p:ph type="body" idx="1"/>
          </p:nvPr>
        </p:nvSpPr>
        <p:spPr>
          <a:xfrm>
            <a:off x="685800" y="1600200"/>
            <a:ext cx="7772400" cy="4114800"/>
          </a:xfrm>
        </p:spPr>
        <p:txBody>
          <a:bodyPr/>
          <a:lstStyle/>
          <a:p>
            <a:pPr>
              <a:lnSpc>
                <a:spcPct val="90000"/>
              </a:lnSpc>
            </a:pPr>
            <a:r>
              <a:rPr lang="es-ES_tradnl" sz="2400" dirty="0" smtClean="0">
                <a:solidFill>
                  <a:schemeClr val="bg2"/>
                </a:solidFill>
                <a:cs typeface="Times New Roman" pitchFamily="18" charset="0"/>
              </a:rPr>
              <a:t>¿Una vaguada de núcleo frío que se extiende desde la superficie a niveles medios/superiores es una TUTT?</a:t>
            </a:r>
          </a:p>
          <a:p>
            <a:pPr>
              <a:lnSpc>
                <a:spcPct val="90000"/>
              </a:lnSpc>
            </a:pPr>
            <a:r>
              <a:rPr lang="es-ES_tradnl" sz="2400" dirty="0" smtClean="0">
                <a:solidFill>
                  <a:schemeClr val="bg2"/>
                </a:solidFill>
                <a:cs typeface="Times New Roman" pitchFamily="18" charset="0"/>
              </a:rPr>
              <a:t>¿Las imágenes de vapor de agua, nos sirven para identificar circulaciones de niveles bajos?</a:t>
            </a:r>
          </a:p>
          <a:p>
            <a:pPr>
              <a:lnSpc>
                <a:spcPct val="90000"/>
              </a:lnSpc>
            </a:pPr>
            <a:r>
              <a:rPr lang="es-ES_tradnl" sz="2400" dirty="0" smtClean="0">
                <a:solidFill>
                  <a:schemeClr val="bg2"/>
                </a:solidFill>
                <a:cs typeface="Times New Roman" pitchFamily="18" charset="0"/>
              </a:rPr>
              <a:t>¿Ondas tropicales y vaguadas inducidas en los alisios de capas bajas son lo mismo?</a:t>
            </a:r>
          </a:p>
          <a:p>
            <a:pPr>
              <a:lnSpc>
                <a:spcPct val="90000"/>
              </a:lnSpc>
            </a:pPr>
            <a:r>
              <a:rPr lang="es-ES_tradnl" sz="2400" dirty="0" smtClean="0">
                <a:solidFill>
                  <a:schemeClr val="bg2"/>
                </a:solidFill>
                <a:cs typeface="Times New Roman" pitchFamily="18" charset="0"/>
              </a:rPr>
              <a:t>¿Qué función tienen las </a:t>
            </a:r>
            <a:r>
              <a:rPr lang="es-ES_tradnl" sz="2400" dirty="0" err="1" smtClean="0">
                <a:solidFill>
                  <a:schemeClr val="bg2"/>
                </a:solidFill>
                <a:cs typeface="Times New Roman" pitchFamily="18" charset="0"/>
              </a:rPr>
              <a:t>TUTTs</a:t>
            </a:r>
            <a:r>
              <a:rPr lang="es-ES_tradnl" sz="2400" dirty="0" smtClean="0">
                <a:solidFill>
                  <a:schemeClr val="bg2"/>
                </a:solidFill>
                <a:cs typeface="Times New Roman" pitchFamily="18" charset="0"/>
              </a:rPr>
              <a:t> para la convección  en la cuenca del Caribe?</a:t>
            </a:r>
          </a:p>
          <a:p>
            <a:pPr>
              <a:lnSpc>
                <a:spcPct val="90000"/>
              </a:lnSpc>
            </a:pPr>
            <a:r>
              <a:rPr lang="es-ES_tradnl" sz="2400" dirty="0" smtClean="0">
                <a:solidFill>
                  <a:schemeClr val="bg2"/>
                </a:solidFill>
                <a:cs typeface="Times New Roman" pitchFamily="18" charset="0"/>
              </a:rPr>
              <a:t>¿Por qué vemos altos valores de temperatura equivalente potencial en las ondas tropicales y las vaguadas inducidas?</a:t>
            </a:r>
          </a:p>
          <a:p>
            <a:pPr>
              <a:lnSpc>
                <a:spcPct val="90000"/>
              </a:lnSpc>
            </a:pPr>
            <a:r>
              <a:rPr lang="es-ES_tradnl" sz="2400" dirty="0" smtClean="0">
                <a:solidFill>
                  <a:schemeClr val="bg2"/>
                </a:solidFill>
                <a:cs typeface="Times New Roman" pitchFamily="18" charset="0"/>
              </a:rPr>
              <a:t>¿Cuándo hay interacción negativa/positiva entre una TUTT y una onda tropical?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3"/>
          <p:cNvSpPr>
            <a:spLocks noGrp="1"/>
          </p:cNvSpPr>
          <p:nvPr>
            <p:ph type="title"/>
          </p:nvPr>
        </p:nvSpPr>
        <p:spPr>
          <a:xfrm>
            <a:off x="909918" y="430305"/>
            <a:ext cx="7467600" cy="1524000"/>
          </a:xfrm>
        </p:spPr>
        <p:txBody>
          <a:bodyPr/>
          <a:lstStyle/>
          <a:p>
            <a:r>
              <a:rPr lang="es-ES_tradnl" sz="3600" dirty="0" smtClean="0">
                <a:solidFill>
                  <a:schemeClr val="bg2"/>
                </a:solidFill>
                <a:cs typeface="Times New Roman" pitchFamily="18" charset="0"/>
              </a:rPr>
              <a:t>Evalué las animaciones WV/Vis.</a:t>
            </a:r>
            <a:br>
              <a:rPr lang="es-ES_tradnl" sz="3600" dirty="0" smtClean="0">
                <a:solidFill>
                  <a:schemeClr val="bg2"/>
                </a:solidFill>
                <a:cs typeface="Times New Roman" pitchFamily="18" charset="0"/>
              </a:rPr>
            </a:br>
            <a:r>
              <a:rPr lang="es-ES_tradnl" sz="3600" dirty="0" smtClean="0">
                <a:solidFill>
                  <a:schemeClr val="bg2"/>
                </a:solidFill>
                <a:cs typeface="Times New Roman" pitchFamily="18" charset="0"/>
              </a:rPr>
              <a:t>¿Perturbación en el Caribe, es TUTT inducida u onda tropical?</a:t>
            </a:r>
            <a:endParaRPr lang="es-ES_tradnl" sz="3600" dirty="0" smtClean="0">
              <a:solidFill>
                <a:schemeClr val="bg2"/>
              </a:solidFill>
            </a:endParaRPr>
          </a:p>
        </p:txBody>
      </p:sp>
      <p:pic>
        <p:nvPicPr>
          <p:cNvPr id="182274" name="Picture 4" descr="Vis-apr2011.gif"/>
          <p:cNvPicPr>
            <a:picLocks noChangeAspect="1"/>
          </p:cNvPicPr>
          <p:nvPr/>
        </p:nvPicPr>
        <p:blipFill>
          <a:blip r:embed="rId2" cstate="print"/>
          <a:srcRect/>
          <a:stretch>
            <a:fillRect/>
          </a:stretch>
        </p:blipFill>
        <p:spPr bwMode="auto">
          <a:xfrm>
            <a:off x="4673600" y="2514600"/>
            <a:ext cx="4470400" cy="3352800"/>
          </a:xfrm>
          <a:prstGeom prst="rect">
            <a:avLst/>
          </a:prstGeom>
          <a:noFill/>
          <a:ln w="9525">
            <a:noFill/>
            <a:miter lim="800000"/>
            <a:headEnd/>
            <a:tailEnd/>
          </a:ln>
        </p:spPr>
      </p:pic>
      <p:pic>
        <p:nvPicPr>
          <p:cNvPr id="182275" name="Picture 5" descr="WV-Apr2011.gif"/>
          <p:cNvPicPr>
            <a:picLocks noChangeAspect="1"/>
          </p:cNvPicPr>
          <p:nvPr/>
        </p:nvPicPr>
        <p:blipFill>
          <a:blip r:embed="rId3" cstate="print"/>
          <a:srcRect/>
          <a:stretch>
            <a:fillRect/>
          </a:stretch>
        </p:blipFill>
        <p:spPr bwMode="auto">
          <a:xfrm>
            <a:off x="0" y="25146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3"/>
          <p:cNvSpPr>
            <a:spLocks noGrp="1"/>
          </p:cNvSpPr>
          <p:nvPr>
            <p:ph type="title" idx="4294967295"/>
          </p:nvPr>
        </p:nvSpPr>
        <p:spPr>
          <a:xfrm>
            <a:off x="0" y="0"/>
            <a:ext cx="9144000" cy="990600"/>
          </a:xfrm>
        </p:spPr>
        <p:txBody>
          <a:bodyPr/>
          <a:lstStyle/>
          <a:p>
            <a:r>
              <a:rPr lang="es-ES_tradnl" sz="2400" dirty="0" smtClean="0">
                <a:solidFill>
                  <a:schemeClr val="bg2"/>
                </a:solidFill>
                <a:cs typeface="Times New Roman" pitchFamily="18" charset="0"/>
              </a:rPr>
              <a:t>Evalué las animaciones WV/Vis.</a:t>
            </a:r>
            <a:br>
              <a:rPr lang="es-ES_tradnl" sz="2400" dirty="0" smtClean="0">
                <a:solidFill>
                  <a:schemeClr val="bg2"/>
                </a:solidFill>
                <a:cs typeface="Times New Roman" pitchFamily="18" charset="0"/>
              </a:rPr>
            </a:br>
            <a:r>
              <a:rPr lang="es-ES_tradnl" sz="2400" dirty="0" smtClean="0">
                <a:solidFill>
                  <a:schemeClr val="bg2"/>
                </a:solidFill>
                <a:cs typeface="Times New Roman" pitchFamily="18" charset="0"/>
              </a:rPr>
              <a:t>¿Perturbación del Atlántico es TUTT inducida u onda tropical?</a:t>
            </a:r>
            <a:endParaRPr lang="es-ES_tradnl" sz="2400" dirty="0" smtClean="0">
              <a:solidFill>
                <a:schemeClr val="bg2"/>
              </a:solidFill>
            </a:endParaRPr>
          </a:p>
        </p:txBody>
      </p:sp>
      <p:pic>
        <p:nvPicPr>
          <p:cNvPr id="5" name="Picture 4" descr="TUTT_ern_wv_20110711_loop"/>
          <p:cNvPicPr>
            <a:picLocks noChangeAspect="1" noChangeArrowheads="1" noCrop="1"/>
          </p:cNvPicPr>
          <p:nvPr/>
        </p:nvPicPr>
        <p:blipFill>
          <a:blip r:embed="rId2"/>
          <a:srcRect/>
          <a:stretch>
            <a:fillRect/>
          </a:stretch>
        </p:blipFill>
        <p:spPr bwMode="auto">
          <a:xfrm>
            <a:off x="0" y="1066800"/>
            <a:ext cx="4876801" cy="3430588"/>
          </a:xfrm>
          <a:prstGeom prst="rect">
            <a:avLst/>
          </a:prstGeom>
          <a:noFill/>
          <a:ln w="9525">
            <a:noFill/>
            <a:miter lim="800000"/>
            <a:headEnd/>
            <a:tailEnd/>
          </a:ln>
        </p:spPr>
      </p:pic>
      <p:pic>
        <p:nvPicPr>
          <p:cNvPr id="6" name="Picture 5" descr="tw_ern_IR_20110711_loop"/>
          <p:cNvPicPr>
            <a:picLocks noChangeAspect="1" noChangeArrowheads="1" noCrop="1"/>
          </p:cNvPicPr>
          <p:nvPr/>
        </p:nvPicPr>
        <p:blipFill>
          <a:blip r:embed="rId3"/>
          <a:srcRect/>
          <a:stretch>
            <a:fillRect/>
          </a:stretch>
        </p:blipFill>
        <p:spPr bwMode="auto">
          <a:xfrm>
            <a:off x="4114800" y="3319463"/>
            <a:ext cx="5029200" cy="3538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3"/>
          <p:cNvSpPr>
            <a:spLocks noGrp="1"/>
          </p:cNvSpPr>
          <p:nvPr>
            <p:ph type="title" idx="4294967295"/>
          </p:nvPr>
        </p:nvSpPr>
        <p:spPr>
          <a:xfrm>
            <a:off x="0" y="0"/>
            <a:ext cx="9144000" cy="1447800"/>
          </a:xfrm>
        </p:spPr>
        <p:txBody>
          <a:bodyPr/>
          <a:lstStyle/>
          <a:p>
            <a:r>
              <a:rPr lang="es-ES_tradnl" sz="2800" dirty="0" smtClean="0">
                <a:solidFill>
                  <a:schemeClr val="bg2"/>
                </a:solidFill>
                <a:cs typeface="Times New Roman" pitchFamily="18" charset="0"/>
              </a:rPr>
              <a:t>Evalué las animaciones WV/Vis.</a:t>
            </a:r>
            <a:br>
              <a:rPr lang="es-ES_tradnl" sz="2800" dirty="0" smtClean="0">
                <a:solidFill>
                  <a:schemeClr val="bg2"/>
                </a:solidFill>
                <a:cs typeface="Times New Roman" pitchFamily="18" charset="0"/>
              </a:rPr>
            </a:br>
            <a:r>
              <a:rPr lang="es-ES_tradnl" sz="2800" dirty="0" smtClean="0">
                <a:solidFill>
                  <a:schemeClr val="bg2"/>
                </a:solidFill>
                <a:cs typeface="Times New Roman" pitchFamily="18" charset="0"/>
              </a:rPr>
              <a:t>¿Perturbación en el Caribe, es TUTT inducida o onda del este?</a:t>
            </a:r>
            <a:endParaRPr lang="es-ES_tradnl" sz="2800" dirty="0" smtClean="0">
              <a:solidFill>
                <a:schemeClr val="bg2"/>
              </a:solidFill>
            </a:endParaRPr>
          </a:p>
        </p:txBody>
      </p:sp>
      <p:pic>
        <p:nvPicPr>
          <p:cNvPr id="5" name="Picture 4" descr="TUTT_WV-Wrn_20110711-loop"/>
          <p:cNvPicPr>
            <a:picLocks noChangeAspect="1" noChangeArrowheads="1" noCrop="1"/>
          </p:cNvPicPr>
          <p:nvPr/>
        </p:nvPicPr>
        <p:blipFill>
          <a:blip r:embed="rId2"/>
          <a:srcRect/>
          <a:stretch>
            <a:fillRect/>
          </a:stretch>
        </p:blipFill>
        <p:spPr bwMode="auto">
          <a:xfrm>
            <a:off x="0" y="1219200"/>
            <a:ext cx="5334000" cy="3751263"/>
          </a:xfrm>
          <a:prstGeom prst="rect">
            <a:avLst/>
          </a:prstGeom>
          <a:noFill/>
          <a:ln w="9525">
            <a:noFill/>
            <a:miter lim="800000"/>
            <a:headEnd/>
            <a:tailEnd/>
          </a:ln>
        </p:spPr>
      </p:pic>
      <p:pic>
        <p:nvPicPr>
          <p:cNvPr id="6" name="Picture 5" descr="TUTT_IR-Wrn_20110711-loop"/>
          <p:cNvPicPr>
            <a:picLocks noChangeAspect="1" noChangeArrowheads="1" noCrop="1"/>
          </p:cNvPicPr>
          <p:nvPr/>
        </p:nvPicPr>
        <p:blipFill>
          <a:blip r:embed="rId3"/>
          <a:srcRect/>
          <a:stretch>
            <a:fillRect/>
          </a:stretch>
        </p:blipFill>
        <p:spPr bwMode="auto">
          <a:xfrm>
            <a:off x="4038600" y="3268663"/>
            <a:ext cx="5105400" cy="3589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r>
              <a:rPr lang="es-ES_tradnl" smtClean="0">
                <a:solidFill>
                  <a:schemeClr val="bg2"/>
                </a:solidFill>
              </a:rPr>
              <a:t>Referencias</a:t>
            </a:r>
          </a:p>
        </p:txBody>
      </p:sp>
      <p:sp>
        <p:nvSpPr>
          <p:cNvPr id="185346" name="Rectangle 3"/>
          <p:cNvSpPr>
            <a:spLocks noGrp="1" noChangeArrowheads="1"/>
          </p:cNvSpPr>
          <p:nvPr>
            <p:ph type="body" idx="1"/>
          </p:nvPr>
        </p:nvSpPr>
        <p:spPr/>
        <p:txBody>
          <a:bodyPr/>
          <a:lstStyle/>
          <a:p>
            <a:pPr>
              <a:lnSpc>
                <a:spcPct val="80000"/>
              </a:lnSpc>
            </a:pPr>
            <a:r>
              <a:rPr lang="es-ES_tradnl" sz="1600" dirty="0" smtClean="0">
                <a:solidFill>
                  <a:schemeClr val="bg2"/>
                </a:solidFill>
              </a:rPr>
              <a:t>NWS </a:t>
            </a:r>
            <a:r>
              <a:rPr lang="es-ES_tradnl" sz="1600" dirty="0" err="1" smtClean="0">
                <a:solidFill>
                  <a:schemeClr val="bg2"/>
                </a:solidFill>
              </a:rPr>
              <a:t>Southern</a:t>
            </a:r>
            <a:r>
              <a:rPr lang="es-ES_tradnl" sz="1600" dirty="0" smtClean="0">
                <a:solidFill>
                  <a:schemeClr val="bg2"/>
                </a:solidFill>
              </a:rPr>
              <a:t> </a:t>
            </a:r>
            <a:r>
              <a:rPr lang="es-ES_tradnl" sz="1600" dirty="0" err="1" smtClean="0">
                <a:solidFill>
                  <a:schemeClr val="bg2"/>
                </a:solidFill>
              </a:rPr>
              <a:t>Region</a:t>
            </a:r>
            <a:r>
              <a:rPr lang="es-ES_tradnl" sz="1600" dirty="0" smtClean="0">
                <a:solidFill>
                  <a:schemeClr val="bg2"/>
                </a:solidFill>
              </a:rPr>
              <a:t> </a:t>
            </a:r>
            <a:r>
              <a:rPr lang="es-ES_tradnl" sz="1600" dirty="0" err="1" smtClean="0">
                <a:solidFill>
                  <a:schemeClr val="bg2"/>
                </a:solidFill>
              </a:rPr>
              <a:t>Forecaster</a:t>
            </a:r>
            <a:r>
              <a:rPr lang="es-ES_tradnl" sz="1600" dirty="0" smtClean="0">
                <a:solidFill>
                  <a:schemeClr val="bg2"/>
                </a:solidFill>
              </a:rPr>
              <a:t> Notes </a:t>
            </a:r>
            <a:r>
              <a:rPr lang="es-ES_tradnl" sz="1600" dirty="0" err="1" smtClean="0">
                <a:solidFill>
                  <a:schemeClr val="bg2"/>
                </a:solidFill>
              </a:rPr>
              <a:t>Number</a:t>
            </a:r>
            <a:r>
              <a:rPr lang="es-ES_tradnl" sz="1600" dirty="0" smtClean="0">
                <a:solidFill>
                  <a:schemeClr val="bg2"/>
                </a:solidFill>
              </a:rPr>
              <a:t> 5, 01 </a:t>
            </a:r>
            <a:r>
              <a:rPr lang="es-ES_tradnl" sz="1600" dirty="0" err="1" smtClean="0">
                <a:solidFill>
                  <a:schemeClr val="bg2"/>
                </a:solidFill>
              </a:rPr>
              <a:t>September</a:t>
            </a:r>
            <a:r>
              <a:rPr lang="es-ES_tradnl" sz="1600" dirty="0" smtClean="0">
                <a:solidFill>
                  <a:schemeClr val="bg2"/>
                </a:solidFill>
              </a:rPr>
              <a:t> 1992.  </a:t>
            </a:r>
            <a:r>
              <a:rPr lang="es-ES_tradnl" sz="1600" dirty="0" err="1" smtClean="0">
                <a:solidFill>
                  <a:schemeClr val="bg2"/>
                </a:solidFill>
              </a:rPr>
              <a:t>Easterly</a:t>
            </a:r>
            <a:r>
              <a:rPr lang="es-ES_tradnl" sz="1600" dirty="0" smtClean="0">
                <a:solidFill>
                  <a:schemeClr val="bg2"/>
                </a:solidFill>
              </a:rPr>
              <a:t> </a:t>
            </a:r>
            <a:r>
              <a:rPr lang="es-ES_tradnl" sz="1600" dirty="0" err="1" smtClean="0">
                <a:solidFill>
                  <a:schemeClr val="bg2"/>
                </a:solidFill>
              </a:rPr>
              <a:t>Waves</a:t>
            </a:r>
            <a:r>
              <a:rPr lang="es-ES_tradnl" sz="1600" dirty="0" smtClean="0">
                <a:solidFill>
                  <a:schemeClr val="bg2"/>
                </a:solidFill>
              </a:rPr>
              <a:t>, </a:t>
            </a:r>
            <a:r>
              <a:rPr lang="es-ES_tradnl" sz="1600" dirty="0" err="1" smtClean="0">
                <a:solidFill>
                  <a:schemeClr val="bg2"/>
                </a:solidFill>
              </a:rPr>
              <a:t>or</a:t>
            </a:r>
            <a:r>
              <a:rPr lang="es-ES_tradnl" sz="1600" dirty="0" smtClean="0">
                <a:solidFill>
                  <a:schemeClr val="bg2"/>
                </a:solidFill>
              </a:rPr>
              <a:t> TUTT </a:t>
            </a:r>
            <a:r>
              <a:rPr lang="es-ES_tradnl" sz="1600" dirty="0" err="1" smtClean="0">
                <a:solidFill>
                  <a:schemeClr val="bg2"/>
                </a:solidFill>
              </a:rPr>
              <a:t>Lows</a:t>
            </a:r>
            <a:r>
              <a:rPr lang="es-ES_tradnl" sz="1600" dirty="0" smtClean="0">
                <a:solidFill>
                  <a:schemeClr val="bg2"/>
                </a:solidFill>
              </a:rPr>
              <a:t>?  </a:t>
            </a:r>
            <a:r>
              <a:rPr lang="es-ES_tradnl" sz="1600" dirty="0" err="1" smtClean="0">
                <a:solidFill>
                  <a:schemeClr val="bg2"/>
                </a:solidFill>
              </a:rPr>
              <a:t>Sources</a:t>
            </a:r>
            <a:r>
              <a:rPr lang="es-ES_tradnl" sz="1600" dirty="0" smtClean="0">
                <a:solidFill>
                  <a:schemeClr val="bg2"/>
                </a:solidFill>
              </a:rPr>
              <a:t> of </a:t>
            </a:r>
            <a:r>
              <a:rPr lang="es-ES_tradnl" sz="1600" dirty="0" err="1" smtClean="0">
                <a:solidFill>
                  <a:schemeClr val="bg2"/>
                </a:solidFill>
              </a:rPr>
              <a:t>Confusion</a:t>
            </a:r>
            <a:r>
              <a:rPr lang="es-ES_tradnl" sz="1600" dirty="0" smtClean="0">
                <a:solidFill>
                  <a:schemeClr val="bg2"/>
                </a:solidFill>
              </a:rPr>
              <a:t> </a:t>
            </a:r>
            <a:r>
              <a:rPr lang="es-ES_tradnl" sz="1600" dirty="0" err="1" smtClean="0">
                <a:solidFill>
                  <a:schemeClr val="bg2"/>
                </a:solidFill>
              </a:rPr>
              <a:t>over</a:t>
            </a:r>
            <a:r>
              <a:rPr lang="es-ES_tradnl" sz="1600" dirty="0" smtClean="0">
                <a:solidFill>
                  <a:schemeClr val="bg2"/>
                </a:solidFill>
              </a:rPr>
              <a:t>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Atlantic</a:t>
            </a:r>
            <a:r>
              <a:rPr lang="es-ES_tradnl" sz="1600" dirty="0" smtClean="0">
                <a:solidFill>
                  <a:schemeClr val="bg2"/>
                </a:solidFill>
              </a:rPr>
              <a:t>, Puerto Rico, and </a:t>
            </a:r>
            <a:r>
              <a:rPr lang="es-ES_tradnl" sz="1600" dirty="0" err="1" smtClean="0">
                <a:solidFill>
                  <a:schemeClr val="bg2"/>
                </a:solidFill>
              </a:rPr>
              <a:t>along</a:t>
            </a:r>
            <a:r>
              <a:rPr lang="es-ES_tradnl" sz="1600" dirty="0" smtClean="0">
                <a:solidFill>
                  <a:schemeClr val="bg2"/>
                </a:solidFill>
              </a:rPr>
              <a:t>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Gulf</a:t>
            </a:r>
            <a:r>
              <a:rPr lang="es-ES_tradnl" sz="1600" dirty="0" smtClean="0">
                <a:solidFill>
                  <a:schemeClr val="bg2"/>
                </a:solidFill>
              </a:rPr>
              <a:t> </a:t>
            </a:r>
            <a:r>
              <a:rPr lang="es-ES_tradnl" sz="1600" dirty="0" err="1" smtClean="0">
                <a:solidFill>
                  <a:schemeClr val="bg2"/>
                </a:solidFill>
              </a:rPr>
              <a:t>Coast</a:t>
            </a:r>
            <a:r>
              <a:rPr lang="es-ES_tradnl" sz="1600" dirty="0" smtClean="0">
                <a:solidFill>
                  <a:schemeClr val="bg2"/>
                </a:solidFill>
              </a:rPr>
              <a:t> in </a:t>
            </a:r>
            <a:r>
              <a:rPr lang="es-ES_tradnl" sz="1600" dirty="0" err="1" smtClean="0">
                <a:solidFill>
                  <a:schemeClr val="bg2"/>
                </a:solidFill>
              </a:rPr>
              <a:t>Summer</a:t>
            </a:r>
            <a:r>
              <a:rPr lang="es-ES_tradnl" sz="1600" dirty="0" smtClean="0">
                <a:solidFill>
                  <a:schemeClr val="bg2"/>
                </a:solidFill>
              </a:rPr>
              <a:t>.</a:t>
            </a:r>
          </a:p>
          <a:p>
            <a:pPr>
              <a:lnSpc>
                <a:spcPct val="80000"/>
              </a:lnSpc>
            </a:pPr>
            <a:r>
              <a:rPr lang="es-ES_tradnl" sz="1600" dirty="0" smtClean="0">
                <a:solidFill>
                  <a:schemeClr val="bg2"/>
                </a:solidFill>
              </a:rPr>
              <a:t>USAFETAC/TN-89/003, </a:t>
            </a:r>
            <a:r>
              <a:rPr lang="es-ES_tradnl" sz="1600" i="1" dirty="0" err="1" smtClean="0">
                <a:solidFill>
                  <a:schemeClr val="bg2"/>
                </a:solidFill>
              </a:rPr>
              <a:t>The</a:t>
            </a:r>
            <a:r>
              <a:rPr lang="es-ES_tradnl" sz="1600" i="1" dirty="0" smtClean="0">
                <a:solidFill>
                  <a:schemeClr val="bg2"/>
                </a:solidFill>
              </a:rPr>
              <a:t> </a:t>
            </a:r>
            <a:r>
              <a:rPr lang="es-ES_tradnl" sz="1600" i="1" dirty="0" err="1" smtClean="0">
                <a:solidFill>
                  <a:schemeClr val="bg2"/>
                </a:solidFill>
              </a:rPr>
              <a:t>Caribbean</a:t>
            </a:r>
            <a:r>
              <a:rPr lang="es-ES_tradnl" sz="1600" i="1" dirty="0" smtClean="0">
                <a:solidFill>
                  <a:schemeClr val="bg2"/>
                </a:solidFill>
              </a:rPr>
              <a:t> </a:t>
            </a:r>
            <a:r>
              <a:rPr lang="es-ES_tradnl" sz="1600" i="1" dirty="0" err="1" smtClean="0">
                <a:solidFill>
                  <a:schemeClr val="bg2"/>
                </a:solidFill>
              </a:rPr>
              <a:t>Basin</a:t>
            </a:r>
            <a:r>
              <a:rPr lang="es-ES_tradnl" sz="1600" i="1" dirty="0" smtClean="0">
                <a:solidFill>
                  <a:schemeClr val="bg2"/>
                </a:solidFill>
              </a:rPr>
              <a:t>, A </a:t>
            </a:r>
            <a:r>
              <a:rPr lang="es-ES_tradnl" sz="1600" i="1" dirty="0" err="1" smtClean="0">
                <a:solidFill>
                  <a:schemeClr val="bg2"/>
                </a:solidFill>
              </a:rPr>
              <a:t>Climatological</a:t>
            </a:r>
            <a:r>
              <a:rPr lang="es-ES_tradnl" sz="1600" i="1" dirty="0" smtClean="0">
                <a:solidFill>
                  <a:schemeClr val="bg2"/>
                </a:solidFill>
              </a:rPr>
              <a:t> </a:t>
            </a:r>
            <a:r>
              <a:rPr lang="es-ES_tradnl" sz="1600" i="1" dirty="0" err="1" smtClean="0">
                <a:solidFill>
                  <a:schemeClr val="bg2"/>
                </a:solidFill>
              </a:rPr>
              <a:t>Study</a:t>
            </a:r>
            <a:r>
              <a:rPr lang="es-ES_tradnl" sz="1600" dirty="0" smtClean="0">
                <a:solidFill>
                  <a:schemeClr val="bg2"/>
                </a:solidFill>
              </a:rPr>
              <a:t>, </a:t>
            </a:r>
            <a:r>
              <a:rPr lang="es-ES_tradnl" sz="1600" dirty="0" err="1" smtClean="0">
                <a:solidFill>
                  <a:schemeClr val="bg2"/>
                </a:solidFill>
              </a:rPr>
              <a:t>December</a:t>
            </a:r>
            <a:r>
              <a:rPr lang="es-ES_tradnl" sz="1600" dirty="0" smtClean="0">
                <a:solidFill>
                  <a:schemeClr val="bg2"/>
                </a:solidFill>
              </a:rPr>
              <a:t> 1989</a:t>
            </a:r>
          </a:p>
          <a:p>
            <a:pPr>
              <a:lnSpc>
                <a:spcPct val="80000"/>
              </a:lnSpc>
            </a:pPr>
            <a:r>
              <a:rPr lang="es-ES_tradnl" sz="1600" dirty="0" smtClean="0">
                <a:solidFill>
                  <a:schemeClr val="bg2"/>
                </a:solidFill>
              </a:rPr>
              <a:t>AFCC </a:t>
            </a:r>
            <a:r>
              <a:rPr lang="es-ES_tradnl" sz="1600" dirty="0" err="1" smtClean="0">
                <a:solidFill>
                  <a:schemeClr val="bg2"/>
                </a:solidFill>
              </a:rPr>
              <a:t>Theater</a:t>
            </a:r>
            <a:r>
              <a:rPr lang="es-ES_tradnl" sz="1600" dirty="0" smtClean="0">
                <a:solidFill>
                  <a:schemeClr val="bg2"/>
                </a:solidFill>
              </a:rPr>
              <a:t> </a:t>
            </a:r>
            <a:r>
              <a:rPr lang="es-ES_tradnl" sz="1600" dirty="0" err="1" smtClean="0">
                <a:solidFill>
                  <a:schemeClr val="bg2"/>
                </a:solidFill>
              </a:rPr>
              <a:t>Climatic</a:t>
            </a:r>
            <a:r>
              <a:rPr lang="es-ES_tradnl" sz="1600" dirty="0" smtClean="0">
                <a:solidFill>
                  <a:schemeClr val="bg2"/>
                </a:solidFill>
              </a:rPr>
              <a:t> File CD. </a:t>
            </a:r>
            <a:r>
              <a:rPr lang="es-ES_tradnl" sz="1600" dirty="0" err="1" smtClean="0">
                <a:solidFill>
                  <a:schemeClr val="bg2"/>
                </a:solidFill>
              </a:rPr>
              <a:t>Volume</a:t>
            </a:r>
            <a:r>
              <a:rPr lang="es-ES_tradnl" sz="1600" dirty="0" smtClean="0">
                <a:solidFill>
                  <a:schemeClr val="bg2"/>
                </a:solidFill>
              </a:rPr>
              <a:t> 4: South </a:t>
            </a:r>
            <a:r>
              <a:rPr lang="es-ES_tradnl" sz="1600" dirty="0" err="1" smtClean="0">
                <a:solidFill>
                  <a:schemeClr val="bg2"/>
                </a:solidFill>
              </a:rPr>
              <a:t>America</a:t>
            </a:r>
            <a:r>
              <a:rPr lang="es-ES_tradnl" sz="1600" dirty="0" smtClean="0">
                <a:solidFill>
                  <a:schemeClr val="bg2"/>
                </a:solidFill>
              </a:rPr>
              <a:t>, South of </a:t>
            </a:r>
            <a:r>
              <a:rPr lang="es-ES_tradnl" sz="1600" dirty="0" err="1" smtClean="0">
                <a:solidFill>
                  <a:schemeClr val="bg2"/>
                </a:solidFill>
              </a:rPr>
              <a:t>the</a:t>
            </a:r>
            <a:r>
              <a:rPr lang="es-ES_tradnl" sz="1600" dirty="0" smtClean="0">
                <a:solidFill>
                  <a:schemeClr val="bg2"/>
                </a:solidFill>
              </a:rPr>
              <a:t> Amazon </a:t>
            </a:r>
            <a:r>
              <a:rPr lang="es-ES_tradnl" sz="1600" dirty="0" err="1" smtClean="0">
                <a:solidFill>
                  <a:schemeClr val="bg2"/>
                </a:solidFill>
              </a:rPr>
              <a:t>River</a:t>
            </a:r>
            <a:r>
              <a:rPr lang="es-ES_tradnl" sz="1600" dirty="0" smtClean="0">
                <a:solidFill>
                  <a:schemeClr val="bg2"/>
                </a:solidFill>
              </a:rPr>
              <a:t>, Ver. 1.0 June 1998. </a:t>
            </a:r>
          </a:p>
          <a:p>
            <a:pPr>
              <a:lnSpc>
                <a:spcPct val="80000"/>
              </a:lnSpc>
            </a:pPr>
            <a:r>
              <a:rPr lang="es-ES_tradnl" sz="1600" dirty="0" err="1" smtClean="0">
                <a:solidFill>
                  <a:schemeClr val="bg2"/>
                </a:solidFill>
              </a:rPr>
              <a:t>Burpee</a:t>
            </a:r>
            <a:r>
              <a:rPr lang="es-ES_tradnl" sz="1600" dirty="0" smtClean="0">
                <a:solidFill>
                  <a:schemeClr val="bg2"/>
                </a:solidFill>
              </a:rPr>
              <a:t>, R.W., 1972: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origin</a:t>
            </a:r>
            <a:r>
              <a:rPr lang="es-ES_tradnl" sz="1600" dirty="0" smtClean="0">
                <a:solidFill>
                  <a:schemeClr val="bg2"/>
                </a:solidFill>
              </a:rPr>
              <a:t> and </a:t>
            </a:r>
            <a:r>
              <a:rPr lang="es-ES_tradnl" sz="1600" dirty="0" err="1" smtClean="0">
                <a:solidFill>
                  <a:schemeClr val="bg2"/>
                </a:solidFill>
              </a:rPr>
              <a:t>structure</a:t>
            </a:r>
            <a:r>
              <a:rPr lang="es-ES_tradnl" sz="1600" dirty="0" smtClean="0">
                <a:solidFill>
                  <a:schemeClr val="bg2"/>
                </a:solidFill>
              </a:rPr>
              <a:t> of </a:t>
            </a:r>
            <a:r>
              <a:rPr lang="es-ES_tradnl" sz="1600" dirty="0" err="1" smtClean="0">
                <a:solidFill>
                  <a:schemeClr val="bg2"/>
                </a:solidFill>
              </a:rPr>
              <a:t>easterly</a:t>
            </a:r>
            <a:r>
              <a:rPr lang="es-ES_tradnl" sz="1600" dirty="0" smtClean="0">
                <a:solidFill>
                  <a:schemeClr val="bg2"/>
                </a:solidFill>
              </a:rPr>
              <a:t> </a:t>
            </a:r>
            <a:r>
              <a:rPr lang="es-ES_tradnl" sz="1600" dirty="0" err="1" smtClean="0">
                <a:solidFill>
                  <a:schemeClr val="bg2"/>
                </a:solidFill>
              </a:rPr>
              <a:t>waves</a:t>
            </a:r>
            <a:r>
              <a:rPr lang="es-ES_tradnl" sz="1600" dirty="0" smtClean="0">
                <a:solidFill>
                  <a:schemeClr val="bg2"/>
                </a:solidFill>
              </a:rPr>
              <a:t> in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lower</a:t>
            </a:r>
            <a:r>
              <a:rPr lang="es-ES_tradnl" sz="1600" dirty="0" smtClean="0">
                <a:solidFill>
                  <a:schemeClr val="bg2"/>
                </a:solidFill>
              </a:rPr>
              <a:t> </a:t>
            </a:r>
            <a:r>
              <a:rPr lang="es-ES_tradnl" sz="1600" dirty="0" err="1" smtClean="0">
                <a:solidFill>
                  <a:schemeClr val="bg2"/>
                </a:solidFill>
              </a:rPr>
              <a:t>troposphere</a:t>
            </a:r>
            <a:r>
              <a:rPr lang="es-ES_tradnl" sz="1600" dirty="0" smtClean="0">
                <a:solidFill>
                  <a:schemeClr val="bg2"/>
                </a:solidFill>
              </a:rPr>
              <a:t> of North </a:t>
            </a:r>
            <a:r>
              <a:rPr lang="es-ES_tradnl" sz="1600" dirty="0" err="1" smtClean="0">
                <a:solidFill>
                  <a:schemeClr val="bg2"/>
                </a:solidFill>
              </a:rPr>
              <a:t>Africa</a:t>
            </a:r>
            <a:r>
              <a:rPr lang="es-ES_tradnl" sz="1600" dirty="0" smtClean="0">
                <a:solidFill>
                  <a:schemeClr val="bg2"/>
                </a:solidFill>
              </a:rPr>
              <a:t>. </a:t>
            </a:r>
            <a:r>
              <a:rPr lang="es-ES_tradnl" sz="1600" u="sng" dirty="0" smtClean="0">
                <a:solidFill>
                  <a:schemeClr val="bg2"/>
                </a:solidFill>
              </a:rPr>
              <a:t>J. </a:t>
            </a:r>
            <a:r>
              <a:rPr lang="es-ES_tradnl" sz="1600" u="sng" dirty="0" err="1" smtClean="0">
                <a:solidFill>
                  <a:schemeClr val="bg2"/>
                </a:solidFill>
              </a:rPr>
              <a:t>Atmos</a:t>
            </a:r>
            <a:r>
              <a:rPr lang="es-ES_tradnl" sz="1600" u="sng" dirty="0" smtClean="0">
                <a:solidFill>
                  <a:schemeClr val="bg2"/>
                </a:solidFill>
              </a:rPr>
              <a:t>. </a:t>
            </a:r>
            <a:r>
              <a:rPr lang="es-ES_tradnl" sz="1600" u="sng" dirty="0" err="1" smtClean="0">
                <a:solidFill>
                  <a:schemeClr val="bg2"/>
                </a:solidFill>
              </a:rPr>
              <a:t>Sci</a:t>
            </a:r>
            <a:r>
              <a:rPr lang="es-ES_tradnl" sz="1600" u="sng" dirty="0" smtClean="0">
                <a:solidFill>
                  <a:schemeClr val="bg2"/>
                </a:solidFill>
              </a:rPr>
              <a:t>.</a:t>
            </a:r>
            <a:r>
              <a:rPr lang="es-ES_tradnl" sz="1600" dirty="0" smtClean="0">
                <a:solidFill>
                  <a:schemeClr val="bg2"/>
                </a:solidFill>
              </a:rPr>
              <a:t>, 29, 77-90.</a:t>
            </a:r>
          </a:p>
          <a:p>
            <a:pPr>
              <a:lnSpc>
                <a:spcPct val="80000"/>
              </a:lnSpc>
            </a:pPr>
            <a:r>
              <a:rPr lang="es-ES_tradnl" sz="1600" dirty="0" smtClean="0">
                <a:solidFill>
                  <a:schemeClr val="bg2"/>
                </a:solidFill>
              </a:rPr>
              <a:t>Dvorak, V.F., 1975: Tropical </a:t>
            </a:r>
            <a:r>
              <a:rPr lang="es-ES_tradnl" sz="1600" dirty="0" err="1" smtClean="0">
                <a:solidFill>
                  <a:schemeClr val="bg2"/>
                </a:solidFill>
              </a:rPr>
              <a:t>cyclone</a:t>
            </a:r>
            <a:r>
              <a:rPr lang="es-ES_tradnl" sz="1600" dirty="0" smtClean="0">
                <a:solidFill>
                  <a:schemeClr val="bg2"/>
                </a:solidFill>
              </a:rPr>
              <a:t> </a:t>
            </a:r>
            <a:r>
              <a:rPr lang="es-ES_tradnl" sz="1600" dirty="0" err="1" smtClean="0">
                <a:solidFill>
                  <a:schemeClr val="bg2"/>
                </a:solidFill>
              </a:rPr>
              <a:t>intensity</a:t>
            </a:r>
            <a:r>
              <a:rPr lang="es-ES_tradnl" sz="1600" dirty="0" smtClean="0">
                <a:solidFill>
                  <a:schemeClr val="bg2"/>
                </a:solidFill>
              </a:rPr>
              <a:t> </a:t>
            </a:r>
            <a:r>
              <a:rPr lang="es-ES_tradnl" sz="1600" dirty="0" err="1" smtClean="0">
                <a:solidFill>
                  <a:schemeClr val="bg2"/>
                </a:solidFill>
              </a:rPr>
              <a:t>analysis</a:t>
            </a:r>
            <a:r>
              <a:rPr lang="es-ES_tradnl" sz="1600" dirty="0" smtClean="0">
                <a:solidFill>
                  <a:schemeClr val="bg2"/>
                </a:solidFill>
              </a:rPr>
              <a:t> and </a:t>
            </a:r>
            <a:r>
              <a:rPr lang="es-ES_tradnl" sz="1600" dirty="0" err="1" smtClean="0">
                <a:solidFill>
                  <a:schemeClr val="bg2"/>
                </a:solidFill>
              </a:rPr>
              <a:t>forecasting</a:t>
            </a:r>
            <a:r>
              <a:rPr lang="es-ES_tradnl" sz="1600" dirty="0" smtClean="0">
                <a:solidFill>
                  <a:schemeClr val="bg2"/>
                </a:solidFill>
              </a:rPr>
              <a:t> </a:t>
            </a:r>
            <a:r>
              <a:rPr lang="es-ES_tradnl" sz="1600" dirty="0" err="1" smtClean="0">
                <a:solidFill>
                  <a:schemeClr val="bg2"/>
                </a:solidFill>
              </a:rPr>
              <a:t>from</a:t>
            </a:r>
            <a:r>
              <a:rPr lang="es-ES_tradnl" sz="1600" dirty="0" smtClean="0">
                <a:solidFill>
                  <a:schemeClr val="bg2"/>
                </a:solidFill>
              </a:rPr>
              <a:t> </a:t>
            </a:r>
            <a:r>
              <a:rPr lang="es-ES_tradnl" sz="1600" dirty="0" err="1" smtClean="0">
                <a:solidFill>
                  <a:schemeClr val="bg2"/>
                </a:solidFill>
              </a:rPr>
              <a:t>satellite</a:t>
            </a:r>
            <a:r>
              <a:rPr lang="es-ES_tradnl" sz="1600" dirty="0" smtClean="0">
                <a:solidFill>
                  <a:schemeClr val="bg2"/>
                </a:solidFill>
              </a:rPr>
              <a:t> </a:t>
            </a:r>
            <a:r>
              <a:rPr lang="es-ES_tradnl" sz="1600" dirty="0" err="1" smtClean="0">
                <a:solidFill>
                  <a:schemeClr val="bg2"/>
                </a:solidFill>
              </a:rPr>
              <a:t>imagery</a:t>
            </a:r>
            <a:r>
              <a:rPr lang="es-ES_tradnl" sz="1600" dirty="0" smtClean="0">
                <a:solidFill>
                  <a:schemeClr val="bg2"/>
                </a:solidFill>
              </a:rPr>
              <a:t>. </a:t>
            </a:r>
            <a:r>
              <a:rPr lang="es-ES_tradnl" sz="1600" u="sng" dirty="0" err="1" smtClean="0">
                <a:solidFill>
                  <a:schemeClr val="bg2"/>
                </a:solidFill>
              </a:rPr>
              <a:t>Mon</a:t>
            </a:r>
            <a:r>
              <a:rPr lang="es-ES_tradnl" sz="1600" u="sng" dirty="0" smtClean="0">
                <a:solidFill>
                  <a:schemeClr val="bg2"/>
                </a:solidFill>
              </a:rPr>
              <a:t>. </a:t>
            </a:r>
            <a:r>
              <a:rPr lang="es-ES_tradnl" sz="1600" u="sng" dirty="0" err="1" smtClean="0">
                <a:solidFill>
                  <a:schemeClr val="bg2"/>
                </a:solidFill>
              </a:rPr>
              <a:t>Wea</a:t>
            </a:r>
            <a:r>
              <a:rPr lang="es-ES_tradnl" sz="1600" u="sng" dirty="0" smtClean="0">
                <a:solidFill>
                  <a:schemeClr val="bg2"/>
                </a:solidFill>
              </a:rPr>
              <a:t>. Rev.</a:t>
            </a:r>
            <a:r>
              <a:rPr lang="es-ES_tradnl" sz="1600" dirty="0" smtClean="0">
                <a:solidFill>
                  <a:schemeClr val="bg2"/>
                </a:solidFill>
              </a:rPr>
              <a:t>, 180, 1915-1923.</a:t>
            </a:r>
          </a:p>
          <a:p>
            <a:pPr>
              <a:lnSpc>
                <a:spcPct val="80000"/>
              </a:lnSpc>
            </a:pPr>
            <a:r>
              <a:rPr lang="es-ES_tradnl" sz="1600" dirty="0" err="1" smtClean="0">
                <a:solidFill>
                  <a:schemeClr val="bg2"/>
                </a:solidFill>
              </a:rPr>
              <a:t>Riehl</a:t>
            </a:r>
            <a:r>
              <a:rPr lang="es-ES_tradnl" sz="1600" dirty="0" smtClean="0">
                <a:solidFill>
                  <a:schemeClr val="bg2"/>
                </a:solidFill>
              </a:rPr>
              <a:t>, H., 1945: </a:t>
            </a:r>
            <a:r>
              <a:rPr lang="es-ES_tradnl" sz="1600" dirty="0" err="1" smtClean="0">
                <a:solidFill>
                  <a:schemeClr val="bg2"/>
                </a:solidFill>
              </a:rPr>
              <a:t>Waves</a:t>
            </a:r>
            <a:r>
              <a:rPr lang="es-ES_tradnl" sz="1600" dirty="0" smtClean="0">
                <a:solidFill>
                  <a:schemeClr val="bg2"/>
                </a:solidFill>
              </a:rPr>
              <a:t> in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easterlies</a:t>
            </a:r>
            <a:r>
              <a:rPr lang="es-ES_tradnl" sz="1600" dirty="0" smtClean="0">
                <a:solidFill>
                  <a:schemeClr val="bg2"/>
                </a:solidFill>
              </a:rPr>
              <a:t> and </a:t>
            </a:r>
            <a:r>
              <a:rPr lang="es-ES_tradnl" sz="1600" dirty="0" err="1" smtClean="0">
                <a:solidFill>
                  <a:schemeClr val="bg2"/>
                </a:solidFill>
              </a:rPr>
              <a:t>the</a:t>
            </a:r>
            <a:r>
              <a:rPr lang="es-ES_tradnl" sz="1600" dirty="0" smtClean="0">
                <a:solidFill>
                  <a:schemeClr val="bg2"/>
                </a:solidFill>
              </a:rPr>
              <a:t> polar </a:t>
            </a:r>
            <a:r>
              <a:rPr lang="es-ES_tradnl" sz="1600" dirty="0" err="1" smtClean="0">
                <a:solidFill>
                  <a:schemeClr val="bg2"/>
                </a:solidFill>
              </a:rPr>
              <a:t>front</a:t>
            </a:r>
            <a:r>
              <a:rPr lang="es-ES_tradnl" sz="1600" dirty="0" smtClean="0">
                <a:solidFill>
                  <a:schemeClr val="bg2"/>
                </a:solidFill>
              </a:rPr>
              <a:t> in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tropics</a:t>
            </a:r>
            <a:r>
              <a:rPr lang="es-ES_tradnl" sz="1600" dirty="0" smtClean="0">
                <a:solidFill>
                  <a:schemeClr val="bg2"/>
                </a:solidFill>
              </a:rPr>
              <a:t>. </a:t>
            </a:r>
            <a:r>
              <a:rPr lang="es-ES_tradnl" sz="1600" dirty="0" err="1" smtClean="0">
                <a:solidFill>
                  <a:schemeClr val="bg2"/>
                </a:solidFill>
              </a:rPr>
              <a:t>Misc</a:t>
            </a:r>
            <a:r>
              <a:rPr lang="es-ES_tradnl" sz="1600" dirty="0" smtClean="0">
                <a:solidFill>
                  <a:schemeClr val="bg2"/>
                </a:solidFill>
              </a:rPr>
              <a:t>. Rep. 17, </a:t>
            </a:r>
            <a:r>
              <a:rPr lang="es-ES_tradnl" sz="1600" dirty="0" err="1" smtClean="0">
                <a:solidFill>
                  <a:schemeClr val="bg2"/>
                </a:solidFill>
              </a:rPr>
              <a:t>Dept</a:t>
            </a:r>
            <a:r>
              <a:rPr lang="es-ES_tradnl" sz="1600" dirty="0" smtClean="0">
                <a:solidFill>
                  <a:schemeClr val="bg2"/>
                </a:solidFill>
              </a:rPr>
              <a:t>. </a:t>
            </a:r>
            <a:r>
              <a:rPr lang="es-ES_tradnl" sz="1600" dirty="0" err="1" smtClean="0">
                <a:solidFill>
                  <a:schemeClr val="bg2"/>
                </a:solidFill>
              </a:rPr>
              <a:t>Meteor</a:t>
            </a:r>
            <a:r>
              <a:rPr lang="es-ES_tradnl" sz="1600" dirty="0" smtClean="0">
                <a:solidFill>
                  <a:schemeClr val="bg2"/>
                </a:solidFill>
              </a:rPr>
              <a:t>., Univ. Chicago. 79 pp. </a:t>
            </a:r>
          </a:p>
          <a:p>
            <a:pPr>
              <a:lnSpc>
                <a:spcPct val="80000"/>
              </a:lnSpc>
            </a:pPr>
            <a:r>
              <a:rPr lang="es-ES_tradnl" sz="1600" dirty="0" smtClean="0">
                <a:solidFill>
                  <a:schemeClr val="bg2"/>
                </a:solidFill>
              </a:rPr>
              <a:t>_____, 1954: Tropical </a:t>
            </a:r>
            <a:r>
              <a:rPr lang="es-ES_tradnl" sz="1600" dirty="0" err="1" smtClean="0">
                <a:solidFill>
                  <a:schemeClr val="bg2"/>
                </a:solidFill>
              </a:rPr>
              <a:t>Meteorology</a:t>
            </a:r>
            <a:r>
              <a:rPr lang="es-ES_tradnl" sz="1600" dirty="0" smtClean="0">
                <a:solidFill>
                  <a:schemeClr val="bg2"/>
                </a:solidFill>
              </a:rPr>
              <a:t>. </a:t>
            </a:r>
            <a:r>
              <a:rPr lang="es-ES_tradnl" sz="1600" dirty="0" err="1" smtClean="0">
                <a:solidFill>
                  <a:schemeClr val="bg2"/>
                </a:solidFill>
              </a:rPr>
              <a:t>Mcgraw-Hill</a:t>
            </a:r>
            <a:r>
              <a:rPr lang="es-ES_tradnl" sz="1600" dirty="0" smtClean="0">
                <a:solidFill>
                  <a:schemeClr val="bg2"/>
                </a:solidFill>
              </a:rPr>
              <a:t> Book Co., New York, NY. 392 pp.</a:t>
            </a:r>
          </a:p>
          <a:p>
            <a:pPr>
              <a:lnSpc>
                <a:spcPct val="80000"/>
              </a:lnSpc>
            </a:pPr>
            <a:r>
              <a:rPr lang="es-ES_tradnl" sz="1600" dirty="0" err="1" smtClean="0">
                <a:solidFill>
                  <a:schemeClr val="bg2"/>
                </a:solidFill>
              </a:rPr>
              <a:t>Graphics</a:t>
            </a:r>
            <a:r>
              <a:rPr lang="es-ES_tradnl" sz="1600" dirty="0" smtClean="0">
                <a:solidFill>
                  <a:schemeClr val="bg2"/>
                </a:solidFill>
              </a:rPr>
              <a:t> </a:t>
            </a:r>
            <a:r>
              <a:rPr lang="es-ES_tradnl" sz="1600" dirty="0" err="1" smtClean="0">
                <a:solidFill>
                  <a:schemeClr val="bg2"/>
                </a:solidFill>
              </a:rPr>
              <a:t>generated</a:t>
            </a:r>
            <a:r>
              <a:rPr lang="es-ES_tradnl" sz="1600" dirty="0" smtClean="0">
                <a:solidFill>
                  <a:schemeClr val="bg2"/>
                </a:solidFill>
              </a:rPr>
              <a:t> </a:t>
            </a:r>
            <a:r>
              <a:rPr lang="es-ES_tradnl" sz="1600" dirty="0" err="1" smtClean="0">
                <a:solidFill>
                  <a:schemeClr val="bg2"/>
                </a:solidFill>
              </a:rPr>
              <a:t>using</a:t>
            </a:r>
            <a:r>
              <a:rPr lang="es-ES_tradnl" sz="1600" dirty="0" smtClean="0">
                <a:solidFill>
                  <a:schemeClr val="bg2"/>
                </a:solidFill>
              </a:rPr>
              <a:t> </a:t>
            </a:r>
            <a:r>
              <a:rPr lang="es-ES_tradnl" sz="1600" dirty="0" err="1" smtClean="0">
                <a:solidFill>
                  <a:schemeClr val="bg2"/>
                </a:solidFill>
              </a:rPr>
              <a:t>the</a:t>
            </a:r>
            <a:r>
              <a:rPr lang="es-ES_tradnl" sz="1600" dirty="0" smtClean="0">
                <a:solidFill>
                  <a:schemeClr val="bg2"/>
                </a:solidFill>
              </a:rPr>
              <a:t> </a:t>
            </a:r>
            <a:r>
              <a:rPr lang="es-ES_tradnl" sz="1600" dirty="0" err="1" smtClean="0">
                <a:solidFill>
                  <a:schemeClr val="bg2"/>
                </a:solidFill>
              </a:rPr>
              <a:t>Wingridds</a:t>
            </a:r>
            <a:r>
              <a:rPr lang="es-ES_tradnl" sz="1600" dirty="0" smtClean="0">
                <a:solidFill>
                  <a:schemeClr val="bg2"/>
                </a:solidFill>
              </a:rPr>
              <a:t>/</a:t>
            </a:r>
            <a:r>
              <a:rPr lang="es-ES_tradnl" sz="1600" dirty="0" err="1" smtClean="0">
                <a:solidFill>
                  <a:schemeClr val="bg2"/>
                </a:solidFill>
              </a:rPr>
              <a:t>PcGridds</a:t>
            </a:r>
            <a:r>
              <a:rPr lang="es-ES_tradnl" sz="1600" dirty="0" smtClean="0">
                <a:solidFill>
                  <a:schemeClr val="bg2"/>
                </a:solidFill>
              </a:rPr>
              <a:t> software </a:t>
            </a:r>
            <a:r>
              <a:rPr lang="es-ES_tradnl" sz="1600" dirty="0" err="1" smtClean="0">
                <a:solidFill>
                  <a:schemeClr val="bg2"/>
                </a:solidFill>
              </a:rPr>
              <a:t>to</a:t>
            </a:r>
            <a:r>
              <a:rPr lang="es-ES_tradnl" sz="1600" dirty="0" smtClean="0">
                <a:solidFill>
                  <a:schemeClr val="bg2"/>
                </a:solidFill>
              </a:rPr>
              <a:t> </a:t>
            </a:r>
            <a:r>
              <a:rPr lang="es-ES_tradnl" sz="1600" dirty="0" err="1" smtClean="0">
                <a:solidFill>
                  <a:schemeClr val="bg2"/>
                </a:solidFill>
              </a:rPr>
              <a:t>display</a:t>
            </a:r>
            <a:r>
              <a:rPr lang="es-ES_tradnl" sz="1600" dirty="0" smtClean="0">
                <a:solidFill>
                  <a:schemeClr val="bg2"/>
                </a:solidFill>
              </a:rPr>
              <a:t> </a:t>
            </a:r>
            <a:r>
              <a:rPr lang="es-ES_tradnl" sz="1600" dirty="0" err="1" smtClean="0">
                <a:solidFill>
                  <a:schemeClr val="bg2"/>
                </a:solidFill>
              </a:rPr>
              <a:t>the</a:t>
            </a:r>
            <a:r>
              <a:rPr lang="es-ES_tradnl" sz="1600" dirty="0" smtClean="0">
                <a:solidFill>
                  <a:schemeClr val="bg2"/>
                </a:solidFill>
              </a:rPr>
              <a:t> GFS/AVN global </a:t>
            </a:r>
            <a:r>
              <a:rPr lang="es-ES_tradnl" sz="1600" dirty="0" err="1" smtClean="0">
                <a:solidFill>
                  <a:schemeClr val="bg2"/>
                </a:solidFill>
              </a:rPr>
              <a:t>model</a:t>
            </a:r>
            <a:r>
              <a:rPr lang="es-ES_tradnl" sz="1600" dirty="0" smtClean="0">
                <a:solidFill>
                  <a:schemeClr val="bg2"/>
                </a:solidFill>
              </a:rPr>
              <a:t>.</a:t>
            </a:r>
          </a:p>
          <a:p>
            <a:pPr>
              <a:lnSpc>
                <a:spcPct val="80000"/>
              </a:lnSpc>
            </a:pPr>
            <a:r>
              <a:rPr lang="es-ES_tradnl" sz="1600" dirty="0" err="1" smtClean="0">
                <a:solidFill>
                  <a:schemeClr val="bg2"/>
                </a:solidFill>
              </a:rPr>
              <a:t>Satellite</a:t>
            </a:r>
            <a:r>
              <a:rPr lang="es-ES_tradnl" sz="1600" dirty="0" smtClean="0">
                <a:solidFill>
                  <a:schemeClr val="bg2"/>
                </a:solidFill>
              </a:rPr>
              <a:t> </a:t>
            </a:r>
            <a:r>
              <a:rPr lang="es-ES_tradnl" sz="1600" dirty="0" err="1" smtClean="0">
                <a:solidFill>
                  <a:schemeClr val="bg2"/>
                </a:solidFill>
              </a:rPr>
              <a:t>images</a:t>
            </a:r>
            <a:r>
              <a:rPr lang="es-ES_tradnl" sz="1600" dirty="0" smtClean="0">
                <a:solidFill>
                  <a:schemeClr val="bg2"/>
                </a:solidFill>
              </a:rPr>
              <a:t> </a:t>
            </a:r>
            <a:r>
              <a:rPr lang="es-ES_tradnl" sz="1600" dirty="0" err="1" smtClean="0">
                <a:solidFill>
                  <a:schemeClr val="bg2"/>
                </a:solidFill>
              </a:rPr>
              <a:t>provided</a:t>
            </a:r>
            <a:r>
              <a:rPr lang="es-ES_tradnl" sz="1600" dirty="0" smtClean="0">
                <a:solidFill>
                  <a:schemeClr val="bg2"/>
                </a:solidFill>
              </a:rPr>
              <a:t> </a:t>
            </a:r>
            <a:r>
              <a:rPr lang="es-ES_tradnl" sz="1600" dirty="0" err="1" smtClean="0">
                <a:solidFill>
                  <a:schemeClr val="bg2"/>
                </a:solidFill>
              </a:rPr>
              <a:t>by</a:t>
            </a:r>
            <a:r>
              <a:rPr lang="es-ES_tradnl" sz="1600" dirty="0" smtClean="0">
                <a:solidFill>
                  <a:schemeClr val="bg2"/>
                </a:solidFill>
              </a:rPr>
              <a:t> NOAA/NESDIS </a:t>
            </a:r>
            <a:r>
              <a:rPr lang="es-ES_tradnl" sz="1600" dirty="0" err="1" smtClean="0">
                <a:solidFill>
                  <a:schemeClr val="bg2"/>
                </a:solidFill>
              </a:rPr>
              <a:t>under</a:t>
            </a:r>
            <a:r>
              <a:rPr lang="es-ES_tradnl" sz="1600" dirty="0" smtClean="0">
                <a:solidFill>
                  <a:schemeClr val="bg2"/>
                </a:solidFill>
              </a:rPr>
              <a:t> </a:t>
            </a:r>
            <a:r>
              <a:rPr lang="es-ES_tradnl" sz="1600" dirty="0" err="1" smtClean="0">
                <a:solidFill>
                  <a:schemeClr val="bg2"/>
                </a:solidFill>
              </a:rPr>
              <a:t>permission</a:t>
            </a:r>
            <a:r>
              <a:rPr lang="es-ES_tradnl" sz="1600" dirty="0" smtClean="0">
                <a:solidFill>
                  <a:schemeClr val="bg2"/>
                </a:solidFill>
              </a:rPr>
              <a:t>. </a:t>
            </a:r>
          </a:p>
          <a:p>
            <a:pPr>
              <a:lnSpc>
                <a:spcPct val="80000"/>
              </a:lnSpc>
            </a:pPr>
            <a:endParaRPr lang="en-US" sz="1600" dirty="0" smtClean="0">
              <a:solidFill>
                <a:schemeClr val="bg2"/>
              </a:solidFill>
            </a:endParaRPr>
          </a:p>
          <a:p>
            <a:pPr>
              <a:lnSpc>
                <a:spcPct val="80000"/>
              </a:lnSpc>
            </a:pPr>
            <a:endParaRPr lang="en-US" sz="1600" dirty="0" smtClean="0">
              <a:solidFill>
                <a:schemeClr val="bg2"/>
              </a:solidFill>
            </a:endParaRPr>
          </a:p>
          <a:p>
            <a:pPr>
              <a:lnSpc>
                <a:spcPct val="80000"/>
              </a:lnSpc>
            </a:pPr>
            <a:endParaRPr lang="en-US" sz="1600" dirty="0" smtClean="0">
              <a:solidFill>
                <a:schemeClr val="bg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WV_InducedTrof"/>
          <p:cNvPicPr>
            <a:picLocks noChangeAspect="1" noChangeArrowheads="1" noCrop="1"/>
          </p:cNvPicPr>
          <p:nvPr/>
        </p:nvPicPr>
        <p:blipFill>
          <a:blip r:embed="rId3" cstate="print"/>
          <a:srcRect/>
          <a:stretch>
            <a:fillRect/>
          </a:stretch>
        </p:blipFill>
        <p:spPr bwMode="auto">
          <a:xfrm>
            <a:off x="0" y="-684213"/>
            <a:ext cx="9144000" cy="7743826"/>
          </a:xfrm>
          <a:prstGeom prst="rect">
            <a:avLst/>
          </a:prstGeom>
          <a:noFill/>
          <a:ln w="9525">
            <a:noFill/>
            <a:miter lim="800000"/>
            <a:headEnd/>
            <a:tailEnd/>
          </a:ln>
        </p:spPr>
      </p:pic>
      <p:sp>
        <p:nvSpPr>
          <p:cNvPr id="60419" name="Rectangle 3"/>
          <p:cNvSpPr>
            <a:spLocks noGrp="1" noChangeArrowheads="1"/>
          </p:cNvSpPr>
          <p:nvPr>
            <p:ph type="title"/>
          </p:nvPr>
        </p:nvSpPr>
        <p:spPr>
          <a:xfrm>
            <a:off x="1" y="76200"/>
            <a:ext cx="4571999" cy="1143000"/>
          </a:xfrm>
          <a:solidFill>
            <a:srgbClr val="000000">
              <a:alpha val="80000"/>
            </a:srgbClr>
          </a:solidFill>
        </p:spPr>
        <p:txBody>
          <a:bodyPr/>
          <a:lstStyle/>
          <a:p>
            <a:pPr algn="l">
              <a:defRPr/>
            </a:pP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Animación Vapor de Agua</a:t>
            </a:r>
            <a:b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br>
            <a:r>
              <a:rPr lang="es-ES_tradnl"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(Circulaciones en Altura)</a:t>
            </a:r>
          </a:p>
        </p:txBody>
      </p:sp>
      <p:sp>
        <p:nvSpPr>
          <p:cNvPr id="167940" name="Text Box 4"/>
          <p:cNvSpPr txBox="1">
            <a:spLocks noChangeArrowheads="1"/>
          </p:cNvSpPr>
          <p:nvPr/>
        </p:nvSpPr>
        <p:spPr bwMode="auto">
          <a:xfrm>
            <a:off x="4724400" y="2697162"/>
            <a:ext cx="609600" cy="579438"/>
          </a:xfrm>
          <a:prstGeom prst="rect">
            <a:avLst/>
          </a:prstGeom>
          <a:noFill/>
          <a:ln w="9525">
            <a:noFill/>
            <a:miter lim="800000"/>
            <a:headEnd/>
            <a:tailEnd/>
          </a:ln>
        </p:spPr>
        <p:txBody>
          <a:bodyPr>
            <a:spAutoFit/>
          </a:bodyPr>
          <a:lstStyle/>
          <a:p>
            <a:pPr>
              <a:spcBef>
                <a:spcPct val="50000"/>
              </a:spcBef>
            </a:pPr>
            <a:r>
              <a:rPr lang="en-US" sz="3200" b="1" dirty="0">
                <a:solidFill>
                  <a:srgbClr val="FFFF00"/>
                </a:solidFill>
              </a:rPr>
              <a:t>C</a:t>
            </a:r>
            <a:endParaRPr lang="es-ES_tradnl" sz="3200" b="1" dirty="0">
              <a:solidFill>
                <a:srgbClr val="FFFF00"/>
              </a:solidFill>
            </a:endParaRPr>
          </a:p>
        </p:txBody>
      </p:sp>
      <p:grpSp>
        <p:nvGrpSpPr>
          <p:cNvPr id="4" name="Group 3"/>
          <p:cNvGrpSpPr/>
          <p:nvPr/>
        </p:nvGrpSpPr>
        <p:grpSpPr>
          <a:xfrm>
            <a:off x="4273121" y="914400"/>
            <a:ext cx="4642279" cy="4267200"/>
            <a:chOff x="4273121" y="914400"/>
            <a:chExt cx="4642279" cy="4267200"/>
          </a:xfrm>
        </p:grpSpPr>
        <p:grpSp>
          <p:nvGrpSpPr>
            <p:cNvPr id="3" name="Group 2"/>
            <p:cNvGrpSpPr/>
            <p:nvPr/>
          </p:nvGrpSpPr>
          <p:grpSpPr>
            <a:xfrm>
              <a:off x="8610600" y="914400"/>
              <a:ext cx="304800" cy="381000"/>
              <a:chOff x="8610600" y="914400"/>
              <a:chExt cx="304800" cy="381000"/>
            </a:xfrm>
          </p:grpSpPr>
          <p:sp>
            <p:nvSpPr>
              <p:cNvPr id="167942" name="Line 6"/>
              <p:cNvSpPr>
                <a:spLocks noChangeShapeType="1"/>
              </p:cNvSpPr>
              <p:nvPr/>
            </p:nvSpPr>
            <p:spPr bwMode="auto">
              <a:xfrm flipH="1" flipV="1">
                <a:off x="8610600" y="914400"/>
                <a:ext cx="304800" cy="76200"/>
              </a:xfrm>
              <a:prstGeom prst="line">
                <a:avLst/>
              </a:prstGeom>
              <a:noFill/>
              <a:ln w="28575">
                <a:solidFill>
                  <a:srgbClr val="FFFF00">
                    <a:alpha val="60000"/>
                  </a:srgbClr>
                </a:solidFill>
                <a:round/>
                <a:headEnd/>
                <a:tailEnd/>
              </a:ln>
            </p:spPr>
            <p:txBody>
              <a:bodyPr/>
              <a:lstStyle/>
              <a:p>
                <a:endParaRPr lang="en-US"/>
              </a:p>
            </p:txBody>
          </p:sp>
          <p:sp>
            <p:nvSpPr>
              <p:cNvPr id="167943" name="Line 7"/>
              <p:cNvSpPr>
                <a:spLocks noChangeShapeType="1"/>
              </p:cNvSpPr>
              <p:nvPr/>
            </p:nvSpPr>
            <p:spPr bwMode="auto">
              <a:xfrm>
                <a:off x="8915400" y="990600"/>
                <a:ext cx="0" cy="304800"/>
              </a:xfrm>
              <a:prstGeom prst="line">
                <a:avLst/>
              </a:prstGeom>
              <a:noFill/>
              <a:ln w="28575">
                <a:solidFill>
                  <a:srgbClr val="FFFF00">
                    <a:alpha val="60000"/>
                  </a:srgbClr>
                </a:solidFill>
                <a:round/>
                <a:headEnd/>
                <a:tailEnd/>
              </a:ln>
            </p:spPr>
            <p:txBody>
              <a:bodyPr/>
              <a:lstStyle/>
              <a:p>
                <a:endParaRPr lang="en-US"/>
              </a:p>
            </p:txBody>
          </p:sp>
        </p:grpSp>
        <p:grpSp>
          <p:nvGrpSpPr>
            <p:cNvPr id="2" name="Group 1"/>
            <p:cNvGrpSpPr/>
            <p:nvPr/>
          </p:nvGrpSpPr>
          <p:grpSpPr>
            <a:xfrm>
              <a:off x="4273121" y="990600"/>
              <a:ext cx="4642279" cy="4191000"/>
              <a:chOff x="4273121" y="990600"/>
              <a:chExt cx="4642279" cy="4191000"/>
            </a:xfrm>
          </p:grpSpPr>
          <p:sp>
            <p:nvSpPr>
              <p:cNvPr id="167941" name="Freeform 5"/>
              <p:cNvSpPr>
                <a:spLocks/>
              </p:cNvSpPr>
              <p:nvPr/>
            </p:nvSpPr>
            <p:spPr bwMode="auto">
              <a:xfrm>
                <a:off x="5715000" y="990600"/>
                <a:ext cx="3200400" cy="4191000"/>
              </a:xfrm>
              <a:custGeom>
                <a:avLst/>
                <a:gdLst>
                  <a:gd name="T0" fmla="*/ 0 w 2016"/>
                  <a:gd name="T1" fmla="*/ 2147483647 h 2640"/>
                  <a:gd name="T2" fmla="*/ 2147483647 w 2016"/>
                  <a:gd name="T3" fmla="*/ 2147483647 h 2640"/>
                  <a:gd name="T4" fmla="*/ 2147483647 w 2016"/>
                  <a:gd name="T5" fmla="*/ 2147483647 h 2640"/>
                  <a:gd name="T6" fmla="*/ 2147483647 w 2016"/>
                  <a:gd name="T7" fmla="*/ 0 h 2640"/>
                  <a:gd name="T8" fmla="*/ 0 60000 65536"/>
                  <a:gd name="T9" fmla="*/ 0 60000 65536"/>
                  <a:gd name="T10" fmla="*/ 0 60000 65536"/>
                  <a:gd name="T11" fmla="*/ 0 60000 65536"/>
                  <a:gd name="T12" fmla="*/ 0 w 2016"/>
                  <a:gd name="T13" fmla="*/ 0 h 2640"/>
                  <a:gd name="T14" fmla="*/ 2016 w 2016"/>
                  <a:gd name="T15" fmla="*/ 2640 h 2640"/>
                </a:gdLst>
                <a:ahLst/>
                <a:cxnLst>
                  <a:cxn ang="T8">
                    <a:pos x="T0" y="T1"/>
                  </a:cxn>
                  <a:cxn ang="T9">
                    <a:pos x="T2" y="T3"/>
                  </a:cxn>
                  <a:cxn ang="T10">
                    <a:pos x="T4" y="T5"/>
                  </a:cxn>
                  <a:cxn ang="T11">
                    <a:pos x="T6" y="T7"/>
                  </a:cxn>
                </a:cxnLst>
                <a:rect l="T12" t="T13" r="T14" b="T15"/>
                <a:pathLst>
                  <a:path w="2016" h="2640">
                    <a:moveTo>
                      <a:pt x="0" y="2640"/>
                    </a:moveTo>
                    <a:cubicBezTo>
                      <a:pt x="140" y="2100"/>
                      <a:pt x="280" y="1560"/>
                      <a:pt x="576" y="1152"/>
                    </a:cubicBezTo>
                    <a:cubicBezTo>
                      <a:pt x="872" y="744"/>
                      <a:pt x="1536" y="384"/>
                      <a:pt x="1776" y="192"/>
                    </a:cubicBezTo>
                    <a:cubicBezTo>
                      <a:pt x="2016" y="0"/>
                      <a:pt x="2016" y="0"/>
                      <a:pt x="2016" y="0"/>
                    </a:cubicBezTo>
                  </a:path>
                </a:pathLst>
              </a:custGeom>
              <a:noFill/>
              <a:ln w="28575" cmpd="sng">
                <a:solidFill>
                  <a:srgbClr val="FFFF00">
                    <a:alpha val="60000"/>
                  </a:srgbClr>
                </a:solidFill>
                <a:round/>
                <a:headEnd/>
                <a:tailEnd/>
              </a:ln>
            </p:spPr>
            <p:txBody>
              <a:bodyPr/>
              <a:lstStyle/>
              <a:p>
                <a:endParaRPr lang="en-US"/>
              </a:p>
            </p:txBody>
          </p:sp>
          <p:grpSp>
            <p:nvGrpSpPr>
              <p:cNvPr id="8" name="Group 7"/>
              <p:cNvGrpSpPr/>
              <p:nvPr/>
            </p:nvGrpSpPr>
            <p:grpSpPr>
              <a:xfrm>
                <a:off x="4273121" y="1028700"/>
                <a:ext cx="2508679" cy="2476500"/>
                <a:chOff x="2901521" y="1460310"/>
                <a:chExt cx="3524616" cy="3096448"/>
              </a:xfrm>
            </p:grpSpPr>
            <p:sp>
              <p:nvSpPr>
                <p:cNvPr id="9" name="Freeform 8"/>
                <p:cNvSpPr/>
                <p:nvPr/>
              </p:nvSpPr>
              <p:spPr bwMode="auto">
                <a:xfrm>
                  <a:off x="4243346" y="1487606"/>
                  <a:ext cx="1631570" cy="1821037"/>
                </a:xfrm>
                <a:custGeom>
                  <a:avLst/>
                  <a:gdLst>
                    <a:gd name="connsiteX0" fmla="*/ 874564 w 1631570"/>
                    <a:gd name="connsiteY0" fmla="*/ 0 h 1821037"/>
                    <a:gd name="connsiteX1" fmla="*/ 765382 w 1631570"/>
                    <a:gd name="connsiteY1" fmla="*/ 409433 h 1821037"/>
                    <a:gd name="connsiteX2" fmla="*/ 560666 w 1631570"/>
                    <a:gd name="connsiteY2" fmla="*/ 696036 h 1821037"/>
                    <a:gd name="connsiteX3" fmla="*/ 287711 w 1631570"/>
                    <a:gd name="connsiteY3" fmla="*/ 1037230 h 1821037"/>
                    <a:gd name="connsiteX4" fmla="*/ 28403 w 1631570"/>
                    <a:gd name="connsiteY4" fmla="*/ 1419367 h 1821037"/>
                    <a:gd name="connsiteX5" fmla="*/ 42051 w 1631570"/>
                    <a:gd name="connsiteY5" fmla="*/ 1733266 h 1821037"/>
                    <a:gd name="connsiteX6" fmla="*/ 342302 w 1631570"/>
                    <a:gd name="connsiteY6" fmla="*/ 1801504 h 1821037"/>
                    <a:gd name="connsiteX7" fmla="*/ 888212 w 1631570"/>
                    <a:gd name="connsiteY7" fmla="*/ 1433015 h 1821037"/>
                    <a:gd name="connsiteX8" fmla="*/ 1488714 w 1631570"/>
                    <a:gd name="connsiteY8" fmla="*/ 859809 h 1821037"/>
                    <a:gd name="connsiteX9" fmla="*/ 1625191 w 1631570"/>
                    <a:gd name="connsiteY9" fmla="*/ 450376 h 1821037"/>
                    <a:gd name="connsiteX10" fmla="*/ 1352236 w 1631570"/>
                    <a:gd name="connsiteY10" fmla="*/ 382137 h 1821037"/>
                    <a:gd name="connsiteX11" fmla="*/ 1174815 w 1631570"/>
                    <a:gd name="connsiteY11" fmla="*/ 504967 h 1821037"/>
                    <a:gd name="connsiteX12" fmla="*/ 1133872 w 1631570"/>
                    <a:gd name="connsiteY12" fmla="*/ 764275 h 1821037"/>
                    <a:gd name="connsiteX13" fmla="*/ 1270350 w 1631570"/>
                    <a:gd name="connsiteY13" fmla="*/ 832513 h 1821037"/>
                    <a:gd name="connsiteX14" fmla="*/ 1406827 w 1631570"/>
                    <a:gd name="connsiteY14" fmla="*/ 723331 h 182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1570" h="1821037">
                      <a:moveTo>
                        <a:pt x="874564" y="0"/>
                      </a:moveTo>
                      <a:cubicBezTo>
                        <a:pt x="846131" y="146713"/>
                        <a:pt x="817698" y="293427"/>
                        <a:pt x="765382" y="409433"/>
                      </a:cubicBezTo>
                      <a:cubicBezTo>
                        <a:pt x="713066" y="525439"/>
                        <a:pt x="640278" y="591403"/>
                        <a:pt x="560666" y="696036"/>
                      </a:cubicBezTo>
                      <a:cubicBezTo>
                        <a:pt x="481054" y="800669"/>
                        <a:pt x="376421" y="916675"/>
                        <a:pt x="287711" y="1037230"/>
                      </a:cubicBezTo>
                      <a:cubicBezTo>
                        <a:pt x="199001" y="1157785"/>
                        <a:pt x="69346" y="1303361"/>
                        <a:pt x="28403" y="1419367"/>
                      </a:cubicBezTo>
                      <a:cubicBezTo>
                        <a:pt x="-12540" y="1535373"/>
                        <a:pt x="-10265" y="1669577"/>
                        <a:pt x="42051" y="1733266"/>
                      </a:cubicBezTo>
                      <a:cubicBezTo>
                        <a:pt x="94367" y="1796955"/>
                        <a:pt x="201275" y="1851546"/>
                        <a:pt x="342302" y="1801504"/>
                      </a:cubicBezTo>
                      <a:cubicBezTo>
                        <a:pt x="483329" y="1751462"/>
                        <a:pt x="697143" y="1589964"/>
                        <a:pt x="888212" y="1433015"/>
                      </a:cubicBezTo>
                      <a:cubicBezTo>
                        <a:pt x="1079281" y="1276066"/>
                        <a:pt x="1365884" y="1023582"/>
                        <a:pt x="1488714" y="859809"/>
                      </a:cubicBezTo>
                      <a:cubicBezTo>
                        <a:pt x="1611544" y="696036"/>
                        <a:pt x="1647937" y="529988"/>
                        <a:pt x="1625191" y="450376"/>
                      </a:cubicBezTo>
                      <a:cubicBezTo>
                        <a:pt x="1602445" y="370764"/>
                        <a:pt x="1427299" y="373039"/>
                        <a:pt x="1352236" y="382137"/>
                      </a:cubicBezTo>
                      <a:cubicBezTo>
                        <a:pt x="1277173" y="391236"/>
                        <a:pt x="1211209" y="441277"/>
                        <a:pt x="1174815" y="504967"/>
                      </a:cubicBezTo>
                      <a:cubicBezTo>
                        <a:pt x="1138421" y="568657"/>
                        <a:pt x="1117949" y="709684"/>
                        <a:pt x="1133872" y="764275"/>
                      </a:cubicBezTo>
                      <a:cubicBezTo>
                        <a:pt x="1149795" y="818866"/>
                        <a:pt x="1224858" y="839337"/>
                        <a:pt x="1270350" y="832513"/>
                      </a:cubicBezTo>
                      <a:cubicBezTo>
                        <a:pt x="1315842" y="825689"/>
                        <a:pt x="1361334" y="774510"/>
                        <a:pt x="1406827" y="723331"/>
                      </a:cubicBezTo>
                    </a:path>
                  </a:pathLst>
                </a:custGeom>
                <a:noFill/>
                <a:ln w="28575" cap="flat" cmpd="sng" algn="ctr">
                  <a:solidFill>
                    <a:srgbClr val="FFFF00">
                      <a:alpha val="60000"/>
                    </a:srgb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Freeform 9"/>
                <p:cNvSpPr/>
                <p:nvPr/>
              </p:nvSpPr>
              <p:spPr bwMode="auto">
                <a:xfrm>
                  <a:off x="3470143" y="1528549"/>
                  <a:ext cx="1729653" cy="2641405"/>
                </a:xfrm>
                <a:custGeom>
                  <a:avLst/>
                  <a:gdLst>
                    <a:gd name="connsiteX0" fmla="*/ 1010171 w 1665264"/>
                    <a:gd name="connsiteY0" fmla="*/ 0 h 2441696"/>
                    <a:gd name="connsiteX1" fmla="*/ 955580 w 1665264"/>
                    <a:gd name="connsiteY1" fmla="*/ 464024 h 2441696"/>
                    <a:gd name="connsiteX2" fmla="*/ 696273 w 1665264"/>
                    <a:gd name="connsiteY2" fmla="*/ 846161 h 2441696"/>
                    <a:gd name="connsiteX3" fmla="*/ 396022 w 1665264"/>
                    <a:gd name="connsiteY3" fmla="*/ 1228299 h 2441696"/>
                    <a:gd name="connsiteX4" fmla="*/ 123067 w 1665264"/>
                    <a:gd name="connsiteY4" fmla="*/ 1705970 h 2441696"/>
                    <a:gd name="connsiteX5" fmla="*/ 237 w 1665264"/>
                    <a:gd name="connsiteY5" fmla="*/ 2156347 h 2441696"/>
                    <a:gd name="connsiteX6" fmla="*/ 150363 w 1665264"/>
                    <a:gd name="connsiteY6" fmla="*/ 2402006 h 2441696"/>
                    <a:gd name="connsiteX7" fmla="*/ 464261 w 1665264"/>
                    <a:gd name="connsiteY7" fmla="*/ 2402006 h 2441696"/>
                    <a:gd name="connsiteX8" fmla="*/ 900989 w 1665264"/>
                    <a:gd name="connsiteY8" fmla="*/ 2019869 h 2441696"/>
                    <a:gd name="connsiteX9" fmla="*/ 1228536 w 1665264"/>
                    <a:gd name="connsiteY9" fmla="*/ 1760561 h 2441696"/>
                    <a:gd name="connsiteX10" fmla="*/ 1665264 w 1665264"/>
                    <a:gd name="connsiteY10" fmla="*/ 1419367 h 2441696"/>
                    <a:gd name="connsiteX11" fmla="*/ 1665264 w 1665264"/>
                    <a:gd name="connsiteY11" fmla="*/ 1419367 h 2441696"/>
                    <a:gd name="connsiteX0" fmla="*/ 1025369 w 1680462"/>
                    <a:gd name="connsiteY0" fmla="*/ 0 h 2404284"/>
                    <a:gd name="connsiteX1" fmla="*/ 970778 w 1680462"/>
                    <a:gd name="connsiteY1" fmla="*/ 464024 h 2404284"/>
                    <a:gd name="connsiteX2" fmla="*/ 711471 w 1680462"/>
                    <a:gd name="connsiteY2" fmla="*/ 846161 h 2404284"/>
                    <a:gd name="connsiteX3" fmla="*/ 411220 w 1680462"/>
                    <a:gd name="connsiteY3" fmla="*/ 1228299 h 2404284"/>
                    <a:gd name="connsiteX4" fmla="*/ 138265 w 1680462"/>
                    <a:gd name="connsiteY4" fmla="*/ 1705970 h 2404284"/>
                    <a:gd name="connsiteX5" fmla="*/ 15435 w 1680462"/>
                    <a:gd name="connsiteY5" fmla="*/ 2156347 h 2404284"/>
                    <a:gd name="connsiteX6" fmla="*/ 479459 w 1680462"/>
                    <a:gd name="connsiteY6" fmla="*/ 2402006 h 2404284"/>
                    <a:gd name="connsiteX7" fmla="*/ 916187 w 1680462"/>
                    <a:gd name="connsiteY7" fmla="*/ 2019869 h 2404284"/>
                    <a:gd name="connsiteX8" fmla="*/ 1243734 w 1680462"/>
                    <a:gd name="connsiteY8" fmla="*/ 1760561 h 2404284"/>
                    <a:gd name="connsiteX9" fmla="*/ 1680462 w 1680462"/>
                    <a:gd name="connsiteY9" fmla="*/ 1419367 h 2404284"/>
                    <a:gd name="connsiteX10" fmla="*/ 1680462 w 1680462"/>
                    <a:gd name="connsiteY10" fmla="*/ 1419367 h 2404284"/>
                    <a:gd name="connsiteX0" fmla="*/ 1025369 w 1680462"/>
                    <a:gd name="connsiteY0" fmla="*/ 0 h 2641957"/>
                    <a:gd name="connsiteX1" fmla="*/ 970778 w 1680462"/>
                    <a:gd name="connsiteY1" fmla="*/ 464024 h 2641957"/>
                    <a:gd name="connsiteX2" fmla="*/ 711471 w 1680462"/>
                    <a:gd name="connsiteY2" fmla="*/ 846161 h 2641957"/>
                    <a:gd name="connsiteX3" fmla="*/ 411220 w 1680462"/>
                    <a:gd name="connsiteY3" fmla="*/ 1228299 h 2641957"/>
                    <a:gd name="connsiteX4" fmla="*/ 138265 w 1680462"/>
                    <a:gd name="connsiteY4" fmla="*/ 1705970 h 2641957"/>
                    <a:gd name="connsiteX5" fmla="*/ 15435 w 1680462"/>
                    <a:gd name="connsiteY5" fmla="*/ 2156347 h 2641957"/>
                    <a:gd name="connsiteX6" fmla="*/ 479460 w 1680462"/>
                    <a:gd name="connsiteY6" fmla="*/ 2640904 h 2641957"/>
                    <a:gd name="connsiteX7" fmla="*/ 916187 w 1680462"/>
                    <a:gd name="connsiteY7" fmla="*/ 2019869 h 2641957"/>
                    <a:gd name="connsiteX8" fmla="*/ 1243734 w 1680462"/>
                    <a:gd name="connsiteY8" fmla="*/ 1760561 h 2641957"/>
                    <a:gd name="connsiteX9" fmla="*/ 1680462 w 1680462"/>
                    <a:gd name="connsiteY9" fmla="*/ 1419367 h 2641957"/>
                    <a:gd name="connsiteX10" fmla="*/ 1680462 w 1680462"/>
                    <a:gd name="connsiteY10" fmla="*/ 1419367 h 2641957"/>
                    <a:gd name="connsiteX0" fmla="*/ 1025369 w 1680462"/>
                    <a:gd name="connsiteY0" fmla="*/ 0 h 2641957"/>
                    <a:gd name="connsiteX1" fmla="*/ 970778 w 1680462"/>
                    <a:gd name="connsiteY1" fmla="*/ 464024 h 2641957"/>
                    <a:gd name="connsiteX2" fmla="*/ 711471 w 1680462"/>
                    <a:gd name="connsiteY2" fmla="*/ 846161 h 2641957"/>
                    <a:gd name="connsiteX3" fmla="*/ 411220 w 1680462"/>
                    <a:gd name="connsiteY3" fmla="*/ 1228299 h 2641957"/>
                    <a:gd name="connsiteX4" fmla="*/ 138265 w 1680462"/>
                    <a:gd name="connsiteY4" fmla="*/ 1705970 h 2641957"/>
                    <a:gd name="connsiteX5" fmla="*/ 15435 w 1680462"/>
                    <a:gd name="connsiteY5" fmla="*/ 2156347 h 2641957"/>
                    <a:gd name="connsiteX6" fmla="*/ 479460 w 1680462"/>
                    <a:gd name="connsiteY6" fmla="*/ 2640904 h 2641957"/>
                    <a:gd name="connsiteX7" fmla="*/ 916187 w 1680462"/>
                    <a:gd name="connsiteY7" fmla="*/ 2019869 h 2641957"/>
                    <a:gd name="connsiteX8" fmla="*/ 1243734 w 1680462"/>
                    <a:gd name="connsiteY8" fmla="*/ 1760561 h 2641957"/>
                    <a:gd name="connsiteX9" fmla="*/ 1680462 w 1680462"/>
                    <a:gd name="connsiteY9" fmla="*/ 1419367 h 2641957"/>
                    <a:gd name="connsiteX10" fmla="*/ 1680462 w 1680462"/>
                    <a:gd name="connsiteY10" fmla="*/ 1419367 h 2641957"/>
                    <a:gd name="connsiteX0" fmla="*/ 1019616 w 1674709"/>
                    <a:gd name="connsiteY0" fmla="*/ 0 h 2641957"/>
                    <a:gd name="connsiteX1" fmla="*/ 965025 w 1674709"/>
                    <a:gd name="connsiteY1" fmla="*/ 464024 h 2641957"/>
                    <a:gd name="connsiteX2" fmla="*/ 705718 w 1674709"/>
                    <a:gd name="connsiteY2" fmla="*/ 846161 h 2641957"/>
                    <a:gd name="connsiteX3" fmla="*/ 405467 w 1674709"/>
                    <a:gd name="connsiteY3" fmla="*/ 1228299 h 2641957"/>
                    <a:gd name="connsiteX4" fmla="*/ 132512 w 1674709"/>
                    <a:gd name="connsiteY4" fmla="*/ 1705970 h 2641957"/>
                    <a:gd name="connsiteX5" fmla="*/ 9682 w 1674709"/>
                    <a:gd name="connsiteY5" fmla="*/ 2156347 h 2641957"/>
                    <a:gd name="connsiteX6" fmla="*/ 377833 w 1674709"/>
                    <a:gd name="connsiteY6" fmla="*/ 2640904 h 2641957"/>
                    <a:gd name="connsiteX7" fmla="*/ 910434 w 1674709"/>
                    <a:gd name="connsiteY7" fmla="*/ 2019869 h 2641957"/>
                    <a:gd name="connsiteX8" fmla="*/ 1237981 w 1674709"/>
                    <a:gd name="connsiteY8" fmla="*/ 1760561 h 2641957"/>
                    <a:gd name="connsiteX9" fmla="*/ 1674709 w 1674709"/>
                    <a:gd name="connsiteY9" fmla="*/ 1419367 h 2641957"/>
                    <a:gd name="connsiteX10" fmla="*/ 1674709 w 1674709"/>
                    <a:gd name="connsiteY10" fmla="*/ 1419367 h 2641957"/>
                    <a:gd name="connsiteX0" fmla="*/ 1074560 w 1729653"/>
                    <a:gd name="connsiteY0" fmla="*/ 0 h 2643111"/>
                    <a:gd name="connsiteX1" fmla="*/ 1019969 w 1729653"/>
                    <a:gd name="connsiteY1" fmla="*/ 464024 h 2643111"/>
                    <a:gd name="connsiteX2" fmla="*/ 760662 w 1729653"/>
                    <a:gd name="connsiteY2" fmla="*/ 846161 h 2643111"/>
                    <a:gd name="connsiteX3" fmla="*/ 460411 w 1729653"/>
                    <a:gd name="connsiteY3" fmla="*/ 1228299 h 2643111"/>
                    <a:gd name="connsiteX4" fmla="*/ 187456 w 1729653"/>
                    <a:gd name="connsiteY4" fmla="*/ 1705970 h 2643111"/>
                    <a:gd name="connsiteX5" fmla="*/ 7102 w 1729653"/>
                    <a:gd name="connsiteY5" fmla="*/ 2207540 h 2643111"/>
                    <a:gd name="connsiteX6" fmla="*/ 432777 w 1729653"/>
                    <a:gd name="connsiteY6" fmla="*/ 2640904 h 2643111"/>
                    <a:gd name="connsiteX7" fmla="*/ 965378 w 1729653"/>
                    <a:gd name="connsiteY7" fmla="*/ 2019869 h 2643111"/>
                    <a:gd name="connsiteX8" fmla="*/ 1292925 w 1729653"/>
                    <a:gd name="connsiteY8" fmla="*/ 1760561 h 2643111"/>
                    <a:gd name="connsiteX9" fmla="*/ 1729653 w 1729653"/>
                    <a:gd name="connsiteY9" fmla="*/ 1419367 h 2643111"/>
                    <a:gd name="connsiteX10" fmla="*/ 1729653 w 1729653"/>
                    <a:gd name="connsiteY10" fmla="*/ 1419367 h 2643111"/>
                    <a:gd name="connsiteX0" fmla="*/ 1074560 w 1729653"/>
                    <a:gd name="connsiteY0" fmla="*/ 0 h 2643111"/>
                    <a:gd name="connsiteX1" fmla="*/ 1019969 w 1729653"/>
                    <a:gd name="connsiteY1" fmla="*/ 464024 h 2643111"/>
                    <a:gd name="connsiteX2" fmla="*/ 760662 w 1729653"/>
                    <a:gd name="connsiteY2" fmla="*/ 846161 h 2643111"/>
                    <a:gd name="connsiteX3" fmla="*/ 460411 w 1729653"/>
                    <a:gd name="connsiteY3" fmla="*/ 1228299 h 2643111"/>
                    <a:gd name="connsiteX4" fmla="*/ 187456 w 1729653"/>
                    <a:gd name="connsiteY4" fmla="*/ 1705970 h 2643111"/>
                    <a:gd name="connsiteX5" fmla="*/ 7102 w 1729653"/>
                    <a:gd name="connsiteY5" fmla="*/ 2207540 h 2643111"/>
                    <a:gd name="connsiteX6" fmla="*/ 432777 w 1729653"/>
                    <a:gd name="connsiteY6" fmla="*/ 2640904 h 2643111"/>
                    <a:gd name="connsiteX7" fmla="*/ 965378 w 1729653"/>
                    <a:gd name="connsiteY7" fmla="*/ 2019869 h 2643111"/>
                    <a:gd name="connsiteX8" fmla="*/ 1292925 w 1729653"/>
                    <a:gd name="connsiteY8" fmla="*/ 1760561 h 2643111"/>
                    <a:gd name="connsiteX9" fmla="*/ 1729653 w 1729653"/>
                    <a:gd name="connsiteY9" fmla="*/ 1419367 h 2643111"/>
                    <a:gd name="connsiteX10" fmla="*/ 1729653 w 1729653"/>
                    <a:gd name="connsiteY10" fmla="*/ 1419367 h 2643111"/>
                    <a:gd name="connsiteX0" fmla="*/ 1074560 w 1729653"/>
                    <a:gd name="connsiteY0" fmla="*/ 0 h 2641404"/>
                    <a:gd name="connsiteX1" fmla="*/ 1019969 w 1729653"/>
                    <a:gd name="connsiteY1" fmla="*/ 464024 h 2641404"/>
                    <a:gd name="connsiteX2" fmla="*/ 760662 w 1729653"/>
                    <a:gd name="connsiteY2" fmla="*/ 846161 h 2641404"/>
                    <a:gd name="connsiteX3" fmla="*/ 460411 w 1729653"/>
                    <a:gd name="connsiteY3" fmla="*/ 1228299 h 2641404"/>
                    <a:gd name="connsiteX4" fmla="*/ 187456 w 1729653"/>
                    <a:gd name="connsiteY4" fmla="*/ 1705970 h 2641404"/>
                    <a:gd name="connsiteX5" fmla="*/ 7102 w 1729653"/>
                    <a:gd name="connsiteY5" fmla="*/ 2207540 h 2641404"/>
                    <a:gd name="connsiteX6" fmla="*/ 432777 w 1729653"/>
                    <a:gd name="connsiteY6" fmla="*/ 2640904 h 2641404"/>
                    <a:gd name="connsiteX7" fmla="*/ 965378 w 1729653"/>
                    <a:gd name="connsiteY7" fmla="*/ 2019869 h 2641404"/>
                    <a:gd name="connsiteX8" fmla="*/ 1292925 w 1729653"/>
                    <a:gd name="connsiteY8" fmla="*/ 1760561 h 2641404"/>
                    <a:gd name="connsiteX9" fmla="*/ 1729653 w 1729653"/>
                    <a:gd name="connsiteY9" fmla="*/ 1419367 h 2641404"/>
                    <a:gd name="connsiteX10" fmla="*/ 1729653 w 1729653"/>
                    <a:gd name="connsiteY10" fmla="*/ 1419367 h 264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9653" h="2641404">
                      <a:moveTo>
                        <a:pt x="1074560" y="0"/>
                      </a:moveTo>
                      <a:cubicBezTo>
                        <a:pt x="1073422" y="161498"/>
                        <a:pt x="1072285" y="322997"/>
                        <a:pt x="1019969" y="464024"/>
                      </a:cubicBezTo>
                      <a:cubicBezTo>
                        <a:pt x="967653" y="605051"/>
                        <a:pt x="853922" y="718782"/>
                        <a:pt x="760662" y="846161"/>
                      </a:cubicBezTo>
                      <a:cubicBezTo>
                        <a:pt x="667402" y="973540"/>
                        <a:pt x="555945" y="1084998"/>
                        <a:pt x="460411" y="1228299"/>
                      </a:cubicBezTo>
                      <a:cubicBezTo>
                        <a:pt x="364877" y="1371600"/>
                        <a:pt x="263008" y="1542763"/>
                        <a:pt x="187456" y="1705970"/>
                      </a:cubicBezTo>
                      <a:cubicBezTo>
                        <a:pt x="111905" y="1869177"/>
                        <a:pt x="-33785" y="2051718"/>
                        <a:pt x="7102" y="2207540"/>
                      </a:cubicBezTo>
                      <a:cubicBezTo>
                        <a:pt x="47989" y="2363362"/>
                        <a:pt x="119667" y="2655118"/>
                        <a:pt x="432777" y="2640904"/>
                      </a:cubicBezTo>
                      <a:cubicBezTo>
                        <a:pt x="745887" y="2626690"/>
                        <a:pt x="822020" y="2166593"/>
                        <a:pt x="965378" y="2019869"/>
                      </a:cubicBezTo>
                      <a:cubicBezTo>
                        <a:pt x="1108736" y="1873145"/>
                        <a:pt x="1292925" y="1760561"/>
                        <a:pt x="1292925" y="1760561"/>
                      </a:cubicBezTo>
                      <a:lnTo>
                        <a:pt x="1729653" y="1419367"/>
                      </a:lnTo>
                      <a:lnTo>
                        <a:pt x="1729653" y="1419367"/>
                      </a:lnTo>
                    </a:path>
                  </a:pathLst>
                </a:custGeom>
                <a:noFill/>
                <a:ln w="28575" cap="flat" cmpd="sng" algn="ctr">
                  <a:solidFill>
                    <a:srgbClr val="FFFF00">
                      <a:alpha val="60000"/>
                    </a:srgb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2901521" y="1460310"/>
                  <a:ext cx="3524616" cy="3096448"/>
                </a:xfrm>
                <a:custGeom>
                  <a:avLst/>
                  <a:gdLst>
                    <a:gd name="connsiteX0" fmla="*/ 892557 w 3524616"/>
                    <a:gd name="connsiteY0" fmla="*/ 191069 h 3096448"/>
                    <a:gd name="connsiteX1" fmla="*/ 851613 w 3524616"/>
                    <a:gd name="connsiteY1" fmla="*/ 614150 h 3096448"/>
                    <a:gd name="connsiteX2" fmla="*/ 605954 w 3524616"/>
                    <a:gd name="connsiteY2" fmla="*/ 1078174 h 3096448"/>
                    <a:gd name="connsiteX3" fmla="*/ 264760 w 3524616"/>
                    <a:gd name="connsiteY3" fmla="*/ 1569493 h 3096448"/>
                    <a:gd name="connsiteX4" fmla="*/ 46395 w 3524616"/>
                    <a:gd name="connsiteY4" fmla="*/ 2047165 h 3096448"/>
                    <a:gd name="connsiteX5" fmla="*/ 5452 w 3524616"/>
                    <a:gd name="connsiteY5" fmla="*/ 2361063 h 3096448"/>
                    <a:gd name="connsiteX6" fmla="*/ 128282 w 3524616"/>
                    <a:gd name="connsiteY6" fmla="*/ 2729553 h 3096448"/>
                    <a:gd name="connsiteX7" fmla="*/ 442180 w 3524616"/>
                    <a:gd name="connsiteY7" fmla="*/ 3016156 h 3096448"/>
                    <a:gd name="connsiteX8" fmla="*/ 1042682 w 3524616"/>
                    <a:gd name="connsiteY8" fmla="*/ 3084394 h 3096448"/>
                    <a:gd name="connsiteX9" fmla="*/ 1643183 w 3524616"/>
                    <a:gd name="connsiteY9" fmla="*/ 2811439 h 3096448"/>
                    <a:gd name="connsiteX10" fmla="*/ 2270980 w 3524616"/>
                    <a:gd name="connsiteY10" fmla="*/ 2197290 h 3096448"/>
                    <a:gd name="connsiteX11" fmla="*/ 2694061 w 3524616"/>
                    <a:gd name="connsiteY11" fmla="*/ 1746914 h 3096448"/>
                    <a:gd name="connsiteX12" fmla="*/ 3376449 w 3524616"/>
                    <a:gd name="connsiteY12" fmla="*/ 996287 h 3096448"/>
                    <a:gd name="connsiteX13" fmla="*/ 3499279 w 3524616"/>
                    <a:gd name="connsiteY13" fmla="*/ 559559 h 3096448"/>
                    <a:gd name="connsiteX14" fmla="*/ 3512927 w 3524616"/>
                    <a:gd name="connsiteY14" fmla="*/ 232012 h 3096448"/>
                    <a:gd name="connsiteX15" fmla="*/ 3362801 w 3524616"/>
                    <a:gd name="connsiteY15" fmla="*/ 54591 h 3096448"/>
                    <a:gd name="connsiteX16" fmla="*/ 3321858 w 3524616"/>
                    <a:gd name="connsiteY16" fmla="*/ 0 h 309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616" h="3096448">
                      <a:moveTo>
                        <a:pt x="892557" y="191069"/>
                      </a:moveTo>
                      <a:cubicBezTo>
                        <a:pt x="895968" y="328684"/>
                        <a:pt x="899380" y="466299"/>
                        <a:pt x="851613" y="614150"/>
                      </a:cubicBezTo>
                      <a:cubicBezTo>
                        <a:pt x="803846" y="762001"/>
                        <a:pt x="703763" y="918950"/>
                        <a:pt x="605954" y="1078174"/>
                      </a:cubicBezTo>
                      <a:cubicBezTo>
                        <a:pt x="508145" y="1237398"/>
                        <a:pt x="358020" y="1407995"/>
                        <a:pt x="264760" y="1569493"/>
                      </a:cubicBezTo>
                      <a:cubicBezTo>
                        <a:pt x="171500" y="1730991"/>
                        <a:pt x="89613" y="1915237"/>
                        <a:pt x="46395" y="2047165"/>
                      </a:cubicBezTo>
                      <a:cubicBezTo>
                        <a:pt x="3177" y="2179093"/>
                        <a:pt x="-8196" y="2247332"/>
                        <a:pt x="5452" y="2361063"/>
                      </a:cubicBezTo>
                      <a:cubicBezTo>
                        <a:pt x="19100" y="2474794"/>
                        <a:pt x="55494" y="2620371"/>
                        <a:pt x="128282" y="2729553"/>
                      </a:cubicBezTo>
                      <a:cubicBezTo>
                        <a:pt x="201070" y="2838735"/>
                        <a:pt x="289780" y="2957016"/>
                        <a:pt x="442180" y="3016156"/>
                      </a:cubicBezTo>
                      <a:cubicBezTo>
                        <a:pt x="594580" y="3075296"/>
                        <a:pt x="842515" y="3118513"/>
                        <a:pt x="1042682" y="3084394"/>
                      </a:cubicBezTo>
                      <a:cubicBezTo>
                        <a:pt x="1242849" y="3050275"/>
                        <a:pt x="1438467" y="2959290"/>
                        <a:pt x="1643183" y="2811439"/>
                      </a:cubicBezTo>
                      <a:cubicBezTo>
                        <a:pt x="1847899" y="2663588"/>
                        <a:pt x="2095834" y="2374711"/>
                        <a:pt x="2270980" y="2197290"/>
                      </a:cubicBezTo>
                      <a:cubicBezTo>
                        <a:pt x="2446126" y="2019869"/>
                        <a:pt x="2509816" y="1947081"/>
                        <a:pt x="2694061" y="1746914"/>
                      </a:cubicBezTo>
                      <a:cubicBezTo>
                        <a:pt x="2878306" y="1546747"/>
                        <a:pt x="3242246" y="1194180"/>
                        <a:pt x="3376449" y="996287"/>
                      </a:cubicBezTo>
                      <a:cubicBezTo>
                        <a:pt x="3510652" y="798395"/>
                        <a:pt x="3476533" y="686938"/>
                        <a:pt x="3499279" y="559559"/>
                      </a:cubicBezTo>
                      <a:cubicBezTo>
                        <a:pt x="3522025" y="432180"/>
                        <a:pt x="3535673" y="316173"/>
                        <a:pt x="3512927" y="232012"/>
                      </a:cubicBezTo>
                      <a:cubicBezTo>
                        <a:pt x="3490181" y="147851"/>
                        <a:pt x="3394646" y="93260"/>
                        <a:pt x="3362801" y="54591"/>
                      </a:cubicBezTo>
                      <a:cubicBezTo>
                        <a:pt x="3330956" y="15922"/>
                        <a:pt x="3326407" y="7961"/>
                        <a:pt x="3321858" y="0"/>
                      </a:cubicBezTo>
                    </a:path>
                  </a:pathLst>
                </a:custGeom>
                <a:noFill/>
                <a:ln w="28575" cap="flat" cmpd="sng" algn="ctr">
                  <a:solidFill>
                    <a:srgbClr val="FFFF00">
                      <a:alpha val="60000"/>
                    </a:srgb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grpSp>
        <p:nvGrpSpPr>
          <p:cNvPr id="15" name="Group 14"/>
          <p:cNvGrpSpPr/>
          <p:nvPr/>
        </p:nvGrpSpPr>
        <p:grpSpPr>
          <a:xfrm>
            <a:off x="5715000" y="914400"/>
            <a:ext cx="3200400" cy="4267200"/>
            <a:chOff x="5715000" y="914400"/>
            <a:chExt cx="3200400" cy="4267200"/>
          </a:xfrm>
          <a:effectLst>
            <a:outerShdw blurRad="63500" algn="ctr" rotWithShape="0">
              <a:prstClr val="black"/>
            </a:outerShdw>
          </a:effectLst>
        </p:grpSpPr>
        <p:grpSp>
          <p:nvGrpSpPr>
            <p:cNvPr id="16" name="Group 15"/>
            <p:cNvGrpSpPr/>
            <p:nvPr/>
          </p:nvGrpSpPr>
          <p:grpSpPr>
            <a:xfrm>
              <a:off x="8610600" y="914400"/>
              <a:ext cx="304800" cy="381000"/>
              <a:chOff x="8610600" y="914400"/>
              <a:chExt cx="304800" cy="381000"/>
            </a:xfrm>
          </p:grpSpPr>
          <p:sp>
            <p:nvSpPr>
              <p:cNvPr id="18" name="Line 6"/>
              <p:cNvSpPr>
                <a:spLocks noChangeShapeType="1"/>
              </p:cNvSpPr>
              <p:nvPr/>
            </p:nvSpPr>
            <p:spPr bwMode="auto">
              <a:xfrm flipH="1" flipV="1">
                <a:off x="8610600" y="914400"/>
                <a:ext cx="304800" cy="76200"/>
              </a:xfrm>
              <a:prstGeom prst="line">
                <a:avLst/>
              </a:prstGeom>
              <a:noFill/>
              <a:ln w="57150">
                <a:solidFill>
                  <a:srgbClr val="FFFF00"/>
                </a:solidFill>
                <a:round/>
                <a:headEnd/>
                <a:tailEnd/>
              </a:ln>
            </p:spPr>
            <p:txBody>
              <a:bodyPr/>
              <a:lstStyle/>
              <a:p>
                <a:endParaRPr lang="en-US"/>
              </a:p>
            </p:txBody>
          </p:sp>
          <p:sp>
            <p:nvSpPr>
              <p:cNvPr id="19" name="Line 7"/>
              <p:cNvSpPr>
                <a:spLocks noChangeShapeType="1"/>
              </p:cNvSpPr>
              <p:nvPr/>
            </p:nvSpPr>
            <p:spPr bwMode="auto">
              <a:xfrm>
                <a:off x="8915400" y="990600"/>
                <a:ext cx="0" cy="304800"/>
              </a:xfrm>
              <a:prstGeom prst="line">
                <a:avLst/>
              </a:prstGeom>
              <a:noFill/>
              <a:ln w="57150">
                <a:solidFill>
                  <a:srgbClr val="FFFF00"/>
                </a:solidFill>
                <a:round/>
                <a:headEnd/>
                <a:tailEnd/>
              </a:ln>
            </p:spPr>
            <p:txBody>
              <a:bodyPr/>
              <a:lstStyle/>
              <a:p>
                <a:endParaRPr lang="en-US"/>
              </a:p>
            </p:txBody>
          </p:sp>
        </p:grpSp>
        <p:sp>
          <p:nvSpPr>
            <p:cNvPr id="17" name="Freeform 5"/>
            <p:cNvSpPr>
              <a:spLocks/>
            </p:cNvSpPr>
            <p:nvPr/>
          </p:nvSpPr>
          <p:spPr bwMode="auto">
            <a:xfrm>
              <a:off x="5715000" y="990600"/>
              <a:ext cx="3200400" cy="4191000"/>
            </a:xfrm>
            <a:custGeom>
              <a:avLst/>
              <a:gdLst>
                <a:gd name="T0" fmla="*/ 0 w 2016"/>
                <a:gd name="T1" fmla="*/ 2147483647 h 2640"/>
                <a:gd name="T2" fmla="*/ 2147483647 w 2016"/>
                <a:gd name="T3" fmla="*/ 2147483647 h 2640"/>
                <a:gd name="T4" fmla="*/ 2147483647 w 2016"/>
                <a:gd name="T5" fmla="*/ 2147483647 h 2640"/>
                <a:gd name="T6" fmla="*/ 2147483647 w 2016"/>
                <a:gd name="T7" fmla="*/ 0 h 2640"/>
                <a:gd name="T8" fmla="*/ 0 60000 65536"/>
                <a:gd name="T9" fmla="*/ 0 60000 65536"/>
                <a:gd name="T10" fmla="*/ 0 60000 65536"/>
                <a:gd name="T11" fmla="*/ 0 60000 65536"/>
                <a:gd name="T12" fmla="*/ 0 w 2016"/>
                <a:gd name="T13" fmla="*/ 0 h 2640"/>
                <a:gd name="T14" fmla="*/ 2016 w 2016"/>
                <a:gd name="T15" fmla="*/ 2640 h 2640"/>
              </a:gdLst>
              <a:ahLst/>
              <a:cxnLst>
                <a:cxn ang="T8">
                  <a:pos x="T0" y="T1"/>
                </a:cxn>
                <a:cxn ang="T9">
                  <a:pos x="T2" y="T3"/>
                </a:cxn>
                <a:cxn ang="T10">
                  <a:pos x="T4" y="T5"/>
                </a:cxn>
                <a:cxn ang="T11">
                  <a:pos x="T6" y="T7"/>
                </a:cxn>
              </a:cxnLst>
              <a:rect l="T12" t="T13" r="T14" b="T15"/>
              <a:pathLst>
                <a:path w="2016" h="2640">
                  <a:moveTo>
                    <a:pt x="0" y="2640"/>
                  </a:moveTo>
                  <a:cubicBezTo>
                    <a:pt x="140" y="2100"/>
                    <a:pt x="280" y="1560"/>
                    <a:pt x="576" y="1152"/>
                  </a:cubicBezTo>
                  <a:cubicBezTo>
                    <a:pt x="872" y="744"/>
                    <a:pt x="1536" y="384"/>
                    <a:pt x="1776" y="192"/>
                  </a:cubicBezTo>
                  <a:cubicBezTo>
                    <a:pt x="2016" y="0"/>
                    <a:pt x="2016" y="0"/>
                    <a:pt x="2016" y="0"/>
                  </a:cubicBezTo>
                </a:path>
              </a:pathLst>
            </a:custGeom>
            <a:noFill/>
            <a:ln w="57150" cmpd="sng">
              <a:solidFill>
                <a:srgbClr val="FFFF00"/>
              </a:solidFill>
              <a:round/>
              <a:headEnd/>
              <a:tailEnd/>
            </a:ln>
          </p:spPr>
          <p:txBody>
            <a:bodyPr/>
            <a:lstStyle/>
            <a:p>
              <a:endParaRPr lang="en-US"/>
            </a:p>
          </p:txBody>
        </p:sp>
      </p:grpSp>
      <p:sp>
        <p:nvSpPr>
          <p:cNvPr id="20" name="Rectangle 19"/>
          <p:cNvSpPr/>
          <p:nvPr/>
        </p:nvSpPr>
        <p:spPr>
          <a:xfrm>
            <a:off x="-152400" y="-3048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94815" y="6591300"/>
            <a:ext cx="9753600" cy="533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7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3" cstate="print"/>
          <a:srcRect/>
          <a:stretch>
            <a:fillRect/>
          </a:stretch>
        </p:blipFill>
        <p:spPr bwMode="auto">
          <a:xfrm>
            <a:off x="685800" y="838200"/>
            <a:ext cx="7924800" cy="5943600"/>
          </a:xfrm>
          <a:prstGeom prst="rect">
            <a:avLst/>
          </a:prstGeom>
          <a:noFill/>
          <a:ln w="9525">
            <a:noFill/>
            <a:miter lim="800000"/>
            <a:headEnd/>
            <a:tailEnd/>
          </a:ln>
        </p:spPr>
      </p:pic>
      <p:sp>
        <p:nvSpPr>
          <p:cNvPr id="129025" name="Rectangle 2"/>
          <p:cNvSpPr>
            <a:spLocks noGrp="1" noChangeArrowheads="1"/>
          </p:cNvSpPr>
          <p:nvPr>
            <p:ph type="title"/>
          </p:nvPr>
        </p:nvSpPr>
        <p:spPr>
          <a:xfrm>
            <a:off x="0" y="152400"/>
            <a:ext cx="9144000" cy="762000"/>
          </a:xfrm>
        </p:spPr>
        <p:txBody>
          <a:bodyPr/>
          <a:lstStyle/>
          <a:p>
            <a:r>
              <a:rPr lang="es-ES_tradnl" sz="2800" b="1" dirty="0" smtClean="0">
                <a:solidFill>
                  <a:schemeClr val="bg2"/>
                </a:solidFill>
                <a:latin typeface="Arial" pitchFamily="34" charset="0"/>
                <a:cs typeface="Arial" pitchFamily="34" charset="0"/>
              </a:rPr>
              <a:t>GFS Análisis en 400 </a:t>
            </a:r>
            <a:r>
              <a:rPr lang="es-ES_tradnl" sz="2800" b="1" dirty="0" err="1" smtClean="0">
                <a:solidFill>
                  <a:schemeClr val="bg2"/>
                </a:solidFill>
                <a:latin typeface="Arial" pitchFamily="34" charset="0"/>
                <a:cs typeface="Arial" pitchFamily="34" charset="0"/>
              </a:rPr>
              <a:t>hPa</a:t>
            </a:r>
            <a:r>
              <a:rPr lang="es-ES_tradnl" sz="2800" b="1" dirty="0" smtClean="0">
                <a:solidFill>
                  <a:schemeClr val="bg2"/>
                </a:solidFill>
                <a:latin typeface="Arial" pitchFamily="34" charset="0"/>
                <a:cs typeface="Arial" pitchFamily="34" charset="0"/>
              </a:rPr>
              <a:t>: Flujo en Altura</a:t>
            </a:r>
          </a:p>
        </p:txBody>
      </p:sp>
      <p:grpSp>
        <p:nvGrpSpPr>
          <p:cNvPr id="9" name="Group 8"/>
          <p:cNvGrpSpPr/>
          <p:nvPr/>
        </p:nvGrpSpPr>
        <p:grpSpPr>
          <a:xfrm>
            <a:off x="2901521" y="1460310"/>
            <a:ext cx="3524616" cy="3096448"/>
            <a:chOff x="2901521" y="1460310"/>
            <a:chExt cx="3524616" cy="3096448"/>
          </a:xfrm>
        </p:grpSpPr>
        <p:sp>
          <p:nvSpPr>
            <p:cNvPr id="2" name="Freeform 1"/>
            <p:cNvSpPr/>
            <p:nvPr/>
          </p:nvSpPr>
          <p:spPr bwMode="auto">
            <a:xfrm>
              <a:off x="4243346" y="1487606"/>
              <a:ext cx="1631570" cy="1821037"/>
            </a:xfrm>
            <a:custGeom>
              <a:avLst/>
              <a:gdLst>
                <a:gd name="connsiteX0" fmla="*/ 874564 w 1631570"/>
                <a:gd name="connsiteY0" fmla="*/ 0 h 1821037"/>
                <a:gd name="connsiteX1" fmla="*/ 765382 w 1631570"/>
                <a:gd name="connsiteY1" fmla="*/ 409433 h 1821037"/>
                <a:gd name="connsiteX2" fmla="*/ 560666 w 1631570"/>
                <a:gd name="connsiteY2" fmla="*/ 696036 h 1821037"/>
                <a:gd name="connsiteX3" fmla="*/ 287711 w 1631570"/>
                <a:gd name="connsiteY3" fmla="*/ 1037230 h 1821037"/>
                <a:gd name="connsiteX4" fmla="*/ 28403 w 1631570"/>
                <a:gd name="connsiteY4" fmla="*/ 1419367 h 1821037"/>
                <a:gd name="connsiteX5" fmla="*/ 42051 w 1631570"/>
                <a:gd name="connsiteY5" fmla="*/ 1733266 h 1821037"/>
                <a:gd name="connsiteX6" fmla="*/ 342302 w 1631570"/>
                <a:gd name="connsiteY6" fmla="*/ 1801504 h 1821037"/>
                <a:gd name="connsiteX7" fmla="*/ 888212 w 1631570"/>
                <a:gd name="connsiteY7" fmla="*/ 1433015 h 1821037"/>
                <a:gd name="connsiteX8" fmla="*/ 1488714 w 1631570"/>
                <a:gd name="connsiteY8" fmla="*/ 859809 h 1821037"/>
                <a:gd name="connsiteX9" fmla="*/ 1625191 w 1631570"/>
                <a:gd name="connsiteY9" fmla="*/ 450376 h 1821037"/>
                <a:gd name="connsiteX10" fmla="*/ 1352236 w 1631570"/>
                <a:gd name="connsiteY10" fmla="*/ 382137 h 1821037"/>
                <a:gd name="connsiteX11" fmla="*/ 1174815 w 1631570"/>
                <a:gd name="connsiteY11" fmla="*/ 504967 h 1821037"/>
                <a:gd name="connsiteX12" fmla="*/ 1133872 w 1631570"/>
                <a:gd name="connsiteY12" fmla="*/ 764275 h 1821037"/>
                <a:gd name="connsiteX13" fmla="*/ 1270350 w 1631570"/>
                <a:gd name="connsiteY13" fmla="*/ 832513 h 1821037"/>
                <a:gd name="connsiteX14" fmla="*/ 1406827 w 1631570"/>
                <a:gd name="connsiteY14" fmla="*/ 723331 h 182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1570" h="1821037">
                  <a:moveTo>
                    <a:pt x="874564" y="0"/>
                  </a:moveTo>
                  <a:cubicBezTo>
                    <a:pt x="846131" y="146713"/>
                    <a:pt x="817698" y="293427"/>
                    <a:pt x="765382" y="409433"/>
                  </a:cubicBezTo>
                  <a:cubicBezTo>
                    <a:pt x="713066" y="525439"/>
                    <a:pt x="640278" y="591403"/>
                    <a:pt x="560666" y="696036"/>
                  </a:cubicBezTo>
                  <a:cubicBezTo>
                    <a:pt x="481054" y="800669"/>
                    <a:pt x="376421" y="916675"/>
                    <a:pt x="287711" y="1037230"/>
                  </a:cubicBezTo>
                  <a:cubicBezTo>
                    <a:pt x="199001" y="1157785"/>
                    <a:pt x="69346" y="1303361"/>
                    <a:pt x="28403" y="1419367"/>
                  </a:cubicBezTo>
                  <a:cubicBezTo>
                    <a:pt x="-12540" y="1535373"/>
                    <a:pt x="-10265" y="1669577"/>
                    <a:pt x="42051" y="1733266"/>
                  </a:cubicBezTo>
                  <a:cubicBezTo>
                    <a:pt x="94367" y="1796955"/>
                    <a:pt x="201275" y="1851546"/>
                    <a:pt x="342302" y="1801504"/>
                  </a:cubicBezTo>
                  <a:cubicBezTo>
                    <a:pt x="483329" y="1751462"/>
                    <a:pt x="697143" y="1589964"/>
                    <a:pt x="888212" y="1433015"/>
                  </a:cubicBezTo>
                  <a:cubicBezTo>
                    <a:pt x="1079281" y="1276066"/>
                    <a:pt x="1365884" y="1023582"/>
                    <a:pt x="1488714" y="859809"/>
                  </a:cubicBezTo>
                  <a:cubicBezTo>
                    <a:pt x="1611544" y="696036"/>
                    <a:pt x="1647937" y="529988"/>
                    <a:pt x="1625191" y="450376"/>
                  </a:cubicBezTo>
                  <a:cubicBezTo>
                    <a:pt x="1602445" y="370764"/>
                    <a:pt x="1427299" y="373039"/>
                    <a:pt x="1352236" y="382137"/>
                  </a:cubicBezTo>
                  <a:cubicBezTo>
                    <a:pt x="1277173" y="391236"/>
                    <a:pt x="1211209" y="441277"/>
                    <a:pt x="1174815" y="504967"/>
                  </a:cubicBezTo>
                  <a:cubicBezTo>
                    <a:pt x="1138421" y="568657"/>
                    <a:pt x="1117949" y="709684"/>
                    <a:pt x="1133872" y="764275"/>
                  </a:cubicBezTo>
                  <a:cubicBezTo>
                    <a:pt x="1149795" y="818866"/>
                    <a:pt x="1224858" y="839337"/>
                    <a:pt x="1270350" y="832513"/>
                  </a:cubicBezTo>
                  <a:cubicBezTo>
                    <a:pt x="1315842" y="825689"/>
                    <a:pt x="1361334" y="774510"/>
                    <a:pt x="1406827" y="723331"/>
                  </a:cubicBezTo>
                </a:path>
              </a:pathLst>
            </a:custGeom>
            <a:noFill/>
            <a:ln w="28575" cap="flat" cmpd="sng" algn="ctr">
              <a:solidFill>
                <a:srgbClr val="FF006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3534533" y="1528549"/>
              <a:ext cx="1665264" cy="2441696"/>
            </a:xfrm>
            <a:custGeom>
              <a:avLst/>
              <a:gdLst>
                <a:gd name="connsiteX0" fmla="*/ 1010171 w 1665264"/>
                <a:gd name="connsiteY0" fmla="*/ 0 h 2441696"/>
                <a:gd name="connsiteX1" fmla="*/ 955580 w 1665264"/>
                <a:gd name="connsiteY1" fmla="*/ 464024 h 2441696"/>
                <a:gd name="connsiteX2" fmla="*/ 696273 w 1665264"/>
                <a:gd name="connsiteY2" fmla="*/ 846161 h 2441696"/>
                <a:gd name="connsiteX3" fmla="*/ 396022 w 1665264"/>
                <a:gd name="connsiteY3" fmla="*/ 1228299 h 2441696"/>
                <a:gd name="connsiteX4" fmla="*/ 123067 w 1665264"/>
                <a:gd name="connsiteY4" fmla="*/ 1705970 h 2441696"/>
                <a:gd name="connsiteX5" fmla="*/ 237 w 1665264"/>
                <a:gd name="connsiteY5" fmla="*/ 2156347 h 2441696"/>
                <a:gd name="connsiteX6" fmla="*/ 150363 w 1665264"/>
                <a:gd name="connsiteY6" fmla="*/ 2402006 h 2441696"/>
                <a:gd name="connsiteX7" fmla="*/ 464261 w 1665264"/>
                <a:gd name="connsiteY7" fmla="*/ 2402006 h 2441696"/>
                <a:gd name="connsiteX8" fmla="*/ 900989 w 1665264"/>
                <a:gd name="connsiteY8" fmla="*/ 2019869 h 2441696"/>
                <a:gd name="connsiteX9" fmla="*/ 1228536 w 1665264"/>
                <a:gd name="connsiteY9" fmla="*/ 1760561 h 2441696"/>
                <a:gd name="connsiteX10" fmla="*/ 1665264 w 1665264"/>
                <a:gd name="connsiteY10" fmla="*/ 1419367 h 2441696"/>
                <a:gd name="connsiteX11" fmla="*/ 1665264 w 1665264"/>
                <a:gd name="connsiteY11" fmla="*/ 1419367 h 244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5264" h="2441696">
                  <a:moveTo>
                    <a:pt x="1010171" y="0"/>
                  </a:moveTo>
                  <a:cubicBezTo>
                    <a:pt x="1009033" y="161498"/>
                    <a:pt x="1007896" y="322997"/>
                    <a:pt x="955580" y="464024"/>
                  </a:cubicBezTo>
                  <a:cubicBezTo>
                    <a:pt x="903264" y="605051"/>
                    <a:pt x="789533" y="718782"/>
                    <a:pt x="696273" y="846161"/>
                  </a:cubicBezTo>
                  <a:cubicBezTo>
                    <a:pt x="603013" y="973540"/>
                    <a:pt x="491556" y="1084998"/>
                    <a:pt x="396022" y="1228299"/>
                  </a:cubicBezTo>
                  <a:cubicBezTo>
                    <a:pt x="300488" y="1371600"/>
                    <a:pt x="189031" y="1551295"/>
                    <a:pt x="123067" y="1705970"/>
                  </a:cubicBezTo>
                  <a:cubicBezTo>
                    <a:pt x="57103" y="1860645"/>
                    <a:pt x="-4312" y="2040341"/>
                    <a:pt x="237" y="2156347"/>
                  </a:cubicBezTo>
                  <a:cubicBezTo>
                    <a:pt x="4786" y="2272353"/>
                    <a:pt x="73026" y="2361063"/>
                    <a:pt x="150363" y="2402006"/>
                  </a:cubicBezTo>
                  <a:cubicBezTo>
                    <a:pt x="227700" y="2442949"/>
                    <a:pt x="339157" y="2465695"/>
                    <a:pt x="464261" y="2402006"/>
                  </a:cubicBezTo>
                  <a:cubicBezTo>
                    <a:pt x="589365" y="2338317"/>
                    <a:pt x="773610" y="2126776"/>
                    <a:pt x="900989" y="2019869"/>
                  </a:cubicBezTo>
                  <a:cubicBezTo>
                    <a:pt x="1028368" y="1912962"/>
                    <a:pt x="1228536" y="1760561"/>
                    <a:pt x="1228536" y="1760561"/>
                  </a:cubicBezTo>
                  <a:lnTo>
                    <a:pt x="1665264" y="1419367"/>
                  </a:lnTo>
                  <a:lnTo>
                    <a:pt x="1665264" y="1419367"/>
                  </a:lnTo>
                </a:path>
              </a:pathLst>
            </a:custGeom>
            <a:noFill/>
            <a:ln w="28575" cap="flat" cmpd="sng" algn="ctr">
              <a:solidFill>
                <a:srgbClr val="FF006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Freeform 3"/>
            <p:cNvSpPr/>
            <p:nvPr/>
          </p:nvSpPr>
          <p:spPr bwMode="auto">
            <a:xfrm>
              <a:off x="2901521" y="1460310"/>
              <a:ext cx="3524616" cy="3096448"/>
            </a:xfrm>
            <a:custGeom>
              <a:avLst/>
              <a:gdLst>
                <a:gd name="connsiteX0" fmla="*/ 892557 w 3524616"/>
                <a:gd name="connsiteY0" fmla="*/ 191069 h 3096448"/>
                <a:gd name="connsiteX1" fmla="*/ 851613 w 3524616"/>
                <a:gd name="connsiteY1" fmla="*/ 614150 h 3096448"/>
                <a:gd name="connsiteX2" fmla="*/ 605954 w 3524616"/>
                <a:gd name="connsiteY2" fmla="*/ 1078174 h 3096448"/>
                <a:gd name="connsiteX3" fmla="*/ 264760 w 3524616"/>
                <a:gd name="connsiteY3" fmla="*/ 1569493 h 3096448"/>
                <a:gd name="connsiteX4" fmla="*/ 46395 w 3524616"/>
                <a:gd name="connsiteY4" fmla="*/ 2047165 h 3096448"/>
                <a:gd name="connsiteX5" fmla="*/ 5452 w 3524616"/>
                <a:gd name="connsiteY5" fmla="*/ 2361063 h 3096448"/>
                <a:gd name="connsiteX6" fmla="*/ 128282 w 3524616"/>
                <a:gd name="connsiteY6" fmla="*/ 2729553 h 3096448"/>
                <a:gd name="connsiteX7" fmla="*/ 442180 w 3524616"/>
                <a:gd name="connsiteY7" fmla="*/ 3016156 h 3096448"/>
                <a:gd name="connsiteX8" fmla="*/ 1042682 w 3524616"/>
                <a:gd name="connsiteY8" fmla="*/ 3084394 h 3096448"/>
                <a:gd name="connsiteX9" fmla="*/ 1643183 w 3524616"/>
                <a:gd name="connsiteY9" fmla="*/ 2811439 h 3096448"/>
                <a:gd name="connsiteX10" fmla="*/ 2270980 w 3524616"/>
                <a:gd name="connsiteY10" fmla="*/ 2197290 h 3096448"/>
                <a:gd name="connsiteX11" fmla="*/ 2694061 w 3524616"/>
                <a:gd name="connsiteY11" fmla="*/ 1746914 h 3096448"/>
                <a:gd name="connsiteX12" fmla="*/ 3376449 w 3524616"/>
                <a:gd name="connsiteY12" fmla="*/ 996287 h 3096448"/>
                <a:gd name="connsiteX13" fmla="*/ 3499279 w 3524616"/>
                <a:gd name="connsiteY13" fmla="*/ 559559 h 3096448"/>
                <a:gd name="connsiteX14" fmla="*/ 3512927 w 3524616"/>
                <a:gd name="connsiteY14" fmla="*/ 232012 h 3096448"/>
                <a:gd name="connsiteX15" fmla="*/ 3362801 w 3524616"/>
                <a:gd name="connsiteY15" fmla="*/ 54591 h 3096448"/>
                <a:gd name="connsiteX16" fmla="*/ 3321858 w 3524616"/>
                <a:gd name="connsiteY16" fmla="*/ 0 h 309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616" h="3096448">
                  <a:moveTo>
                    <a:pt x="892557" y="191069"/>
                  </a:moveTo>
                  <a:cubicBezTo>
                    <a:pt x="895968" y="328684"/>
                    <a:pt x="899380" y="466299"/>
                    <a:pt x="851613" y="614150"/>
                  </a:cubicBezTo>
                  <a:cubicBezTo>
                    <a:pt x="803846" y="762001"/>
                    <a:pt x="703763" y="918950"/>
                    <a:pt x="605954" y="1078174"/>
                  </a:cubicBezTo>
                  <a:cubicBezTo>
                    <a:pt x="508145" y="1237398"/>
                    <a:pt x="358020" y="1407995"/>
                    <a:pt x="264760" y="1569493"/>
                  </a:cubicBezTo>
                  <a:cubicBezTo>
                    <a:pt x="171500" y="1730991"/>
                    <a:pt x="89613" y="1915237"/>
                    <a:pt x="46395" y="2047165"/>
                  </a:cubicBezTo>
                  <a:cubicBezTo>
                    <a:pt x="3177" y="2179093"/>
                    <a:pt x="-8196" y="2247332"/>
                    <a:pt x="5452" y="2361063"/>
                  </a:cubicBezTo>
                  <a:cubicBezTo>
                    <a:pt x="19100" y="2474794"/>
                    <a:pt x="55494" y="2620371"/>
                    <a:pt x="128282" y="2729553"/>
                  </a:cubicBezTo>
                  <a:cubicBezTo>
                    <a:pt x="201070" y="2838735"/>
                    <a:pt x="289780" y="2957016"/>
                    <a:pt x="442180" y="3016156"/>
                  </a:cubicBezTo>
                  <a:cubicBezTo>
                    <a:pt x="594580" y="3075296"/>
                    <a:pt x="842515" y="3118513"/>
                    <a:pt x="1042682" y="3084394"/>
                  </a:cubicBezTo>
                  <a:cubicBezTo>
                    <a:pt x="1242849" y="3050275"/>
                    <a:pt x="1438467" y="2959290"/>
                    <a:pt x="1643183" y="2811439"/>
                  </a:cubicBezTo>
                  <a:cubicBezTo>
                    <a:pt x="1847899" y="2663588"/>
                    <a:pt x="2095834" y="2374711"/>
                    <a:pt x="2270980" y="2197290"/>
                  </a:cubicBezTo>
                  <a:cubicBezTo>
                    <a:pt x="2446126" y="2019869"/>
                    <a:pt x="2509816" y="1947081"/>
                    <a:pt x="2694061" y="1746914"/>
                  </a:cubicBezTo>
                  <a:cubicBezTo>
                    <a:pt x="2878306" y="1546747"/>
                    <a:pt x="3242246" y="1194180"/>
                    <a:pt x="3376449" y="996287"/>
                  </a:cubicBezTo>
                  <a:cubicBezTo>
                    <a:pt x="3510652" y="798395"/>
                    <a:pt x="3476533" y="686938"/>
                    <a:pt x="3499279" y="559559"/>
                  </a:cubicBezTo>
                  <a:cubicBezTo>
                    <a:pt x="3522025" y="432180"/>
                    <a:pt x="3535673" y="316173"/>
                    <a:pt x="3512927" y="232012"/>
                  </a:cubicBezTo>
                  <a:cubicBezTo>
                    <a:pt x="3490181" y="147851"/>
                    <a:pt x="3394646" y="93260"/>
                    <a:pt x="3362801" y="54591"/>
                  </a:cubicBezTo>
                  <a:cubicBezTo>
                    <a:pt x="3330956" y="15922"/>
                    <a:pt x="3326407" y="7961"/>
                    <a:pt x="3321858" y="0"/>
                  </a:cubicBezTo>
                </a:path>
              </a:pathLst>
            </a:custGeom>
            <a:noFill/>
            <a:ln w="28575" cap="flat" cmpd="sng" algn="ctr">
              <a:solidFill>
                <a:srgbClr val="FF006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5" name="Freeform 4"/>
          <p:cNvSpPr/>
          <p:nvPr/>
        </p:nvSpPr>
        <p:spPr bwMode="auto">
          <a:xfrm>
            <a:off x="2672335" y="1705970"/>
            <a:ext cx="4342614" cy="3249102"/>
          </a:xfrm>
          <a:custGeom>
            <a:avLst/>
            <a:gdLst>
              <a:gd name="connsiteX0" fmla="*/ 2626 w 4342614"/>
              <a:gd name="connsiteY0" fmla="*/ 2019869 h 3249102"/>
              <a:gd name="connsiteX1" fmla="*/ 43569 w 4342614"/>
              <a:gd name="connsiteY1" fmla="*/ 2306472 h 3249102"/>
              <a:gd name="connsiteX2" fmla="*/ 302877 w 4342614"/>
              <a:gd name="connsiteY2" fmla="*/ 2866030 h 3249102"/>
              <a:gd name="connsiteX3" fmla="*/ 917026 w 4342614"/>
              <a:gd name="connsiteY3" fmla="*/ 3207224 h 3249102"/>
              <a:gd name="connsiteX4" fmla="*/ 1599414 w 4342614"/>
              <a:gd name="connsiteY4" fmla="*/ 3179929 h 3249102"/>
              <a:gd name="connsiteX5" fmla="*/ 2418280 w 4342614"/>
              <a:gd name="connsiteY5" fmla="*/ 2634018 h 3249102"/>
              <a:gd name="connsiteX6" fmla="*/ 2923247 w 4342614"/>
              <a:gd name="connsiteY6" fmla="*/ 2101755 h 3249102"/>
              <a:gd name="connsiteX7" fmla="*/ 3359975 w 4342614"/>
              <a:gd name="connsiteY7" fmla="*/ 1542197 h 3249102"/>
              <a:gd name="connsiteX8" fmla="*/ 3810352 w 4342614"/>
              <a:gd name="connsiteY8" fmla="*/ 1037230 h 3249102"/>
              <a:gd name="connsiteX9" fmla="*/ 4096955 w 4342614"/>
              <a:gd name="connsiteY9" fmla="*/ 614149 h 3249102"/>
              <a:gd name="connsiteX10" fmla="*/ 4247080 w 4342614"/>
              <a:gd name="connsiteY10" fmla="*/ 245660 h 3249102"/>
              <a:gd name="connsiteX11" fmla="*/ 4342614 w 4342614"/>
              <a:gd name="connsiteY11" fmla="*/ 0 h 32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614" h="3249102">
                <a:moveTo>
                  <a:pt x="2626" y="2019869"/>
                </a:moveTo>
                <a:cubicBezTo>
                  <a:pt x="-1924" y="2092657"/>
                  <a:pt x="-6473" y="2165445"/>
                  <a:pt x="43569" y="2306472"/>
                </a:cubicBezTo>
                <a:cubicBezTo>
                  <a:pt x="93611" y="2447499"/>
                  <a:pt x="157301" y="2715905"/>
                  <a:pt x="302877" y="2866030"/>
                </a:cubicBezTo>
                <a:cubicBezTo>
                  <a:pt x="448453" y="3016155"/>
                  <a:pt x="700937" y="3154908"/>
                  <a:pt x="917026" y="3207224"/>
                </a:cubicBezTo>
                <a:cubicBezTo>
                  <a:pt x="1133115" y="3259540"/>
                  <a:pt x="1349205" y="3275463"/>
                  <a:pt x="1599414" y="3179929"/>
                </a:cubicBezTo>
                <a:cubicBezTo>
                  <a:pt x="1849623" y="3084395"/>
                  <a:pt x="2197641" y="2813714"/>
                  <a:pt x="2418280" y="2634018"/>
                </a:cubicBezTo>
                <a:cubicBezTo>
                  <a:pt x="2638919" y="2454322"/>
                  <a:pt x="2766298" y="2283725"/>
                  <a:pt x="2923247" y="2101755"/>
                </a:cubicBezTo>
                <a:cubicBezTo>
                  <a:pt x="3080196" y="1919785"/>
                  <a:pt x="3212124" y="1719618"/>
                  <a:pt x="3359975" y="1542197"/>
                </a:cubicBezTo>
                <a:cubicBezTo>
                  <a:pt x="3507826" y="1364776"/>
                  <a:pt x="3687522" y="1191905"/>
                  <a:pt x="3810352" y="1037230"/>
                </a:cubicBezTo>
                <a:cubicBezTo>
                  <a:pt x="3933182" y="882555"/>
                  <a:pt x="4024167" y="746077"/>
                  <a:pt x="4096955" y="614149"/>
                </a:cubicBezTo>
                <a:cubicBezTo>
                  <a:pt x="4169743" y="482221"/>
                  <a:pt x="4206137" y="348018"/>
                  <a:pt x="4247080" y="245660"/>
                </a:cubicBezTo>
                <a:cubicBezTo>
                  <a:pt x="4288023" y="143302"/>
                  <a:pt x="4315318" y="71651"/>
                  <a:pt x="4342614" y="0"/>
                </a:cubicBezTo>
              </a:path>
            </a:pathLst>
          </a:custGeom>
          <a:noFill/>
          <a:ln w="28575" cap="flat" cmpd="sng" algn="ctr">
            <a:solidFill>
              <a:srgbClr val="FF0066"/>
            </a:solidFill>
            <a:prstDash val="solid"/>
            <a:miter lim="800000"/>
            <a:headEnd type="none" w="med" len="med"/>
            <a:tailEnd type="arrow"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Freeform 5"/>
          <p:cNvSpPr/>
          <p:nvPr/>
        </p:nvSpPr>
        <p:spPr bwMode="auto">
          <a:xfrm>
            <a:off x="3098042" y="1473958"/>
            <a:ext cx="2988859" cy="2906973"/>
          </a:xfrm>
          <a:custGeom>
            <a:avLst/>
            <a:gdLst>
              <a:gd name="connsiteX0" fmla="*/ 2988859 w 2988859"/>
              <a:gd name="connsiteY0" fmla="*/ 0 h 2906973"/>
              <a:gd name="connsiteX1" fmla="*/ 2620370 w 2988859"/>
              <a:gd name="connsiteY1" fmla="*/ 450376 h 2906973"/>
              <a:gd name="connsiteX2" fmla="*/ 1992573 w 2988859"/>
              <a:gd name="connsiteY2" fmla="*/ 1119117 h 2906973"/>
              <a:gd name="connsiteX3" fmla="*/ 1241946 w 2988859"/>
              <a:gd name="connsiteY3" fmla="*/ 1610436 h 2906973"/>
              <a:gd name="connsiteX4" fmla="*/ 777922 w 2988859"/>
              <a:gd name="connsiteY4" fmla="*/ 2224585 h 2906973"/>
              <a:gd name="connsiteX5" fmla="*/ 0 w 2988859"/>
              <a:gd name="connsiteY5" fmla="*/ 2906973 h 2906973"/>
              <a:gd name="connsiteX0" fmla="*/ 2988859 w 2988859"/>
              <a:gd name="connsiteY0" fmla="*/ 0 h 2906973"/>
              <a:gd name="connsiteX1" fmla="*/ 2620370 w 2988859"/>
              <a:gd name="connsiteY1" fmla="*/ 450376 h 2906973"/>
              <a:gd name="connsiteX2" fmla="*/ 1992573 w 2988859"/>
              <a:gd name="connsiteY2" fmla="*/ 1119117 h 2906973"/>
              <a:gd name="connsiteX3" fmla="*/ 1241946 w 2988859"/>
              <a:gd name="connsiteY3" fmla="*/ 1610436 h 2906973"/>
              <a:gd name="connsiteX4" fmla="*/ 545910 w 2988859"/>
              <a:gd name="connsiteY4" fmla="*/ 2429301 h 2906973"/>
              <a:gd name="connsiteX5" fmla="*/ 0 w 2988859"/>
              <a:gd name="connsiteY5" fmla="*/ 2906973 h 2906973"/>
              <a:gd name="connsiteX0" fmla="*/ 2988859 w 2988859"/>
              <a:gd name="connsiteY0" fmla="*/ 0 h 2906973"/>
              <a:gd name="connsiteX1" fmla="*/ 2620370 w 2988859"/>
              <a:gd name="connsiteY1" fmla="*/ 450376 h 2906973"/>
              <a:gd name="connsiteX2" fmla="*/ 1992573 w 2988859"/>
              <a:gd name="connsiteY2" fmla="*/ 1119117 h 2906973"/>
              <a:gd name="connsiteX3" fmla="*/ 1241946 w 2988859"/>
              <a:gd name="connsiteY3" fmla="*/ 1719618 h 2906973"/>
              <a:gd name="connsiteX4" fmla="*/ 545910 w 2988859"/>
              <a:gd name="connsiteY4" fmla="*/ 2429301 h 2906973"/>
              <a:gd name="connsiteX5" fmla="*/ 0 w 2988859"/>
              <a:gd name="connsiteY5" fmla="*/ 2906973 h 2906973"/>
              <a:gd name="connsiteX0" fmla="*/ 2988859 w 2988859"/>
              <a:gd name="connsiteY0" fmla="*/ 0 h 2906973"/>
              <a:gd name="connsiteX1" fmla="*/ 2620370 w 2988859"/>
              <a:gd name="connsiteY1" fmla="*/ 450376 h 2906973"/>
              <a:gd name="connsiteX2" fmla="*/ 1992573 w 2988859"/>
              <a:gd name="connsiteY2" fmla="*/ 1119117 h 2906973"/>
              <a:gd name="connsiteX3" fmla="*/ 1201003 w 2988859"/>
              <a:gd name="connsiteY3" fmla="*/ 1719618 h 2906973"/>
              <a:gd name="connsiteX4" fmla="*/ 545910 w 2988859"/>
              <a:gd name="connsiteY4" fmla="*/ 2429301 h 2906973"/>
              <a:gd name="connsiteX5" fmla="*/ 0 w 2988859"/>
              <a:gd name="connsiteY5" fmla="*/ 2906973 h 290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859" h="2906973">
                <a:moveTo>
                  <a:pt x="2988859" y="0"/>
                </a:moveTo>
                <a:cubicBezTo>
                  <a:pt x="2887638" y="131928"/>
                  <a:pt x="2786418" y="263857"/>
                  <a:pt x="2620370" y="450376"/>
                </a:cubicBezTo>
                <a:cubicBezTo>
                  <a:pt x="2454322" y="636896"/>
                  <a:pt x="2229134" y="907577"/>
                  <a:pt x="1992573" y="1119117"/>
                </a:cubicBezTo>
                <a:cubicBezTo>
                  <a:pt x="1756012" y="1330657"/>
                  <a:pt x="1442114" y="1501254"/>
                  <a:pt x="1201003" y="1719618"/>
                </a:cubicBezTo>
                <a:cubicBezTo>
                  <a:pt x="959893" y="1937982"/>
                  <a:pt x="746077" y="2231409"/>
                  <a:pt x="545910" y="2429301"/>
                </a:cubicBezTo>
                <a:cubicBezTo>
                  <a:pt x="345743" y="2627193"/>
                  <a:pt x="285465" y="2673823"/>
                  <a:pt x="0" y="2906973"/>
                </a:cubicBezTo>
              </a:path>
            </a:pathLst>
          </a:custGeom>
          <a:noFill/>
          <a:ln w="76200" cap="flat" cmpd="sng" algn="ctr">
            <a:solidFill>
              <a:schemeClr val="tx1"/>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Freeform 6"/>
          <p:cNvSpPr/>
          <p:nvPr/>
        </p:nvSpPr>
        <p:spPr bwMode="auto">
          <a:xfrm>
            <a:off x="4723262" y="2287137"/>
            <a:ext cx="3125338" cy="3275463"/>
          </a:xfrm>
          <a:custGeom>
            <a:avLst/>
            <a:gdLst>
              <a:gd name="connsiteX0" fmla="*/ 0 w 3125338"/>
              <a:gd name="connsiteY0" fmla="*/ 3275463 h 3275463"/>
              <a:gd name="connsiteX1" fmla="*/ 300251 w 3125338"/>
              <a:gd name="connsiteY1" fmla="*/ 2743200 h 3275463"/>
              <a:gd name="connsiteX2" fmla="*/ 832514 w 3125338"/>
              <a:gd name="connsiteY2" fmla="*/ 2306472 h 3275463"/>
              <a:gd name="connsiteX3" fmla="*/ 1228299 w 3125338"/>
              <a:gd name="connsiteY3" fmla="*/ 1883391 h 3275463"/>
              <a:gd name="connsiteX4" fmla="*/ 1746914 w 3125338"/>
              <a:gd name="connsiteY4" fmla="*/ 1160060 h 3275463"/>
              <a:gd name="connsiteX5" fmla="*/ 2142699 w 3125338"/>
              <a:gd name="connsiteY5" fmla="*/ 696036 h 3275463"/>
              <a:gd name="connsiteX6" fmla="*/ 2674962 w 3125338"/>
              <a:gd name="connsiteY6" fmla="*/ 191069 h 3275463"/>
              <a:gd name="connsiteX7" fmla="*/ 3125338 w 3125338"/>
              <a:gd name="connsiteY7" fmla="*/ 0 h 327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5338" h="3275463">
                <a:moveTo>
                  <a:pt x="0" y="3275463"/>
                </a:moveTo>
                <a:cubicBezTo>
                  <a:pt x="80749" y="3090080"/>
                  <a:pt x="161499" y="2904698"/>
                  <a:pt x="300251" y="2743200"/>
                </a:cubicBezTo>
                <a:cubicBezTo>
                  <a:pt x="439003" y="2581702"/>
                  <a:pt x="677839" y="2449774"/>
                  <a:pt x="832514" y="2306472"/>
                </a:cubicBezTo>
                <a:cubicBezTo>
                  <a:pt x="987189" y="2163170"/>
                  <a:pt x="1075899" y="2074460"/>
                  <a:pt x="1228299" y="1883391"/>
                </a:cubicBezTo>
                <a:cubicBezTo>
                  <a:pt x="1380699" y="1692322"/>
                  <a:pt x="1594514" y="1357952"/>
                  <a:pt x="1746914" y="1160060"/>
                </a:cubicBezTo>
                <a:cubicBezTo>
                  <a:pt x="1899314" y="962167"/>
                  <a:pt x="1988024" y="857534"/>
                  <a:pt x="2142699" y="696036"/>
                </a:cubicBezTo>
                <a:cubicBezTo>
                  <a:pt x="2297374" y="534537"/>
                  <a:pt x="2511189" y="307075"/>
                  <a:pt x="2674962" y="191069"/>
                </a:cubicBezTo>
                <a:cubicBezTo>
                  <a:pt x="2838735" y="75063"/>
                  <a:pt x="2982036" y="37531"/>
                  <a:pt x="3125338" y="0"/>
                </a:cubicBezTo>
              </a:path>
            </a:pathLst>
          </a:custGeom>
          <a:noFill/>
          <a:ln w="28575" cap="flat" cmpd="sng" algn="ctr">
            <a:solidFill>
              <a:srgbClr val="FF0066"/>
            </a:solidFill>
            <a:prstDash val="solid"/>
            <a:miter lim="800000"/>
            <a:headEnd type="none" w="med" len="med"/>
            <a:tailEnd type="arrow"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Freeform 7"/>
          <p:cNvSpPr/>
          <p:nvPr/>
        </p:nvSpPr>
        <p:spPr bwMode="auto">
          <a:xfrm>
            <a:off x="5715000" y="3429000"/>
            <a:ext cx="2381053" cy="2586099"/>
          </a:xfrm>
          <a:custGeom>
            <a:avLst/>
            <a:gdLst>
              <a:gd name="connsiteX0" fmla="*/ 238355 w 2381053"/>
              <a:gd name="connsiteY0" fmla="*/ 2586099 h 2586099"/>
              <a:gd name="connsiteX1" fmla="*/ 19991 w 2381053"/>
              <a:gd name="connsiteY1" fmla="*/ 2217610 h 2586099"/>
              <a:gd name="connsiteX2" fmla="*/ 60934 w 2381053"/>
              <a:gd name="connsiteY2" fmla="*/ 1685347 h 2586099"/>
              <a:gd name="connsiteX3" fmla="*/ 470367 w 2381053"/>
              <a:gd name="connsiteY3" fmla="*/ 1112141 h 2586099"/>
              <a:gd name="connsiteX4" fmla="*/ 1029925 w 2381053"/>
              <a:gd name="connsiteY4" fmla="*/ 566231 h 2586099"/>
              <a:gd name="connsiteX5" fmla="*/ 1343824 w 2381053"/>
              <a:gd name="connsiteY5" fmla="*/ 238684 h 2586099"/>
              <a:gd name="connsiteX6" fmla="*/ 1753256 w 2381053"/>
              <a:gd name="connsiteY6" fmla="*/ 20320 h 2586099"/>
              <a:gd name="connsiteX7" fmla="*/ 2135394 w 2381053"/>
              <a:gd name="connsiteY7" fmla="*/ 20320 h 2586099"/>
              <a:gd name="connsiteX8" fmla="*/ 2381053 w 2381053"/>
              <a:gd name="connsiteY8" fmla="*/ 115854 h 258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053" h="2586099">
                <a:moveTo>
                  <a:pt x="238355" y="2586099"/>
                </a:moveTo>
                <a:cubicBezTo>
                  <a:pt x="143958" y="2476917"/>
                  <a:pt x="49561" y="2367735"/>
                  <a:pt x="19991" y="2217610"/>
                </a:cubicBezTo>
                <a:cubicBezTo>
                  <a:pt x="-9579" y="2067485"/>
                  <a:pt x="-14129" y="1869592"/>
                  <a:pt x="60934" y="1685347"/>
                </a:cubicBezTo>
                <a:cubicBezTo>
                  <a:pt x="135997" y="1501102"/>
                  <a:pt x="308869" y="1298660"/>
                  <a:pt x="470367" y="1112141"/>
                </a:cubicBezTo>
                <a:cubicBezTo>
                  <a:pt x="631865" y="925622"/>
                  <a:pt x="884349" y="711807"/>
                  <a:pt x="1029925" y="566231"/>
                </a:cubicBezTo>
                <a:cubicBezTo>
                  <a:pt x="1175501" y="420655"/>
                  <a:pt x="1223269" y="329669"/>
                  <a:pt x="1343824" y="238684"/>
                </a:cubicBezTo>
                <a:cubicBezTo>
                  <a:pt x="1464379" y="147699"/>
                  <a:pt x="1621328" y="56714"/>
                  <a:pt x="1753256" y="20320"/>
                </a:cubicBezTo>
                <a:cubicBezTo>
                  <a:pt x="1885184" y="-16074"/>
                  <a:pt x="2030761" y="4398"/>
                  <a:pt x="2135394" y="20320"/>
                </a:cubicBezTo>
                <a:cubicBezTo>
                  <a:pt x="2240027" y="36242"/>
                  <a:pt x="2310540" y="76048"/>
                  <a:pt x="2381053" y="115854"/>
                </a:cubicBezTo>
              </a:path>
            </a:pathLst>
          </a:custGeom>
          <a:noFill/>
          <a:ln w="28575" cap="flat" cmpd="sng" algn="ctr">
            <a:solidFill>
              <a:srgbClr val="FF0066"/>
            </a:solidFill>
            <a:prstDash val="solid"/>
            <a:miter lim="800000"/>
            <a:headEnd type="none" w="med" len="med"/>
            <a:tailEnd type="arrow"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TextBox 1"/>
          <p:cNvSpPr txBox="1">
            <a:spLocks noChangeArrowheads="1"/>
          </p:cNvSpPr>
          <p:nvPr/>
        </p:nvSpPr>
        <p:spPr bwMode="auto">
          <a:xfrm>
            <a:off x="3223502" y="2980961"/>
            <a:ext cx="101984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FFFF00"/>
                </a:solidFill>
              </a:rPr>
              <a:t>TUTT</a:t>
            </a:r>
          </a:p>
        </p:txBody>
      </p:sp>
      <p:sp>
        <p:nvSpPr>
          <p:cNvPr id="13" name="TextBox 11"/>
          <p:cNvSpPr txBox="1">
            <a:spLocks noChangeArrowheads="1"/>
          </p:cNvSpPr>
          <p:nvPr/>
        </p:nvSpPr>
        <p:spPr bwMode="auto">
          <a:xfrm>
            <a:off x="914400" y="3308350"/>
            <a:ext cx="134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FFFF00"/>
                </a:solidFill>
              </a:rPr>
              <a:t>ST Ridge</a:t>
            </a:r>
          </a:p>
        </p:txBody>
      </p:sp>
      <p:sp>
        <p:nvSpPr>
          <p:cNvPr id="14" name="TextBox 11"/>
          <p:cNvSpPr txBox="1">
            <a:spLocks noChangeArrowheads="1"/>
          </p:cNvSpPr>
          <p:nvPr/>
        </p:nvSpPr>
        <p:spPr bwMode="auto">
          <a:xfrm>
            <a:off x="6313488" y="4954588"/>
            <a:ext cx="134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SE </a:t>
            </a:r>
            <a:r>
              <a:rPr lang="en-US" dirty="0">
                <a:solidFill>
                  <a:srgbClr val="FFFF00"/>
                </a:solidFill>
              </a:rPr>
              <a:t>Ridge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p:cNvPicPr>
            <a:picLocks noChangeAspect="1" noChangeArrowheads="1"/>
          </p:cNvPicPr>
          <p:nvPr/>
        </p:nvPicPr>
        <p:blipFill>
          <a:blip r:embed="rId3" cstate="print"/>
          <a:srcRect/>
          <a:stretch>
            <a:fillRect/>
          </a:stretch>
        </p:blipFill>
        <p:spPr bwMode="auto">
          <a:xfrm>
            <a:off x="762000" y="1066800"/>
            <a:ext cx="7696200" cy="5772150"/>
          </a:xfrm>
          <a:prstGeom prst="rect">
            <a:avLst/>
          </a:prstGeom>
          <a:noFill/>
          <a:ln w="9525">
            <a:noFill/>
            <a:miter lim="800000"/>
            <a:headEnd/>
            <a:tailEnd/>
          </a:ln>
        </p:spPr>
      </p:pic>
      <p:grpSp>
        <p:nvGrpSpPr>
          <p:cNvPr id="20" name="Group 19"/>
          <p:cNvGrpSpPr/>
          <p:nvPr/>
        </p:nvGrpSpPr>
        <p:grpSpPr>
          <a:xfrm>
            <a:off x="762000" y="1600201"/>
            <a:ext cx="7767960" cy="5181600"/>
            <a:chOff x="603682" y="1402672"/>
            <a:chExt cx="7883370" cy="5299969"/>
          </a:xfrm>
          <a:effectLst>
            <a:outerShdw blurRad="50800" dist="50800" dir="5400000" algn="ctr" rotWithShape="0">
              <a:srgbClr val="000000"/>
            </a:outerShdw>
          </a:effectLst>
        </p:grpSpPr>
        <p:sp>
          <p:nvSpPr>
            <p:cNvPr id="21" name="Freeform 20"/>
            <p:cNvSpPr/>
            <p:nvPr/>
          </p:nvSpPr>
          <p:spPr bwMode="auto">
            <a:xfrm>
              <a:off x="639192" y="1447060"/>
              <a:ext cx="7847860" cy="3533313"/>
            </a:xfrm>
            <a:custGeom>
              <a:avLst/>
              <a:gdLst>
                <a:gd name="connsiteX0" fmla="*/ 523783 w 7847860"/>
                <a:gd name="connsiteY0" fmla="*/ 0 h 3533313"/>
                <a:gd name="connsiteX1" fmla="*/ 372862 w 7847860"/>
                <a:gd name="connsiteY1" fmla="*/ 62144 h 3533313"/>
                <a:gd name="connsiteX2" fmla="*/ 363985 w 7847860"/>
                <a:gd name="connsiteY2" fmla="*/ 159798 h 3533313"/>
                <a:gd name="connsiteX3" fmla="*/ 292963 w 7847860"/>
                <a:gd name="connsiteY3" fmla="*/ 310719 h 3533313"/>
                <a:gd name="connsiteX4" fmla="*/ 275208 w 7847860"/>
                <a:gd name="connsiteY4" fmla="*/ 408373 h 3533313"/>
                <a:gd name="connsiteX5" fmla="*/ 292963 w 7847860"/>
                <a:gd name="connsiteY5" fmla="*/ 435006 h 3533313"/>
                <a:gd name="connsiteX6" fmla="*/ 284086 w 7847860"/>
                <a:gd name="connsiteY6" fmla="*/ 523783 h 3533313"/>
                <a:gd name="connsiteX7" fmla="*/ 266330 w 7847860"/>
                <a:gd name="connsiteY7" fmla="*/ 550416 h 3533313"/>
                <a:gd name="connsiteX8" fmla="*/ 257453 w 7847860"/>
                <a:gd name="connsiteY8" fmla="*/ 719091 h 3533313"/>
                <a:gd name="connsiteX9" fmla="*/ 195309 w 7847860"/>
                <a:gd name="connsiteY9" fmla="*/ 701336 h 3533313"/>
                <a:gd name="connsiteX10" fmla="*/ 142043 w 7847860"/>
                <a:gd name="connsiteY10" fmla="*/ 870012 h 3533313"/>
                <a:gd name="connsiteX11" fmla="*/ 133165 w 7847860"/>
                <a:gd name="connsiteY11" fmla="*/ 1171853 h 3533313"/>
                <a:gd name="connsiteX12" fmla="*/ 115410 w 7847860"/>
                <a:gd name="connsiteY12" fmla="*/ 1242874 h 3533313"/>
                <a:gd name="connsiteX13" fmla="*/ 35511 w 7847860"/>
                <a:gd name="connsiteY13" fmla="*/ 1251752 h 3533313"/>
                <a:gd name="connsiteX14" fmla="*/ 8878 w 7847860"/>
                <a:gd name="connsiteY14" fmla="*/ 1260629 h 3533313"/>
                <a:gd name="connsiteX15" fmla="*/ 0 w 7847860"/>
                <a:gd name="connsiteY15" fmla="*/ 1287262 h 3533313"/>
                <a:gd name="connsiteX16" fmla="*/ 8878 w 7847860"/>
                <a:gd name="connsiteY16" fmla="*/ 1331651 h 3533313"/>
                <a:gd name="connsiteX17" fmla="*/ 35511 w 7847860"/>
                <a:gd name="connsiteY17" fmla="*/ 1349406 h 3533313"/>
                <a:gd name="connsiteX18" fmla="*/ 97655 w 7847860"/>
                <a:gd name="connsiteY18" fmla="*/ 1393794 h 3533313"/>
                <a:gd name="connsiteX19" fmla="*/ 150921 w 7847860"/>
                <a:gd name="connsiteY19" fmla="*/ 1411550 h 3533313"/>
                <a:gd name="connsiteX20" fmla="*/ 159798 w 7847860"/>
                <a:gd name="connsiteY20" fmla="*/ 1376039 h 3533313"/>
                <a:gd name="connsiteX21" fmla="*/ 452761 w 7847860"/>
                <a:gd name="connsiteY21" fmla="*/ 1384917 h 3533313"/>
                <a:gd name="connsiteX22" fmla="*/ 585926 w 7847860"/>
                <a:gd name="connsiteY22" fmla="*/ 1393794 h 3533313"/>
                <a:gd name="connsiteX23" fmla="*/ 603682 w 7847860"/>
                <a:gd name="connsiteY23" fmla="*/ 1411550 h 3533313"/>
                <a:gd name="connsiteX24" fmla="*/ 630315 w 7847860"/>
                <a:gd name="connsiteY24" fmla="*/ 1420427 h 3533313"/>
                <a:gd name="connsiteX25" fmla="*/ 807868 w 7847860"/>
                <a:gd name="connsiteY25" fmla="*/ 1411550 h 3533313"/>
                <a:gd name="connsiteX26" fmla="*/ 825624 w 7847860"/>
                <a:gd name="connsiteY26" fmla="*/ 1393794 h 3533313"/>
                <a:gd name="connsiteX27" fmla="*/ 878890 w 7847860"/>
                <a:gd name="connsiteY27" fmla="*/ 1376039 h 3533313"/>
                <a:gd name="connsiteX28" fmla="*/ 932156 w 7847860"/>
                <a:gd name="connsiteY28" fmla="*/ 1384917 h 3533313"/>
                <a:gd name="connsiteX29" fmla="*/ 1127464 w 7847860"/>
                <a:gd name="connsiteY29" fmla="*/ 1393794 h 3533313"/>
                <a:gd name="connsiteX30" fmla="*/ 1171853 w 7847860"/>
                <a:gd name="connsiteY30" fmla="*/ 1429305 h 3533313"/>
                <a:gd name="connsiteX31" fmla="*/ 1278385 w 7847860"/>
                <a:gd name="connsiteY31" fmla="*/ 1438183 h 3533313"/>
                <a:gd name="connsiteX32" fmla="*/ 1322773 w 7847860"/>
                <a:gd name="connsiteY32" fmla="*/ 1455938 h 3533313"/>
                <a:gd name="connsiteX33" fmla="*/ 1331651 w 7847860"/>
                <a:gd name="connsiteY33" fmla="*/ 1447060 h 3533313"/>
                <a:gd name="connsiteX34" fmla="*/ 1322773 w 7847860"/>
                <a:gd name="connsiteY34" fmla="*/ 1526959 h 3533313"/>
                <a:gd name="connsiteX35" fmla="*/ 1500326 w 7847860"/>
                <a:gd name="connsiteY35" fmla="*/ 1562470 h 3533313"/>
                <a:gd name="connsiteX36" fmla="*/ 1518082 w 7847860"/>
                <a:gd name="connsiteY36" fmla="*/ 1580225 h 3533313"/>
                <a:gd name="connsiteX37" fmla="*/ 1526959 w 7847860"/>
                <a:gd name="connsiteY37" fmla="*/ 1606858 h 3533313"/>
                <a:gd name="connsiteX38" fmla="*/ 1553592 w 7847860"/>
                <a:gd name="connsiteY38" fmla="*/ 1615736 h 3533313"/>
                <a:gd name="connsiteX39" fmla="*/ 1491449 w 7847860"/>
                <a:gd name="connsiteY39" fmla="*/ 1642369 h 3533313"/>
                <a:gd name="connsiteX40" fmla="*/ 1500326 w 7847860"/>
                <a:gd name="connsiteY40" fmla="*/ 1669002 h 3533313"/>
                <a:gd name="connsiteX41" fmla="*/ 1526959 w 7847860"/>
                <a:gd name="connsiteY41" fmla="*/ 1677880 h 3533313"/>
                <a:gd name="connsiteX42" fmla="*/ 1589103 w 7847860"/>
                <a:gd name="connsiteY42" fmla="*/ 1704513 h 3533313"/>
                <a:gd name="connsiteX43" fmla="*/ 1580225 w 7847860"/>
                <a:gd name="connsiteY43" fmla="*/ 1766657 h 3533313"/>
                <a:gd name="connsiteX44" fmla="*/ 1553592 w 7847860"/>
                <a:gd name="connsiteY44" fmla="*/ 1775534 h 3533313"/>
                <a:gd name="connsiteX45" fmla="*/ 1544715 w 7847860"/>
                <a:gd name="connsiteY45" fmla="*/ 1908699 h 3533313"/>
                <a:gd name="connsiteX46" fmla="*/ 1447060 w 7847860"/>
                <a:gd name="connsiteY46" fmla="*/ 1988598 h 3533313"/>
                <a:gd name="connsiteX47" fmla="*/ 1420427 w 7847860"/>
                <a:gd name="connsiteY47" fmla="*/ 2006354 h 3533313"/>
                <a:gd name="connsiteX48" fmla="*/ 1411550 w 7847860"/>
                <a:gd name="connsiteY48" fmla="*/ 2032987 h 3533313"/>
                <a:gd name="connsiteX49" fmla="*/ 1429305 w 7847860"/>
                <a:gd name="connsiteY49" fmla="*/ 2139519 h 3533313"/>
                <a:gd name="connsiteX50" fmla="*/ 1447060 w 7847860"/>
                <a:gd name="connsiteY50" fmla="*/ 2166152 h 3533313"/>
                <a:gd name="connsiteX51" fmla="*/ 1438183 w 7847860"/>
                <a:gd name="connsiteY51" fmla="*/ 2325950 h 3533313"/>
                <a:gd name="connsiteX52" fmla="*/ 1420427 w 7847860"/>
                <a:gd name="connsiteY52" fmla="*/ 2343705 h 3533313"/>
                <a:gd name="connsiteX53" fmla="*/ 1411550 w 7847860"/>
                <a:gd name="connsiteY53" fmla="*/ 2565647 h 3533313"/>
                <a:gd name="connsiteX54" fmla="*/ 1393794 w 7847860"/>
                <a:gd name="connsiteY54" fmla="*/ 2583402 h 3533313"/>
                <a:gd name="connsiteX55" fmla="*/ 1358284 w 7847860"/>
                <a:gd name="connsiteY55" fmla="*/ 2645546 h 3533313"/>
                <a:gd name="connsiteX56" fmla="*/ 1367161 w 7847860"/>
                <a:gd name="connsiteY56" fmla="*/ 2689934 h 3533313"/>
                <a:gd name="connsiteX57" fmla="*/ 1376039 w 7847860"/>
                <a:gd name="connsiteY57" fmla="*/ 2716567 h 3533313"/>
                <a:gd name="connsiteX58" fmla="*/ 1384917 w 7847860"/>
                <a:gd name="connsiteY58" fmla="*/ 2760956 h 3533313"/>
                <a:gd name="connsiteX59" fmla="*/ 1438183 w 7847860"/>
                <a:gd name="connsiteY59" fmla="*/ 2831977 h 3533313"/>
                <a:gd name="connsiteX60" fmla="*/ 1455938 w 7847860"/>
                <a:gd name="connsiteY60" fmla="*/ 2849732 h 3533313"/>
                <a:gd name="connsiteX61" fmla="*/ 1642369 w 7847860"/>
                <a:gd name="connsiteY61" fmla="*/ 3116062 h 3533313"/>
                <a:gd name="connsiteX62" fmla="*/ 1766657 w 7847860"/>
                <a:gd name="connsiteY62" fmla="*/ 3169328 h 3533313"/>
                <a:gd name="connsiteX63" fmla="*/ 1793290 w 7847860"/>
                <a:gd name="connsiteY63" fmla="*/ 3302493 h 3533313"/>
                <a:gd name="connsiteX64" fmla="*/ 1899822 w 7847860"/>
                <a:gd name="connsiteY64" fmla="*/ 3302493 h 3533313"/>
                <a:gd name="connsiteX65" fmla="*/ 1970843 w 7847860"/>
                <a:gd name="connsiteY65" fmla="*/ 3329126 h 3533313"/>
                <a:gd name="connsiteX66" fmla="*/ 2068497 w 7847860"/>
                <a:gd name="connsiteY66" fmla="*/ 3364637 h 3533313"/>
                <a:gd name="connsiteX67" fmla="*/ 2290439 w 7847860"/>
                <a:gd name="connsiteY67" fmla="*/ 3266983 h 3533313"/>
                <a:gd name="connsiteX68" fmla="*/ 2432482 w 7847860"/>
                <a:gd name="connsiteY68" fmla="*/ 3258105 h 3533313"/>
                <a:gd name="connsiteX69" fmla="*/ 2592280 w 7847860"/>
                <a:gd name="connsiteY69" fmla="*/ 3151573 h 3533313"/>
                <a:gd name="connsiteX70" fmla="*/ 2707690 w 7847860"/>
                <a:gd name="connsiteY70" fmla="*/ 3142695 h 3533313"/>
                <a:gd name="connsiteX71" fmla="*/ 2876365 w 7847860"/>
                <a:gd name="connsiteY71" fmla="*/ 3204839 h 3533313"/>
                <a:gd name="connsiteX72" fmla="*/ 3036163 w 7847860"/>
                <a:gd name="connsiteY72" fmla="*/ 3266983 h 3533313"/>
                <a:gd name="connsiteX73" fmla="*/ 3160451 w 7847860"/>
                <a:gd name="connsiteY73" fmla="*/ 3400148 h 3533313"/>
                <a:gd name="connsiteX74" fmla="*/ 3266983 w 7847860"/>
                <a:gd name="connsiteY74" fmla="*/ 3524435 h 3533313"/>
                <a:gd name="connsiteX75" fmla="*/ 3373515 w 7847860"/>
                <a:gd name="connsiteY75" fmla="*/ 3533313 h 3533313"/>
                <a:gd name="connsiteX76" fmla="*/ 3284738 w 7847860"/>
                <a:gd name="connsiteY76" fmla="*/ 3400148 h 3533313"/>
                <a:gd name="connsiteX77" fmla="*/ 3444536 w 7847860"/>
                <a:gd name="connsiteY77" fmla="*/ 3311371 h 3533313"/>
                <a:gd name="connsiteX78" fmla="*/ 3533313 w 7847860"/>
                <a:gd name="connsiteY78" fmla="*/ 3213717 h 3533313"/>
                <a:gd name="connsiteX79" fmla="*/ 3639845 w 7847860"/>
                <a:gd name="connsiteY79" fmla="*/ 3151573 h 3533313"/>
                <a:gd name="connsiteX80" fmla="*/ 3701989 w 7847860"/>
                <a:gd name="connsiteY80" fmla="*/ 2929631 h 3533313"/>
                <a:gd name="connsiteX81" fmla="*/ 3879542 w 7847860"/>
                <a:gd name="connsiteY81" fmla="*/ 2725445 h 3533313"/>
                <a:gd name="connsiteX82" fmla="*/ 4012707 w 7847860"/>
                <a:gd name="connsiteY82" fmla="*/ 2760956 h 3533313"/>
                <a:gd name="connsiteX83" fmla="*/ 4083728 w 7847860"/>
                <a:gd name="connsiteY83" fmla="*/ 2645546 h 3533313"/>
                <a:gd name="connsiteX84" fmla="*/ 4279037 w 7847860"/>
                <a:gd name="connsiteY84" fmla="*/ 2645546 h 3533313"/>
                <a:gd name="connsiteX85" fmla="*/ 4589756 w 7847860"/>
                <a:gd name="connsiteY85" fmla="*/ 2503503 h 3533313"/>
                <a:gd name="connsiteX86" fmla="*/ 4643022 w 7847860"/>
                <a:gd name="connsiteY86" fmla="*/ 2459115 h 3533313"/>
                <a:gd name="connsiteX87" fmla="*/ 4767309 w 7847860"/>
                <a:gd name="connsiteY87" fmla="*/ 2361460 h 3533313"/>
                <a:gd name="connsiteX88" fmla="*/ 4864963 w 7847860"/>
                <a:gd name="connsiteY88" fmla="*/ 2361460 h 3533313"/>
                <a:gd name="connsiteX89" fmla="*/ 4882719 w 7847860"/>
                <a:gd name="connsiteY89" fmla="*/ 2459115 h 3533313"/>
                <a:gd name="connsiteX90" fmla="*/ 4785064 w 7847860"/>
                <a:gd name="connsiteY90" fmla="*/ 2547891 h 3533313"/>
                <a:gd name="connsiteX91" fmla="*/ 4660777 w 7847860"/>
                <a:gd name="connsiteY91" fmla="*/ 2539014 h 3533313"/>
                <a:gd name="connsiteX92" fmla="*/ 4758431 w 7847860"/>
                <a:gd name="connsiteY92" fmla="*/ 2707690 h 3533313"/>
                <a:gd name="connsiteX93" fmla="*/ 4758431 w 7847860"/>
                <a:gd name="connsiteY93" fmla="*/ 2876365 h 3533313"/>
                <a:gd name="connsiteX94" fmla="*/ 4678532 w 7847860"/>
                <a:gd name="connsiteY94" fmla="*/ 2991775 h 3533313"/>
                <a:gd name="connsiteX95" fmla="*/ 4687410 w 7847860"/>
                <a:gd name="connsiteY95" fmla="*/ 3107185 h 3533313"/>
                <a:gd name="connsiteX96" fmla="*/ 4714043 w 7847860"/>
                <a:gd name="connsiteY96" fmla="*/ 3195961 h 3533313"/>
                <a:gd name="connsiteX97" fmla="*/ 4731798 w 7847860"/>
                <a:gd name="connsiteY97" fmla="*/ 3240350 h 3533313"/>
                <a:gd name="connsiteX98" fmla="*/ 4847208 w 7847860"/>
                <a:gd name="connsiteY98" fmla="*/ 3240350 h 3533313"/>
                <a:gd name="connsiteX99" fmla="*/ 4927107 w 7847860"/>
                <a:gd name="connsiteY99" fmla="*/ 3124940 h 3533313"/>
                <a:gd name="connsiteX100" fmla="*/ 4927107 w 7847860"/>
                <a:gd name="connsiteY100" fmla="*/ 3000653 h 3533313"/>
                <a:gd name="connsiteX101" fmla="*/ 4802820 w 7847860"/>
                <a:gd name="connsiteY101" fmla="*/ 2885243 h 3533313"/>
                <a:gd name="connsiteX102" fmla="*/ 4802820 w 7847860"/>
                <a:gd name="connsiteY102" fmla="*/ 2787589 h 3533313"/>
                <a:gd name="connsiteX103" fmla="*/ 4998128 w 7847860"/>
                <a:gd name="connsiteY103" fmla="*/ 2636668 h 3533313"/>
                <a:gd name="connsiteX104" fmla="*/ 5060272 w 7847860"/>
                <a:gd name="connsiteY104" fmla="*/ 2610035 h 3533313"/>
                <a:gd name="connsiteX105" fmla="*/ 5202315 w 7847860"/>
                <a:gd name="connsiteY105" fmla="*/ 2610035 h 3533313"/>
                <a:gd name="connsiteX106" fmla="*/ 5237825 w 7847860"/>
                <a:gd name="connsiteY106" fmla="*/ 2547891 h 3533313"/>
                <a:gd name="connsiteX107" fmla="*/ 5149049 w 7847860"/>
                <a:gd name="connsiteY107" fmla="*/ 2494625 h 3533313"/>
                <a:gd name="connsiteX108" fmla="*/ 5149049 w 7847860"/>
                <a:gd name="connsiteY108" fmla="*/ 2432482 h 3533313"/>
                <a:gd name="connsiteX109" fmla="*/ 5246703 w 7847860"/>
                <a:gd name="connsiteY109" fmla="*/ 2414726 h 3533313"/>
                <a:gd name="connsiteX110" fmla="*/ 5273336 w 7847860"/>
                <a:gd name="connsiteY110" fmla="*/ 2512381 h 3533313"/>
                <a:gd name="connsiteX111" fmla="*/ 5353235 w 7847860"/>
                <a:gd name="connsiteY111" fmla="*/ 2601157 h 3533313"/>
                <a:gd name="connsiteX112" fmla="*/ 5548544 w 7847860"/>
                <a:gd name="connsiteY112" fmla="*/ 2627790 h 3533313"/>
                <a:gd name="connsiteX113" fmla="*/ 5672831 w 7847860"/>
                <a:gd name="connsiteY113" fmla="*/ 2716567 h 3533313"/>
                <a:gd name="connsiteX114" fmla="*/ 5743853 w 7847860"/>
                <a:gd name="connsiteY114" fmla="*/ 2876365 h 3533313"/>
                <a:gd name="connsiteX115" fmla="*/ 6027938 w 7847860"/>
                <a:gd name="connsiteY115" fmla="*/ 2867488 h 3533313"/>
                <a:gd name="connsiteX116" fmla="*/ 6214369 w 7847860"/>
                <a:gd name="connsiteY116" fmla="*/ 2876365 h 3533313"/>
                <a:gd name="connsiteX117" fmla="*/ 6347534 w 7847860"/>
                <a:gd name="connsiteY117" fmla="*/ 2894121 h 3533313"/>
                <a:gd name="connsiteX118" fmla="*/ 6525088 w 7847860"/>
                <a:gd name="connsiteY118" fmla="*/ 3000653 h 3533313"/>
                <a:gd name="connsiteX119" fmla="*/ 6676008 w 7847860"/>
                <a:gd name="connsiteY119" fmla="*/ 3000653 h 3533313"/>
                <a:gd name="connsiteX120" fmla="*/ 6791418 w 7847860"/>
                <a:gd name="connsiteY120" fmla="*/ 2920754 h 3533313"/>
                <a:gd name="connsiteX121" fmla="*/ 7004482 w 7847860"/>
                <a:gd name="connsiteY121" fmla="*/ 2867488 h 3533313"/>
                <a:gd name="connsiteX122" fmla="*/ 6853561 w 7847860"/>
                <a:gd name="connsiteY122" fmla="*/ 2849732 h 3533313"/>
                <a:gd name="connsiteX123" fmla="*/ 7048870 w 7847860"/>
                <a:gd name="connsiteY123" fmla="*/ 2823099 h 3533313"/>
                <a:gd name="connsiteX124" fmla="*/ 7208668 w 7847860"/>
                <a:gd name="connsiteY124" fmla="*/ 2805344 h 3533313"/>
                <a:gd name="connsiteX125" fmla="*/ 7528264 w 7847860"/>
                <a:gd name="connsiteY125" fmla="*/ 2840855 h 3533313"/>
                <a:gd name="connsiteX126" fmla="*/ 7270812 w 7847860"/>
                <a:gd name="connsiteY126" fmla="*/ 2876365 h 3533313"/>
                <a:gd name="connsiteX127" fmla="*/ 7270812 w 7847860"/>
                <a:gd name="connsiteY127" fmla="*/ 2956264 h 3533313"/>
                <a:gd name="connsiteX128" fmla="*/ 7395099 w 7847860"/>
                <a:gd name="connsiteY128" fmla="*/ 3018408 h 3533313"/>
                <a:gd name="connsiteX129" fmla="*/ 7510509 w 7847860"/>
                <a:gd name="connsiteY129" fmla="*/ 3062796 h 3533313"/>
                <a:gd name="connsiteX130" fmla="*/ 7652552 w 7847860"/>
                <a:gd name="connsiteY130" fmla="*/ 3107185 h 3533313"/>
                <a:gd name="connsiteX131" fmla="*/ 7759084 w 7847860"/>
                <a:gd name="connsiteY131" fmla="*/ 3187084 h 3533313"/>
                <a:gd name="connsiteX132" fmla="*/ 7608163 w 7847860"/>
                <a:gd name="connsiteY132" fmla="*/ 3338004 h 3533313"/>
                <a:gd name="connsiteX133" fmla="*/ 7714695 w 7847860"/>
                <a:gd name="connsiteY133" fmla="*/ 3435658 h 3533313"/>
                <a:gd name="connsiteX134" fmla="*/ 7847860 w 7847860"/>
                <a:gd name="connsiteY134" fmla="*/ 3355759 h 3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847860" h="3533313">
                  <a:moveTo>
                    <a:pt x="523783" y="0"/>
                  </a:moveTo>
                  <a:lnTo>
                    <a:pt x="372862" y="62144"/>
                  </a:lnTo>
                  <a:lnTo>
                    <a:pt x="363985" y="159798"/>
                  </a:lnTo>
                  <a:lnTo>
                    <a:pt x="292963" y="310719"/>
                  </a:lnTo>
                  <a:cubicBezTo>
                    <a:pt x="272812" y="364454"/>
                    <a:pt x="254719" y="367395"/>
                    <a:pt x="275208" y="408373"/>
                  </a:cubicBezTo>
                  <a:cubicBezTo>
                    <a:pt x="279980" y="417916"/>
                    <a:pt x="287045" y="426128"/>
                    <a:pt x="292963" y="435006"/>
                  </a:cubicBezTo>
                  <a:cubicBezTo>
                    <a:pt x="290004" y="464598"/>
                    <a:pt x="290773" y="494805"/>
                    <a:pt x="284086" y="523783"/>
                  </a:cubicBezTo>
                  <a:cubicBezTo>
                    <a:pt x="281687" y="534180"/>
                    <a:pt x="267772" y="539844"/>
                    <a:pt x="266330" y="550416"/>
                  </a:cubicBezTo>
                  <a:cubicBezTo>
                    <a:pt x="258723" y="606203"/>
                    <a:pt x="260412" y="662866"/>
                    <a:pt x="257453" y="719091"/>
                  </a:cubicBezTo>
                  <a:cubicBezTo>
                    <a:pt x="201380" y="700400"/>
                    <a:pt x="222903" y="701336"/>
                    <a:pt x="195309" y="701336"/>
                  </a:cubicBezTo>
                  <a:lnTo>
                    <a:pt x="142043" y="870012"/>
                  </a:lnTo>
                  <a:lnTo>
                    <a:pt x="133165" y="1171853"/>
                  </a:lnTo>
                  <a:lnTo>
                    <a:pt x="115410" y="1242874"/>
                  </a:lnTo>
                  <a:cubicBezTo>
                    <a:pt x="88777" y="1245833"/>
                    <a:pt x="61943" y="1247347"/>
                    <a:pt x="35511" y="1251752"/>
                  </a:cubicBezTo>
                  <a:cubicBezTo>
                    <a:pt x="26281" y="1253290"/>
                    <a:pt x="15495" y="1254012"/>
                    <a:pt x="8878" y="1260629"/>
                  </a:cubicBezTo>
                  <a:cubicBezTo>
                    <a:pt x="2261" y="1267246"/>
                    <a:pt x="2959" y="1278384"/>
                    <a:pt x="0" y="1287262"/>
                  </a:cubicBezTo>
                  <a:cubicBezTo>
                    <a:pt x="2959" y="1302058"/>
                    <a:pt x="1392" y="1318550"/>
                    <a:pt x="8878" y="1331651"/>
                  </a:cubicBezTo>
                  <a:cubicBezTo>
                    <a:pt x="14172" y="1340915"/>
                    <a:pt x="26829" y="1343204"/>
                    <a:pt x="35511" y="1349406"/>
                  </a:cubicBezTo>
                  <a:cubicBezTo>
                    <a:pt x="112592" y="1404463"/>
                    <a:pt x="34889" y="1351951"/>
                    <a:pt x="97655" y="1393794"/>
                  </a:cubicBezTo>
                  <a:cubicBezTo>
                    <a:pt x="105815" y="1418276"/>
                    <a:pt x="106205" y="1448813"/>
                    <a:pt x="150921" y="1411550"/>
                  </a:cubicBezTo>
                  <a:cubicBezTo>
                    <a:pt x="160294" y="1403739"/>
                    <a:pt x="156839" y="1387876"/>
                    <a:pt x="159798" y="1376039"/>
                  </a:cubicBezTo>
                  <a:lnTo>
                    <a:pt x="452761" y="1384917"/>
                  </a:lnTo>
                  <a:cubicBezTo>
                    <a:pt x="497209" y="1386769"/>
                    <a:pt x="542116" y="1386063"/>
                    <a:pt x="585926" y="1393794"/>
                  </a:cubicBezTo>
                  <a:cubicBezTo>
                    <a:pt x="594169" y="1395249"/>
                    <a:pt x="596505" y="1407244"/>
                    <a:pt x="603682" y="1411550"/>
                  </a:cubicBezTo>
                  <a:cubicBezTo>
                    <a:pt x="611706" y="1416365"/>
                    <a:pt x="621437" y="1417468"/>
                    <a:pt x="630315" y="1420427"/>
                  </a:cubicBezTo>
                  <a:cubicBezTo>
                    <a:pt x="689499" y="1417468"/>
                    <a:pt x="749153" y="1419557"/>
                    <a:pt x="807868" y="1411550"/>
                  </a:cubicBezTo>
                  <a:cubicBezTo>
                    <a:pt x="816162" y="1410419"/>
                    <a:pt x="818137" y="1397537"/>
                    <a:pt x="825624" y="1393794"/>
                  </a:cubicBezTo>
                  <a:cubicBezTo>
                    <a:pt x="842364" y="1385424"/>
                    <a:pt x="878890" y="1376039"/>
                    <a:pt x="878890" y="1376039"/>
                  </a:cubicBezTo>
                  <a:cubicBezTo>
                    <a:pt x="896645" y="1378998"/>
                    <a:pt x="914201" y="1383635"/>
                    <a:pt x="932156" y="1384917"/>
                  </a:cubicBezTo>
                  <a:cubicBezTo>
                    <a:pt x="997160" y="1389560"/>
                    <a:pt x="1062758" y="1386029"/>
                    <a:pt x="1127464" y="1393794"/>
                  </a:cubicBezTo>
                  <a:cubicBezTo>
                    <a:pt x="1235009" y="1406699"/>
                    <a:pt x="1088542" y="1411453"/>
                    <a:pt x="1171853" y="1429305"/>
                  </a:cubicBezTo>
                  <a:cubicBezTo>
                    <a:pt x="1206696" y="1436771"/>
                    <a:pt x="1242874" y="1435224"/>
                    <a:pt x="1278385" y="1438183"/>
                  </a:cubicBezTo>
                  <a:cubicBezTo>
                    <a:pt x="1309942" y="1459221"/>
                    <a:pt x="1294348" y="1455938"/>
                    <a:pt x="1322773" y="1455938"/>
                  </a:cubicBezTo>
                  <a:lnTo>
                    <a:pt x="1331651" y="1447060"/>
                  </a:lnTo>
                  <a:cubicBezTo>
                    <a:pt x="1328692" y="1473693"/>
                    <a:pt x="1322773" y="1500162"/>
                    <a:pt x="1322773" y="1526959"/>
                  </a:cubicBezTo>
                  <a:cubicBezTo>
                    <a:pt x="1322773" y="1605601"/>
                    <a:pt x="1482848" y="1561550"/>
                    <a:pt x="1500326" y="1562470"/>
                  </a:cubicBezTo>
                  <a:cubicBezTo>
                    <a:pt x="1506245" y="1568388"/>
                    <a:pt x="1513776" y="1573048"/>
                    <a:pt x="1518082" y="1580225"/>
                  </a:cubicBezTo>
                  <a:cubicBezTo>
                    <a:pt x="1522897" y="1588249"/>
                    <a:pt x="1520342" y="1600241"/>
                    <a:pt x="1526959" y="1606858"/>
                  </a:cubicBezTo>
                  <a:cubicBezTo>
                    <a:pt x="1533576" y="1613475"/>
                    <a:pt x="1544714" y="1612777"/>
                    <a:pt x="1553592" y="1615736"/>
                  </a:cubicBezTo>
                  <a:cubicBezTo>
                    <a:pt x="1597441" y="1659582"/>
                    <a:pt x="1556795" y="1609696"/>
                    <a:pt x="1491449" y="1642369"/>
                  </a:cubicBezTo>
                  <a:cubicBezTo>
                    <a:pt x="1483079" y="1646554"/>
                    <a:pt x="1493709" y="1662385"/>
                    <a:pt x="1500326" y="1669002"/>
                  </a:cubicBezTo>
                  <a:cubicBezTo>
                    <a:pt x="1506943" y="1675619"/>
                    <a:pt x="1518358" y="1674194"/>
                    <a:pt x="1526959" y="1677880"/>
                  </a:cubicBezTo>
                  <a:cubicBezTo>
                    <a:pt x="1603750" y="1710790"/>
                    <a:pt x="1526644" y="1683693"/>
                    <a:pt x="1589103" y="1704513"/>
                  </a:cubicBezTo>
                  <a:cubicBezTo>
                    <a:pt x="1586144" y="1725228"/>
                    <a:pt x="1589583" y="1747941"/>
                    <a:pt x="1580225" y="1766657"/>
                  </a:cubicBezTo>
                  <a:cubicBezTo>
                    <a:pt x="1576040" y="1775027"/>
                    <a:pt x="1555862" y="1766456"/>
                    <a:pt x="1553592" y="1775534"/>
                  </a:cubicBezTo>
                  <a:cubicBezTo>
                    <a:pt x="1542802" y="1818693"/>
                    <a:pt x="1557498" y="1866088"/>
                    <a:pt x="1544715" y="1908699"/>
                  </a:cubicBezTo>
                  <a:cubicBezTo>
                    <a:pt x="1537280" y="1933483"/>
                    <a:pt x="1464664" y="1976862"/>
                    <a:pt x="1447060" y="1988598"/>
                  </a:cubicBezTo>
                  <a:lnTo>
                    <a:pt x="1420427" y="2006354"/>
                  </a:lnTo>
                  <a:cubicBezTo>
                    <a:pt x="1417468" y="2015232"/>
                    <a:pt x="1411550" y="2023629"/>
                    <a:pt x="1411550" y="2032987"/>
                  </a:cubicBezTo>
                  <a:cubicBezTo>
                    <a:pt x="1411550" y="2052683"/>
                    <a:pt x="1415414" y="2111736"/>
                    <a:pt x="1429305" y="2139519"/>
                  </a:cubicBezTo>
                  <a:cubicBezTo>
                    <a:pt x="1434077" y="2149062"/>
                    <a:pt x="1441142" y="2157274"/>
                    <a:pt x="1447060" y="2166152"/>
                  </a:cubicBezTo>
                  <a:cubicBezTo>
                    <a:pt x="1444101" y="2219418"/>
                    <a:pt x="1446097" y="2273192"/>
                    <a:pt x="1438183" y="2325950"/>
                  </a:cubicBezTo>
                  <a:cubicBezTo>
                    <a:pt x="1436941" y="2334227"/>
                    <a:pt x="1421351" y="2335386"/>
                    <a:pt x="1420427" y="2343705"/>
                  </a:cubicBezTo>
                  <a:cubicBezTo>
                    <a:pt x="1412251" y="2417292"/>
                    <a:pt x="1419726" y="2492060"/>
                    <a:pt x="1411550" y="2565647"/>
                  </a:cubicBezTo>
                  <a:cubicBezTo>
                    <a:pt x="1410626" y="2573966"/>
                    <a:pt x="1399023" y="2576866"/>
                    <a:pt x="1393794" y="2583402"/>
                  </a:cubicBezTo>
                  <a:cubicBezTo>
                    <a:pt x="1377064" y="2604314"/>
                    <a:pt x="1370434" y="2621246"/>
                    <a:pt x="1358284" y="2645546"/>
                  </a:cubicBezTo>
                  <a:cubicBezTo>
                    <a:pt x="1361243" y="2660342"/>
                    <a:pt x="1363501" y="2675296"/>
                    <a:pt x="1367161" y="2689934"/>
                  </a:cubicBezTo>
                  <a:cubicBezTo>
                    <a:pt x="1369431" y="2699013"/>
                    <a:pt x="1373769" y="2707489"/>
                    <a:pt x="1376039" y="2716567"/>
                  </a:cubicBezTo>
                  <a:cubicBezTo>
                    <a:pt x="1379699" y="2731206"/>
                    <a:pt x="1378673" y="2747219"/>
                    <a:pt x="1384917" y="2760956"/>
                  </a:cubicBezTo>
                  <a:cubicBezTo>
                    <a:pt x="1401650" y="2797770"/>
                    <a:pt x="1414524" y="2808318"/>
                    <a:pt x="1438183" y="2831977"/>
                  </a:cubicBezTo>
                  <a:lnTo>
                    <a:pt x="1455938" y="2849732"/>
                  </a:lnTo>
                  <a:lnTo>
                    <a:pt x="1642369" y="3116062"/>
                  </a:lnTo>
                  <a:lnTo>
                    <a:pt x="1766657" y="3169328"/>
                  </a:lnTo>
                  <a:lnTo>
                    <a:pt x="1793290" y="3302493"/>
                  </a:lnTo>
                  <a:lnTo>
                    <a:pt x="1899822" y="3302493"/>
                  </a:lnTo>
                  <a:lnTo>
                    <a:pt x="1970843" y="3329126"/>
                  </a:lnTo>
                  <a:lnTo>
                    <a:pt x="2068497" y="3364637"/>
                  </a:lnTo>
                  <a:lnTo>
                    <a:pt x="2290439" y="3266983"/>
                  </a:lnTo>
                  <a:lnTo>
                    <a:pt x="2432482" y="3258105"/>
                  </a:lnTo>
                  <a:lnTo>
                    <a:pt x="2592280" y="3151573"/>
                  </a:lnTo>
                  <a:lnTo>
                    <a:pt x="2707690" y="3142695"/>
                  </a:lnTo>
                  <a:lnTo>
                    <a:pt x="2876365" y="3204839"/>
                  </a:lnTo>
                  <a:lnTo>
                    <a:pt x="3036163" y="3266983"/>
                  </a:lnTo>
                  <a:lnTo>
                    <a:pt x="3160451" y="3400148"/>
                  </a:lnTo>
                  <a:lnTo>
                    <a:pt x="3266983" y="3524435"/>
                  </a:lnTo>
                  <a:lnTo>
                    <a:pt x="3373515" y="3533313"/>
                  </a:lnTo>
                  <a:lnTo>
                    <a:pt x="3284738" y="3400148"/>
                  </a:lnTo>
                  <a:lnTo>
                    <a:pt x="3444536" y="3311371"/>
                  </a:lnTo>
                  <a:lnTo>
                    <a:pt x="3533313" y="3213717"/>
                  </a:lnTo>
                  <a:lnTo>
                    <a:pt x="3639845" y="3151573"/>
                  </a:lnTo>
                  <a:lnTo>
                    <a:pt x="3701989" y="2929631"/>
                  </a:lnTo>
                  <a:lnTo>
                    <a:pt x="3879542" y="2725445"/>
                  </a:lnTo>
                  <a:lnTo>
                    <a:pt x="4012707" y="2760956"/>
                  </a:lnTo>
                  <a:lnTo>
                    <a:pt x="4083728" y="2645546"/>
                  </a:lnTo>
                  <a:lnTo>
                    <a:pt x="4279037" y="2645546"/>
                  </a:lnTo>
                  <a:lnTo>
                    <a:pt x="4589756" y="2503503"/>
                  </a:lnTo>
                  <a:lnTo>
                    <a:pt x="4643022" y="2459115"/>
                  </a:lnTo>
                  <a:lnTo>
                    <a:pt x="4767309" y="2361460"/>
                  </a:lnTo>
                  <a:lnTo>
                    <a:pt x="4864963" y="2361460"/>
                  </a:lnTo>
                  <a:lnTo>
                    <a:pt x="4882719" y="2459115"/>
                  </a:lnTo>
                  <a:lnTo>
                    <a:pt x="4785064" y="2547891"/>
                  </a:lnTo>
                  <a:lnTo>
                    <a:pt x="4660777" y="2539014"/>
                  </a:lnTo>
                  <a:lnTo>
                    <a:pt x="4758431" y="2707690"/>
                  </a:lnTo>
                  <a:lnTo>
                    <a:pt x="4758431" y="2876365"/>
                  </a:lnTo>
                  <a:lnTo>
                    <a:pt x="4678532" y="2991775"/>
                  </a:lnTo>
                  <a:lnTo>
                    <a:pt x="4687410" y="3107185"/>
                  </a:lnTo>
                  <a:lnTo>
                    <a:pt x="4714043" y="3195961"/>
                  </a:lnTo>
                  <a:lnTo>
                    <a:pt x="4731798" y="3240350"/>
                  </a:lnTo>
                  <a:lnTo>
                    <a:pt x="4847208" y="3240350"/>
                  </a:lnTo>
                  <a:lnTo>
                    <a:pt x="4927107" y="3124940"/>
                  </a:lnTo>
                  <a:lnTo>
                    <a:pt x="4927107" y="3000653"/>
                  </a:lnTo>
                  <a:lnTo>
                    <a:pt x="4802820" y="2885243"/>
                  </a:lnTo>
                  <a:lnTo>
                    <a:pt x="4802820" y="2787589"/>
                  </a:lnTo>
                  <a:lnTo>
                    <a:pt x="4998128" y="2636668"/>
                  </a:lnTo>
                  <a:lnTo>
                    <a:pt x="5060272" y="2610035"/>
                  </a:lnTo>
                  <a:lnTo>
                    <a:pt x="5202315" y="2610035"/>
                  </a:lnTo>
                  <a:lnTo>
                    <a:pt x="5237825" y="2547891"/>
                  </a:lnTo>
                  <a:lnTo>
                    <a:pt x="5149049" y="2494625"/>
                  </a:lnTo>
                  <a:lnTo>
                    <a:pt x="5149049" y="2432482"/>
                  </a:lnTo>
                  <a:lnTo>
                    <a:pt x="5246703" y="2414726"/>
                  </a:lnTo>
                  <a:lnTo>
                    <a:pt x="5273336" y="2512381"/>
                  </a:lnTo>
                  <a:lnTo>
                    <a:pt x="5353235" y="2601157"/>
                  </a:lnTo>
                  <a:lnTo>
                    <a:pt x="5548544" y="2627790"/>
                  </a:lnTo>
                  <a:lnTo>
                    <a:pt x="5672831" y="2716567"/>
                  </a:lnTo>
                  <a:lnTo>
                    <a:pt x="5743853" y="2876365"/>
                  </a:lnTo>
                  <a:lnTo>
                    <a:pt x="6027938" y="2867488"/>
                  </a:lnTo>
                  <a:lnTo>
                    <a:pt x="6214369" y="2876365"/>
                  </a:lnTo>
                  <a:lnTo>
                    <a:pt x="6347534" y="2894121"/>
                  </a:lnTo>
                  <a:lnTo>
                    <a:pt x="6525088" y="3000653"/>
                  </a:lnTo>
                  <a:lnTo>
                    <a:pt x="6676008" y="3000653"/>
                  </a:lnTo>
                  <a:lnTo>
                    <a:pt x="6791418" y="2920754"/>
                  </a:lnTo>
                  <a:lnTo>
                    <a:pt x="7004482" y="2867488"/>
                  </a:lnTo>
                  <a:lnTo>
                    <a:pt x="6853561" y="2849732"/>
                  </a:lnTo>
                  <a:lnTo>
                    <a:pt x="7048870" y="2823099"/>
                  </a:lnTo>
                  <a:lnTo>
                    <a:pt x="7208668" y="2805344"/>
                  </a:lnTo>
                  <a:lnTo>
                    <a:pt x="7528264" y="2840855"/>
                  </a:lnTo>
                  <a:lnTo>
                    <a:pt x="7270812" y="2876365"/>
                  </a:lnTo>
                  <a:lnTo>
                    <a:pt x="7270812" y="2956264"/>
                  </a:lnTo>
                  <a:lnTo>
                    <a:pt x="7395099" y="3018408"/>
                  </a:lnTo>
                  <a:lnTo>
                    <a:pt x="7510509" y="3062796"/>
                  </a:lnTo>
                  <a:lnTo>
                    <a:pt x="7652552" y="3107185"/>
                  </a:lnTo>
                  <a:lnTo>
                    <a:pt x="7759084" y="3187084"/>
                  </a:lnTo>
                  <a:lnTo>
                    <a:pt x="7608163" y="3338004"/>
                  </a:lnTo>
                  <a:lnTo>
                    <a:pt x="7714695" y="3435658"/>
                  </a:lnTo>
                  <a:lnTo>
                    <a:pt x="7847860" y="3355759"/>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Freeform 21"/>
            <p:cNvSpPr/>
            <p:nvPr/>
          </p:nvSpPr>
          <p:spPr bwMode="auto">
            <a:xfrm>
              <a:off x="603682" y="3542190"/>
              <a:ext cx="3266982" cy="3160451"/>
            </a:xfrm>
            <a:custGeom>
              <a:avLst/>
              <a:gdLst>
                <a:gd name="connsiteX0" fmla="*/ 0 w 3266982"/>
                <a:gd name="connsiteY0" fmla="*/ 0 h 3160451"/>
                <a:gd name="connsiteX1" fmla="*/ 0 w 3266982"/>
                <a:gd name="connsiteY1" fmla="*/ 0 h 3160451"/>
                <a:gd name="connsiteX2" fmla="*/ 213064 w 3266982"/>
                <a:gd name="connsiteY2" fmla="*/ 71022 h 3160451"/>
                <a:gd name="connsiteX3" fmla="*/ 301840 w 3266982"/>
                <a:gd name="connsiteY3" fmla="*/ 0 h 3160451"/>
                <a:gd name="connsiteX4" fmla="*/ 417250 w 3266982"/>
                <a:gd name="connsiteY4" fmla="*/ 97655 h 3160451"/>
                <a:gd name="connsiteX5" fmla="*/ 310718 w 3266982"/>
                <a:gd name="connsiteY5" fmla="*/ 115410 h 3160451"/>
                <a:gd name="connsiteX6" fmla="*/ 585926 w 3266982"/>
                <a:gd name="connsiteY6" fmla="*/ 319596 h 3160451"/>
                <a:gd name="connsiteX7" fmla="*/ 665825 w 3266982"/>
                <a:gd name="connsiteY7" fmla="*/ 426128 h 3160451"/>
                <a:gd name="connsiteX8" fmla="*/ 887767 w 3266982"/>
                <a:gd name="connsiteY8" fmla="*/ 612560 h 3160451"/>
                <a:gd name="connsiteX9" fmla="*/ 896644 w 3266982"/>
                <a:gd name="connsiteY9" fmla="*/ 683581 h 3160451"/>
                <a:gd name="connsiteX10" fmla="*/ 923277 w 3266982"/>
                <a:gd name="connsiteY10" fmla="*/ 754602 h 3160451"/>
                <a:gd name="connsiteX11" fmla="*/ 834501 w 3266982"/>
                <a:gd name="connsiteY11" fmla="*/ 861134 h 3160451"/>
                <a:gd name="connsiteX12" fmla="*/ 878889 w 3266982"/>
                <a:gd name="connsiteY12" fmla="*/ 958789 h 3160451"/>
                <a:gd name="connsiteX13" fmla="*/ 958788 w 3266982"/>
                <a:gd name="connsiteY13" fmla="*/ 967666 h 3160451"/>
                <a:gd name="connsiteX14" fmla="*/ 1003176 w 3266982"/>
                <a:gd name="connsiteY14" fmla="*/ 1020932 h 3160451"/>
                <a:gd name="connsiteX15" fmla="*/ 1003176 w 3266982"/>
                <a:gd name="connsiteY15" fmla="*/ 1020932 h 3160451"/>
                <a:gd name="connsiteX16" fmla="*/ 1056442 w 3266982"/>
                <a:gd name="connsiteY16" fmla="*/ 967666 h 3160451"/>
                <a:gd name="connsiteX17" fmla="*/ 1091953 w 3266982"/>
                <a:gd name="connsiteY17" fmla="*/ 958789 h 3160451"/>
                <a:gd name="connsiteX18" fmla="*/ 1029809 w 3266982"/>
                <a:gd name="connsiteY18" fmla="*/ 905523 h 3160451"/>
                <a:gd name="connsiteX19" fmla="*/ 1100831 w 3266982"/>
                <a:gd name="connsiteY19" fmla="*/ 932156 h 3160451"/>
                <a:gd name="connsiteX20" fmla="*/ 1145219 w 3266982"/>
                <a:gd name="connsiteY20" fmla="*/ 941033 h 3160451"/>
                <a:gd name="connsiteX21" fmla="*/ 1171852 w 3266982"/>
                <a:gd name="connsiteY21" fmla="*/ 949911 h 3160451"/>
                <a:gd name="connsiteX22" fmla="*/ 1180730 w 3266982"/>
                <a:gd name="connsiteY22" fmla="*/ 976544 h 3160451"/>
                <a:gd name="connsiteX23" fmla="*/ 1207363 w 3266982"/>
                <a:gd name="connsiteY23" fmla="*/ 994299 h 3160451"/>
                <a:gd name="connsiteX24" fmla="*/ 1225118 w 3266982"/>
                <a:gd name="connsiteY24" fmla="*/ 1012055 h 3160451"/>
                <a:gd name="connsiteX25" fmla="*/ 1189607 w 3266982"/>
                <a:gd name="connsiteY25" fmla="*/ 1020932 h 3160451"/>
                <a:gd name="connsiteX26" fmla="*/ 1242873 w 3266982"/>
                <a:gd name="connsiteY26" fmla="*/ 1109709 h 3160451"/>
                <a:gd name="connsiteX27" fmla="*/ 1331650 w 3266982"/>
                <a:gd name="connsiteY27" fmla="*/ 1109709 h 3160451"/>
                <a:gd name="connsiteX28" fmla="*/ 1455937 w 3266982"/>
                <a:gd name="connsiteY28" fmla="*/ 1154097 h 3160451"/>
                <a:gd name="connsiteX29" fmla="*/ 1473693 w 3266982"/>
                <a:gd name="connsiteY29" fmla="*/ 1242874 h 3160451"/>
                <a:gd name="connsiteX30" fmla="*/ 1429304 w 3266982"/>
                <a:gd name="connsiteY30" fmla="*/ 1305018 h 3160451"/>
                <a:gd name="connsiteX31" fmla="*/ 1526959 w 3266982"/>
                <a:gd name="connsiteY31" fmla="*/ 1358284 h 3160451"/>
                <a:gd name="connsiteX32" fmla="*/ 1580225 w 3266982"/>
                <a:gd name="connsiteY32" fmla="*/ 1331651 h 3160451"/>
                <a:gd name="connsiteX33" fmla="*/ 1580225 w 3266982"/>
                <a:gd name="connsiteY33" fmla="*/ 1331651 h 3160451"/>
                <a:gd name="connsiteX34" fmla="*/ 1660124 w 3266982"/>
                <a:gd name="connsiteY34" fmla="*/ 1429305 h 3160451"/>
                <a:gd name="connsiteX35" fmla="*/ 1704512 w 3266982"/>
                <a:gd name="connsiteY35" fmla="*/ 1384917 h 3160451"/>
                <a:gd name="connsiteX36" fmla="*/ 1953087 w 3266982"/>
                <a:gd name="connsiteY36" fmla="*/ 1420427 h 3160451"/>
                <a:gd name="connsiteX37" fmla="*/ 2068497 w 3266982"/>
                <a:gd name="connsiteY37" fmla="*/ 1526960 h 3160451"/>
                <a:gd name="connsiteX38" fmla="*/ 2210539 w 3266982"/>
                <a:gd name="connsiteY38" fmla="*/ 1526960 h 3160451"/>
                <a:gd name="connsiteX39" fmla="*/ 2281561 w 3266982"/>
                <a:gd name="connsiteY39" fmla="*/ 1704513 h 3160451"/>
                <a:gd name="connsiteX40" fmla="*/ 2405848 w 3266982"/>
                <a:gd name="connsiteY40" fmla="*/ 1633492 h 3160451"/>
                <a:gd name="connsiteX41" fmla="*/ 2503502 w 3266982"/>
                <a:gd name="connsiteY41" fmla="*/ 1624614 h 3160451"/>
                <a:gd name="connsiteX42" fmla="*/ 2450236 w 3266982"/>
                <a:gd name="connsiteY42" fmla="*/ 1535837 h 3160451"/>
                <a:gd name="connsiteX43" fmla="*/ 2432481 w 3266982"/>
                <a:gd name="connsiteY43" fmla="*/ 1526960 h 3160451"/>
                <a:gd name="connsiteX44" fmla="*/ 2361460 w 3266982"/>
                <a:gd name="connsiteY44" fmla="*/ 1438183 h 3160451"/>
                <a:gd name="connsiteX45" fmla="*/ 2494625 w 3266982"/>
                <a:gd name="connsiteY45" fmla="*/ 1313895 h 3160451"/>
                <a:gd name="connsiteX46" fmla="*/ 2583401 w 3266982"/>
                <a:gd name="connsiteY46" fmla="*/ 1216241 h 3160451"/>
                <a:gd name="connsiteX47" fmla="*/ 2743200 w 3266982"/>
                <a:gd name="connsiteY47" fmla="*/ 1207363 h 3160451"/>
                <a:gd name="connsiteX48" fmla="*/ 2760955 w 3266982"/>
                <a:gd name="connsiteY48" fmla="*/ 1233996 h 3160451"/>
                <a:gd name="connsiteX49" fmla="*/ 2787588 w 3266982"/>
                <a:gd name="connsiteY49" fmla="*/ 1242874 h 3160451"/>
                <a:gd name="connsiteX50" fmla="*/ 2902998 w 3266982"/>
                <a:gd name="connsiteY50" fmla="*/ 1269507 h 3160451"/>
                <a:gd name="connsiteX51" fmla="*/ 2929631 w 3266982"/>
                <a:gd name="connsiteY51" fmla="*/ 1287262 h 3160451"/>
                <a:gd name="connsiteX52" fmla="*/ 2956264 w 3266982"/>
                <a:gd name="connsiteY52" fmla="*/ 1296140 h 3160451"/>
                <a:gd name="connsiteX53" fmla="*/ 2991774 w 3266982"/>
                <a:gd name="connsiteY53" fmla="*/ 1322773 h 3160451"/>
                <a:gd name="connsiteX54" fmla="*/ 3045040 w 3266982"/>
                <a:gd name="connsiteY54" fmla="*/ 1340528 h 3160451"/>
                <a:gd name="connsiteX55" fmla="*/ 3036163 w 3266982"/>
                <a:gd name="connsiteY55" fmla="*/ 1402672 h 3160451"/>
                <a:gd name="connsiteX56" fmla="*/ 2965141 w 3266982"/>
                <a:gd name="connsiteY56" fmla="*/ 1384917 h 3160451"/>
                <a:gd name="connsiteX57" fmla="*/ 2938508 w 3266982"/>
                <a:gd name="connsiteY57" fmla="*/ 1393794 h 3160451"/>
                <a:gd name="connsiteX58" fmla="*/ 2947386 w 3266982"/>
                <a:gd name="connsiteY58" fmla="*/ 1473693 h 3160451"/>
                <a:gd name="connsiteX59" fmla="*/ 2947386 w 3266982"/>
                <a:gd name="connsiteY59" fmla="*/ 1491449 h 3160451"/>
                <a:gd name="connsiteX60" fmla="*/ 2947386 w 3266982"/>
                <a:gd name="connsiteY60" fmla="*/ 1562470 h 3160451"/>
                <a:gd name="connsiteX61" fmla="*/ 3018407 w 3266982"/>
                <a:gd name="connsiteY61" fmla="*/ 1633492 h 3160451"/>
                <a:gd name="connsiteX62" fmla="*/ 3062796 w 3266982"/>
                <a:gd name="connsiteY62" fmla="*/ 1722268 h 3160451"/>
                <a:gd name="connsiteX63" fmla="*/ 3178205 w 3266982"/>
                <a:gd name="connsiteY63" fmla="*/ 1793290 h 3160451"/>
                <a:gd name="connsiteX64" fmla="*/ 3195961 w 3266982"/>
                <a:gd name="connsiteY64" fmla="*/ 1811045 h 3160451"/>
                <a:gd name="connsiteX65" fmla="*/ 3195961 w 3266982"/>
                <a:gd name="connsiteY65" fmla="*/ 1828800 h 3160451"/>
                <a:gd name="connsiteX66" fmla="*/ 3195961 w 3266982"/>
                <a:gd name="connsiteY66" fmla="*/ 1828800 h 3160451"/>
                <a:gd name="connsiteX67" fmla="*/ 3195961 w 3266982"/>
                <a:gd name="connsiteY67" fmla="*/ 2112886 h 3160451"/>
                <a:gd name="connsiteX68" fmla="*/ 3187083 w 3266982"/>
                <a:gd name="connsiteY68" fmla="*/ 2210540 h 3160451"/>
                <a:gd name="connsiteX69" fmla="*/ 3178205 w 3266982"/>
                <a:gd name="connsiteY69" fmla="*/ 2343705 h 3160451"/>
                <a:gd name="connsiteX70" fmla="*/ 3266982 w 3266982"/>
                <a:gd name="connsiteY70" fmla="*/ 2467993 h 3160451"/>
                <a:gd name="connsiteX71" fmla="*/ 3249227 w 3266982"/>
                <a:gd name="connsiteY71" fmla="*/ 2592280 h 3160451"/>
                <a:gd name="connsiteX72" fmla="*/ 3222594 w 3266982"/>
                <a:gd name="connsiteY72" fmla="*/ 2752078 h 3160451"/>
                <a:gd name="connsiteX73" fmla="*/ 3151572 w 3266982"/>
                <a:gd name="connsiteY73" fmla="*/ 2778711 h 3160451"/>
                <a:gd name="connsiteX74" fmla="*/ 3045040 w 3266982"/>
                <a:gd name="connsiteY74" fmla="*/ 2974020 h 3160451"/>
                <a:gd name="connsiteX75" fmla="*/ 2840854 w 3266982"/>
                <a:gd name="connsiteY75" fmla="*/ 3027286 h 3160451"/>
                <a:gd name="connsiteX76" fmla="*/ 2885242 w 3266982"/>
                <a:gd name="connsiteY76" fmla="*/ 3160451 h 316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66982" h="3160451">
                  <a:moveTo>
                    <a:pt x="0" y="0"/>
                  </a:moveTo>
                  <a:lnTo>
                    <a:pt x="0" y="0"/>
                  </a:lnTo>
                  <a:lnTo>
                    <a:pt x="213064" y="71022"/>
                  </a:lnTo>
                  <a:lnTo>
                    <a:pt x="301840" y="0"/>
                  </a:lnTo>
                  <a:lnTo>
                    <a:pt x="417250" y="97655"/>
                  </a:lnTo>
                  <a:lnTo>
                    <a:pt x="310718" y="115410"/>
                  </a:lnTo>
                  <a:lnTo>
                    <a:pt x="585926" y="319596"/>
                  </a:lnTo>
                  <a:lnTo>
                    <a:pt x="665825" y="426128"/>
                  </a:lnTo>
                  <a:lnTo>
                    <a:pt x="887767" y="612560"/>
                  </a:lnTo>
                  <a:lnTo>
                    <a:pt x="896644" y="683581"/>
                  </a:lnTo>
                  <a:lnTo>
                    <a:pt x="923277" y="754602"/>
                  </a:lnTo>
                  <a:lnTo>
                    <a:pt x="834501" y="861134"/>
                  </a:lnTo>
                  <a:lnTo>
                    <a:pt x="878889" y="958789"/>
                  </a:lnTo>
                  <a:lnTo>
                    <a:pt x="958788" y="967666"/>
                  </a:lnTo>
                  <a:lnTo>
                    <a:pt x="1003176" y="1020932"/>
                  </a:lnTo>
                  <a:lnTo>
                    <a:pt x="1003176" y="1020932"/>
                  </a:lnTo>
                  <a:lnTo>
                    <a:pt x="1056442" y="967666"/>
                  </a:lnTo>
                  <a:lnTo>
                    <a:pt x="1091953" y="958789"/>
                  </a:lnTo>
                  <a:lnTo>
                    <a:pt x="1029809" y="905523"/>
                  </a:lnTo>
                  <a:cubicBezTo>
                    <a:pt x="1053483" y="914401"/>
                    <a:pt x="1076665" y="924721"/>
                    <a:pt x="1100831" y="932156"/>
                  </a:cubicBezTo>
                  <a:cubicBezTo>
                    <a:pt x="1115253" y="936593"/>
                    <a:pt x="1130581" y="937373"/>
                    <a:pt x="1145219" y="941033"/>
                  </a:cubicBezTo>
                  <a:cubicBezTo>
                    <a:pt x="1154298" y="943303"/>
                    <a:pt x="1162974" y="946952"/>
                    <a:pt x="1171852" y="949911"/>
                  </a:cubicBezTo>
                  <a:cubicBezTo>
                    <a:pt x="1174811" y="958789"/>
                    <a:pt x="1174884" y="969237"/>
                    <a:pt x="1180730" y="976544"/>
                  </a:cubicBezTo>
                  <a:cubicBezTo>
                    <a:pt x="1187395" y="984875"/>
                    <a:pt x="1199032" y="987634"/>
                    <a:pt x="1207363" y="994299"/>
                  </a:cubicBezTo>
                  <a:cubicBezTo>
                    <a:pt x="1213899" y="999528"/>
                    <a:pt x="1219200" y="1006136"/>
                    <a:pt x="1225118" y="1012055"/>
                  </a:cubicBezTo>
                  <a:cubicBezTo>
                    <a:pt x="1195678" y="1021868"/>
                    <a:pt x="1207843" y="1020932"/>
                    <a:pt x="1189607" y="1020932"/>
                  </a:cubicBezTo>
                  <a:lnTo>
                    <a:pt x="1242873" y="1109709"/>
                  </a:lnTo>
                  <a:lnTo>
                    <a:pt x="1331650" y="1109709"/>
                  </a:lnTo>
                  <a:lnTo>
                    <a:pt x="1455937" y="1154097"/>
                  </a:lnTo>
                  <a:lnTo>
                    <a:pt x="1473693" y="1242874"/>
                  </a:lnTo>
                  <a:lnTo>
                    <a:pt x="1429304" y="1305018"/>
                  </a:lnTo>
                  <a:lnTo>
                    <a:pt x="1526959" y="1358284"/>
                  </a:lnTo>
                  <a:lnTo>
                    <a:pt x="1580225" y="1331651"/>
                  </a:lnTo>
                  <a:lnTo>
                    <a:pt x="1580225" y="1331651"/>
                  </a:lnTo>
                  <a:lnTo>
                    <a:pt x="1660124" y="1429305"/>
                  </a:lnTo>
                  <a:lnTo>
                    <a:pt x="1704512" y="1384917"/>
                  </a:lnTo>
                  <a:lnTo>
                    <a:pt x="1953087" y="1420427"/>
                  </a:lnTo>
                  <a:lnTo>
                    <a:pt x="2068497" y="1526960"/>
                  </a:lnTo>
                  <a:lnTo>
                    <a:pt x="2210539" y="1526960"/>
                  </a:lnTo>
                  <a:lnTo>
                    <a:pt x="2281561" y="1704513"/>
                  </a:lnTo>
                  <a:lnTo>
                    <a:pt x="2405848" y="1633492"/>
                  </a:lnTo>
                  <a:lnTo>
                    <a:pt x="2503502" y="1624614"/>
                  </a:lnTo>
                  <a:cubicBezTo>
                    <a:pt x="2487314" y="1592238"/>
                    <a:pt x="2479413" y="1557720"/>
                    <a:pt x="2450236" y="1535837"/>
                  </a:cubicBezTo>
                  <a:cubicBezTo>
                    <a:pt x="2444943" y="1531867"/>
                    <a:pt x="2438399" y="1529919"/>
                    <a:pt x="2432481" y="1526960"/>
                  </a:cubicBezTo>
                  <a:lnTo>
                    <a:pt x="2361460" y="1438183"/>
                  </a:lnTo>
                  <a:lnTo>
                    <a:pt x="2494625" y="1313895"/>
                  </a:lnTo>
                  <a:lnTo>
                    <a:pt x="2583401" y="1216241"/>
                  </a:lnTo>
                  <a:cubicBezTo>
                    <a:pt x="2642494" y="1203110"/>
                    <a:pt x="2682314" y="1185223"/>
                    <a:pt x="2743200" y="1207363"/>
                  </a:cubicBezTo>
                  <a:cubicBezTo>
                    <a:pt x="2753227" y="1211009"/>
                    <a:pt x="2752624" y="1227331"/>
                    <a:pt x="2760955" y="1233996"/>
                  </a:cubicBezTo>
                  <a:cubicBezTo>
                    <a:pt x="2768262" y="1239842"/>
                    <a:pt x="2778560" y="1240412"/>
                    <a:pt x="2787588" y="1242874"/>
                  </a:cubicBezTo>
                  <a:cubicBezTo>
                    <a:pt x="2846473" y="1258933"/>
                    <a:pt x="2851237" y="1259155"/>
                    <a:pt x="2902998" y="1269507"/>
                  </a:cubicBezTo>
                  <a:cubicBezTo>
                    <a:pt x="2911876" y="1275425"/>
                    <a:pt x="2920088" y="1282490"/>
                    <a:pt x="2929631" y="1287262"/>
                  </a:cubicBezTo>
                  <a:cubicBezTo>
                    <a:pt x="2938001" y="1291447"/>
                    <a:pt x="2948139" y="1291497"/>
                    <a:pt x="2956264" y="1296140"/>
                  </a:cubicBezTo>
                  <a:cubicBezTo>
                    <a:pt x="2969110" y="1303481"/>
                    <a:pt x="2978540" y="1316156"/>
                    <a:pt x="2991774" y="1322773"/>
                  </a:cubicBezTo>
                  <a:cubicBezTo>
                    <a:pt x="3008514" y="1331143"/>
                    <a:pt x="3045040" y="1340528"/>
                    <a:pt x="3045040" y="1340528"/>
                  </a:cubicBezTo>
                  <a:cubicBezTo>
                    <a:pt x="3042081" y="1361243"/>
                    <a:pt x="3050959" y="1387876"/>
                    <a:pt x="3036163" y="1402672"/>
                  </a:cubicBezTo>
                  <a:cubicBezTo>
                    <a:pt x="3030808" y="1408027"/>
                    <a:pt x="2976191" y="1388600"/>
                    <a:pt x="2965141" y="1384917"/>
                  </a:cubicBezTo>
                  <a:cubicBezTo>
                    <a:pt x="2956263" y="1387876"/>
                    <a:pt x="2940343" y="1384618"/>
                    <a:pt x="2938508" y="1393794"/>
                  </a:cubicBezTo>
                  <a:cubicBezTo>
                    <a:pt x="2933253" y="1420071"/>
                    <a:pt x="2944960" y="1447006"/>
                    <a:pt x="2947386" y="1473693"/>
                  </a:cubicBezTo>
                  <a:cubicBezTo>
                    <a:pt x="2947922" y="1479587"/>
                    <a:pt x="2947386" y="1485530"/>
                    <a:pt x="2947386" y="1491449"/>
                  </a:cubicBezTo>
                  <a:lnTo>
                    <a:pt x="2947386" y="1562470"/>
                  </a:lnTo>
                  <a:lnTo>
                    <a:pt x="3018407" y="1633492"/>
                  </a:lnTo>
                  <a:lnTo>
                    <a:pt x="3062796" y="1722268"/>
                  </a:lnTo>
                  <a:cubicBezTo>
                    <a:pt x="3118643" y="1753295"/>
                    <a:pt x="3136283" y="1758355"/>
                    <a:pt x="3178205" y="1793290"/>
                  </a:cubicBezTo>
                  <a:cubicBezTo>
                    <a:pt x="3184635" y="1798648"/>
                    <a:pt x="3192218" y="1803559"/>
                    <a:pt x="3195961" y="1811045"/>
                  </a:cubicBezTo>
                  <a:cubicBezTo>
                    <a:pt x="3198608" y="1816338"/>
                    <a:pt x="3195961" y="1822882"/>
                    <a:pt x="3195961" y="1828800"/>
                  </a:cubicBezTo>
                  <a:lnTo>
                    <a:pt x="3195961" y="1828800"/>
                  </a:lnTo>
                  <a:lnTo>
                    <a:pt x="3195961" y="2112886"/>
                  </a:lnTo>
                  <a:lnTo>
                    <a:pt x="3187083" y="2210540"/>
                  </a:lnTo>
                  <a:lnTo>
                    <a:pt x="3178205" y="2343705"/>
                  </a:lnTo>
                  <a:lnTo>
                    <a:pt x="3266982" y="2467993"/>
                  </a:lnTo>
                  <a:lnTo>
                    <a:pt x="3249227" y="2592280"/>
                  </a:lnTo>
                  <a:lnTo>
                    <a:pt x="3222594" y="2752078"/>
                  </a:lnTo>
                  <a:lnTo>
                    <a:pt x="3151572" y="2778711"/>
                  </a:lnTo>
                  <a:lnTo>
                    <a:pt x="3045040" y="2974020"/>
                  </a:lnTo>
                  <a:lnTo>
                    <a:pt x="2840854" y="3027286"/>
                  </a:lnTo>
                  <a:lnTo>
                    <a:pt x="2885242" y="3160451"/>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Freeform 22"/>
            <p:cNvSpPr/>
            <p:nvPr/>
          </p:nvSpPr>
          <p:spPr bwMode="auto">
            <a:xfrm>
              <a:off x="8327254" y="3116062"/>
              <a:ext cx="88777" cy="62144"/>
            </a:xfrm>
            <a:custGeom>
              <a:avLst/>
              <a:gdLst>
                <a:gd name="connsiteX0" fmla="*/ 88777 w 88777"/>
                <a:gd name="connsiteY0" fmla="*/ 17755 h 62144"/>
                <a:gd name="connsiteX1" fmla="*/ 0 w 88777"/>
                <a:gd name="connsiteY1" fmla="*/ 0 h 62144"/>
                <a:gd name="connsiteX2" fmla="*/ 62144 w 88777"/>
                <a:gd name="connsiteY2" fmla="*/ 62144 h 62144"/>
                <a:gd name="connsiteX3" fmla="*/ 88777 w 88777"/>
                <a:gd name="connsiteY3" fmla="*/ 17755 h 62144"/>
              </a:gdLst>
              <a:ahLst/>
              <a:cxnLst>
                <a:cxn ang="0">
                  <a:pos x="connsiteX0" y="connsiteY0"/>
                </a:cxn>
                <a:cxn ang="0">
                  <a:pos x="connsiteX1" y="connsiteY1"/>
                </a:cxn>
                <a:cxn ang="0">
                  <a:pos x="connsiteX2" y="connsiteY2"/>
                </a:cxn>
                <a:cxn ang="0">
                  <a:pos x="connsiteX3" y="connsiteY3"/>
                </a:cxn>
              </a:cxnLst>
              <a:rect l="l" t="t" r="r" b="b"/>
              <a:pathLst>
                <a:path w="88777" h="62144">
                  <a:moveTo>
                    <a:pt x="88777" y="17755"/>
                  </a:moveTo>
                  <a:lnTo>
                    <a:pt x="0" y="0"/>
                  </a:lnTo>
                  <a:lnTo>
                    <a:pt x="62144" y="62144"/>
                  </a:lnTo>
                  <a:lnTo>
                    <a:pt x="88777" y="17755"/>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Freeform 23"/>
            <p:cNvSpPr/>
            <p:nvPr/>
          </p:nvSpPr>
          <p:spPr bwMode="auto">
            <a:xfrm>
              <a:off x="8229600" y="289412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8220722" y="2698812"/>
              <a:ext cx="62144" cy="35510"/>
            </a:xfrm>
            <a:custGeom>
              <a:avLst/>
              <a:gdLst>
                <a:gd name="connsiteX0" fmla="*/ 62144 w 62144"/>
                <a:gd name="connsiteY0" fmla="*/ 0 h 35510"/>
                <a:gd name="connsiteX1" fmla="*/ 0 w 62144"/>
                <a:gd name="connsiteY1" fmla="*/ 35510 h 35510"/>
              </a:gdLst>
              <a:ahLst/>
              <a:cxnLst>
                <a:cxn ang="0">
                  <a:pos x="connsiteX0" y="connsiteY0"/>
                </a:cxn>
                <a:cxn ang="0">
                  <a:pos x="connsiteX1" y="connsiteY1"/>
                </a:cxn>
              </a:cxnLst>
              <a:rect l="l" t="t" r="r" b="b"/>
              <a:pathLst>
                <a:path w="62144" h="35510">
                  <a:moveTo>
                    <a:pt x="62144" y="0"/>
                  </a:moveTo>
                  <a:lnTo>
                    <a:pt x="0" y="3551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6" name="Group 25"/>
            <p:cNvGrpSpPr/>
            <p:nvPr/>
          </p:nvGrpSpPr>
          <p:grpSpPr>
            <a:xfrm>
              <a:off x="3488924" y="1402672"/>
              <a:ext cx="3586579" cy="958788"/>
              <a:chOff x="3488924" y="1402672"/>
              <a:chExt cx="3586579" cy="958788"/>
            </a:xfrm>
          </p:grpSpPr>
          <p:sp>
            <p:nvSpPr>
              <p:cNvPr id="27" name="Freeform 26"/>
              <p:cNvSpPr/>
              <p:nvPr/>
            </p:nvSpPr>
            <p:spPr bwMode="auto">
              <a:xfrm>
                <a:off x="3488924" y="2086252"/>
                <a:ext cx="621437" cy="195309"/>
              </a:xfrm>
              <a:custGeom>
                <a:avLst/>
                <a:gdLst>
                  <a:gd name="connsiteX0" fmla="*/ 310719 w 621437"/>
                  <a:gd name="connsiteY0" fmla="*/ 0 h 195309"/>
                  <a:gd name="connsiteX1" fmla="*/ 150921 w 621437"/>
                  <a:gd name="connsiteY1" fmla="*/ 8878 h 195309"/>
                  <a:gd name="connsiteX2" fmla="*/ 53266 w 621437"/>
                  <a:gd name="connsiteY2" fmla="*/ 53266 h 195309"/>
                  <a:gd name="connsiteX3" fmla="*/ 0 w 621437"/>
                  <a:gd name="connsiteY3" fmla="*/ 88777 h 195309"/>
                  <a:gd name="connsiteX4" fmla="*/ 79899 w 621437"/>
                  <a:gd name="connsiteY4" fmla="*/ 88777 h 195309"/>
                  <a:gd name="connsiteX5" fmla="*/ 159798 w 621437"/>
                  <a:gd name="connsiteY5" fmla="*/ 106532 h 195309"/>
                  <a:gd name="connsiteX6" fmla="*/ 230820 w 621437"/>
                  <a:gd name="connsiteY6" fmla="*/ 159798 h 195309"/>
                  <a:gd name="connsiteX7" fmla="*/ 248575 w 621437"/>
                  <a:gd name="connsiteY7" fmla="*/ 195309 h 195309"/>
                  <a:gd name="connsiteX8" fmla="*/ 355107 w 621437"/>
                  <a:gd name="connsiteY8" fmla="*/ 195309 h 195309"/>
                  <a:gd name="connsiteX9" fmla="*/ 443884 w 621437"/>
                  <a:gd name="connsiteY9" fmla="*/ 177554 h 195309"/>
                  <a:gd name="connsiteX10" fmla="*/ 532660 w 621437"/>
                  <a:gd name="connsiteY10" fmla="*/ 186431 h 195309"/>
                  <a:gd name="connsiteX11" fmla="*/ 568171 w 621437"/>
                  <a:gd name="connsiteY11" fmla="*/ 186431 h 195309"/>
                  <a:gd name="connsiteX12" fmla="*/ 621437 w 621437"/>
                  <a:gd name="connsiteY12" fmla="*/ 115410 h 195309"/>
                  <a:gd name="connsiteX13" fmla="*/ 541538 w 621437"/>
                  <a:gd name="connsiteY13" fmla="*/ 106532 h 195309"/>
                  <a:gd name="connsiteX14" fmla="*/ 461639 w 621437"/>
                  <a:gd name="connsiteY14" fmla="*/ 62144 h 195309"/>
                  <a:gd name="connsiteX15" fmla="*/ 310719 w 621437"/>
                  <a:gd name="connsiteY15" fmla="*/ 0 h 19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437" h="195309">
                    <a:moveTo>
                      <a:pt x="310719" y="0"/>
                    </a:moveTo>
                    <a:lnTo>
                      <a:pt x="150921" y="8878"/>
                    </a:lnTo>
                    <a:lnTo>
                      <a:pt x="53266" y="53266"/>
                    </a:lnTo>
                    <a:lnTo>
                      <a:pt x="0" y="88777"/>
                    </a:lnTo>
                    <a:lnTo>
                      <a:pt x="79899" y="88777"/>
                    </a:lnTo>
                    <a:lnTo>
                      <a:pt x="159798" y="106532"/>
                    </a:lnTo>
                    <a:cubicBezTo>
                      <a:pt x="225347" y="153353"/>
                      <a:pt x="203941" y="132922"/>
                      <a:pt x="230820" y="159798"/>
                    </a:cubicBezTo>
                    <a:lnTo>
                      <a:pt x="248575" y="195309"/>
                    </a:lnTo>
                    <a:lnTo>
                      <a:pt x="355107" y="195309"/>
                    </a:lnTo>
                    <a:lnTo>
                      <a:pt x="443884" y="177554"/>
                    </a:lnTo>
                    <a:lnTo>
                      <a:pt x="532660" y="186431"/>
                    </a:lnTo>
                    <a:lnTo>
                      <a:pt x="568171" y="186431"/>
                    </a:lnTo>
                    <a:lnTo>
                      <a:pt x="621437" y="115410"/>
                    </a:lnTo>
                    <a:lnTo>
                      <a:pt x="541538" y="106532"/>
                    </a:lnTo>
                    <a:lnTo>
                      <a:pt x="461639" y="62144"/>
                    </a:lnTo>
                    <a:lnTo>
                      <a:pt x="310719" y="0"/>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Freeform 27"/>
              <p:cNvSpPr/>
              <p:nvPr/>
            </p:nvSpPr>
            <p:spPr bwMode="auto">
              <a:xfrm>
                <a:off x="4607511" y="1660124"/>
                <a:ext cx="1757778" cy="701336"/>
              </a:xfrm>
              <a:custGeom>
                <a:avLst/>
                <a:gdLst>
                  <a:gd name="connsiteX0" fmla="*/ 834501 w 1757778"/>
                  <a:gd name="connsiteY0" fmla="*/ 62144 h 701336"/>
                  <a:gd name="connsiteX1" fmla="*/ 736846 w 1757778"/>
                  <a:gd name="connsiteY1" fmla="*/ 124288 h 701336"/>
                  <a:gd name="connsiteX2" fmla="*/ 648070 w 1757778"/>
                  <a:gd name="connsiteY2" fmla="*/ 71022 h 701336"/>
                  <a:gd name="connsiteX3" fmla="*/ 568171 w 1757778"/>
                  <a:gd name="connsiteY3" fmla="*/ 71022 h 701336"/>
                  <a:gd name="connsiteX4" fmla="*/ 435006 w 1757778"/>
                  <a:gd name="connsiteY4" fmla="*/ 0 h 701336"/>
                  <a:gd name="connsiteX5" fmla="*/ 319596 w 1757778"/>
                  <a:gd name="connsiteY5" fmla="*/ 0 h 701336"/>
                  <a:gd name="connsiteX6" fmla="*/ 319596 w 1757778"/>
                  <a:gd name="connsiteY6" fmla="*/ 0 h 701336"/>
                  <a:gd name="connsiteX7" fmla="*/ 337351 w 1757778"/>
                  <a:gd name="connsiteY7" fmla="*/ 124288 h 701336"/>
                  <a:gd name="connsiteX8" fmla="*/ 408372 w 1757778"/>
                  <a:gd name="connsiteY8" fmla="*/ 142043 h 701336"/>
                  <a:gd name="connsiteX9" fmla="*/ 523782 w 1757778"/>
                  <a:gd name="connsiteY9" fmla="*/ 292963 h 701336"/>
                  <a:gd name="connsiteX10" fmla="*/ 523782 w 1757778"/>
                  <a:gd name="connsiteY10" fmla="*/ 390618 h 701336"/>
                  <a:gd name="connsiteX11" fmla="*/ 443883 w 1757778"/>
                  <a:gd name="connsiteY11" fmla="*/ 443884 h 701336"/>
                  <a:gd name="connsiteX12" fmla="*/ 355106 w 1757778"/>
                  <a:gd name="connsiteY12" fmla="*/ 443884 h 701336"/>
                  <a:gd name="connsiteX13" fmla="*/ 257452 w 1757778"/>
                  <a:gd name="connsiteY13" fmla="*/ 408373 h 701336"/>
                  <a:gd name="connsiteX14" fmla="*/ 159798 w 1757778"/>
                  <a:gd name="connsiteY14" fmla="*/ 426128 h 701336"/>
                  <a:gd name="connsiteX15" fmla="*/ 97654 w 1757778"/>
                  <a:gd name="connsiteY15" fmla="*/ 399495 h 701336"/>
                  <a:gd name="connsiteX16" fmla="*/ 0 w 1757778"/>
                  <a:gd name="connsiteY16" fmla="*/ 470517 h 701336"/>
                  <a:gd name="connsiteX17" fmla="*/ 142042 w 1757778"/>
                  <a:gd name="connsiteY17" fmla="*/ 532660 h 701336"/>
                  <a:gd name="connsiteX18" fmla="*/ 213064 w 1757778"/>
                  <a:gd name="connsiteY18" fmla="*/ 568171 h 701336"/>
                  <a:gd name="connsiteX19" fmla="*/ 275207 w 1757778"/>
                  <a:gd name="connsiteY19" fmla="*/ 523783 h 701336"/>
                  <a:gd name="connsiteX20" fmla="*/ 399495 w 1757778"/>
                  <a:gd name="connsiteY20" fmla="*/ 532660 h 701336"/>
                  <a:gd name="connsiteX21" fmla="*/ 399495 w 1757778"/>
                  <a:gd name="connsiteY21" fmla="*/ 532660 h 701336"/>
                  <a:gd name="connsiteX22" fmla="*/ 559293 w 1757778"/>
                  <a:gd name="connsiteY22" fmla="*/ 523783 h 701336"/>
                  <a:gd name="connsiteX23" fmla="*/ 683580 w 1757778"/>
                  <a:gd name="connsiteY23" fmla="*/ 541538 h 701336"/>
                  <a:gd name="connsiteX24" fmla="*/ 781235 w 1757778"/>
                  <a:gd name="connsiteY24" fmla="*/ 577049 h 701336"/>
                  <a:gd name="connsiteX25" fmla="*/ 781235 w 1757778"/>
                  <a:gd name="connsiteY25" fmla="*/ 665826 h 701336"/>
                  <a:gd name="connsiteX26" fmla="*/ 878889 w 1757778"/>
                  <a:gd name="connsiteY26" fmla="*/ 701336 h 701336"/>
                  <a:gd name="connsiteX27" fmla="*/ 1029809 w 1757778"/>
                  <a:gd name="connsiteY27" fmla="*/ 479394 h 701336"/>
                  <a:gd name="connsiteX28" fmla="*/ 1118586 w 1757778"/>
                  <a:gd name="connsiteY28" fmla="*/ 523783 h 701336"/>
                  <a:gd name="connsiteX29" fmla="*/ 1233996 w 1757778"/>
                  <a:gd name="connsiteY29" fmla="*/ 523783 h 701336"/>
                  <a:gd name="connsiteX30" fmla="*/ 1269506 w 1757778"/>
                  <a:gd name="connsiteY30" fmla="*/ 461639 h 701336"/>
                  <a:gd name="connsiteX31" fmla="*/ 1376039 w 1757778"/>
                  <a:gd name="connsiteY31" fmla="*/ 452761 h 701336"/>
                  <a:gd name="connsiteX32" fmla="*/ 1455938 w 1757778"/>
                  <a:gd name="connsiteY32" fmla="*/ 452761 h 701336"/>
                  <a:gd name="connsiteX33" fmla="*/ 1473693 w 1757778"/>
                  <a:gd name="connsiteY33" fmla="*/ 479394 h 701336"/>
                  <a:gd name="connsiteX34" fmla="*/ 1526959 w 1757778"/>
                  <a:gd name="connsiteY34" fmla="*/ 488272 h 701336"/>
                  <a:gd name="connsiteX35" fmla="*/ 1606858 w 1757778"/>
                  <a:gd name="connsiteY35" fmla="*/ 523783 h 701336"/>
                  <a:gd name="connsiteX36" fmla="*/ 1757778 w 1757778"/>
                  <a:gd name="connsiteY36" fmla="*/ 390618 h 701336"/>
                  <a:gd name="connsiteX37" fmla="*/ 1642369 w 1757778"/>
                  <a:gd name="connsiteY37" fmla="*/ 337352 h 701336"/>
                  <a:gd name="connsiteX38" fmla="*/ 1340528 w 1757778"/>
                  <a:gd name="connsiteY38" fmla="*/ 257453 h 701336"/>
                  <a:gd name="connsiteX39" fmla="*/ 1482571 w 1757778"/>
                  <a:gd name="connsiteY39" fmla="*/ 204187 h 701336"/>
                  <a:gd name="connsiteX40" fmla="*/ 1331650 w 1757778"/>
                  <a:gd name="connsiteY40" fmla="*/ 204187 h 701336"/>
                  <a:gd name="connsiteX41" fmla="*/ 1260629 w 1757778"/>
                  <a:gd name="connsiteY41" fmla="*/ 133165 h 701336"/>
                  <a:gd name="connsiteX42" fmla="*/ 1145219 w 1757778"/>
                  <a:gd name="connsiteY42" fmla="*/ 79899 h 701336"/>
                  <a:gd name="connsiteX43" fmla="*/ 1012054 w 1757778"/>
                  <a:gd name="connsiteY43" fmla="*/ 44389 h 701336"/>
                  <a:gd name="connsiteX44" fmla="*/ 834501 w 1757778"/>
                  <a:gd name="connsiteY44" fmla="*/ 62144 h 70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57778" h="701336">
                    <a:moveTo>
                      <a:pt x="834501" y="62144"/>
                    </a:moveTo>
                    <a:lnTo>
                      <a:pt x="736846" y="124288"/>
                    </a:lnTo>
                    <a:lnTo>
                      <a:pt x="648070" y="71022"/>
                    </a:lnTo>
                    <a:lnTo>
                      <a:pt x="568171" y="71022"/>
                    </a:lnTo>
                    <a:lnTo>
                      <a:pt x="435006" y="0"/>
                    </a:lnTo>
                    <a:lnTo>
                      <a:pt x="319596" y="0"/>
                    </a:lnTo>
                    <a:lnTo>
                      <a:pt x="319596" y="0"/>
                    </a:lnTo>
                    <a:lnTo>
                      <a:pt x="337351" y="124288"/>
                    </a:lnTo>
                    <a:lnTo>
                      <a:pt x="408372" y="142043"/>
                    </a:lnTo>
                    <a:lnTo>
                      <a:pt x="523782" y="292963"/>
                    </a:lnTo>
                    <a:lnTo>
                      <a:pt x="523782" y="390618"/>
                    </a:lnTo>
                    <a:lnTo>
                      <a:pt x="443883" y="443884"/>
                    </a:lnTo>
                    <a:lnTo>
                      <a:pt x="355106" y="443884"/>
                    </a:lnTo>
                    <a:lnTo>
                      <a:pt x="257452" y="408373"/>
                    </a:lnTo>
                    <a:lnTo>
                      <a:pt x="159798" y="426128"/>
                    </a:lnTo>
                    <a:lnTo>
                      <a:pt x="97654" y="399495"/>
                    </a:lnTo>
                    <a:lnTo>
                      <a:pt x="0" y="470517"/>
                    </a:lnTo>
                    <a:lnTo>
                      <a:pt x="142042" y="532660"/>
                    </a:lnTo>
                    <a:lnTo>
                      <a:pt x="213064" y="568171"/>
                    </a:lnTo>
                    <a:lnTo>
                      <a:pt x="275207" y="523783"/>
                    </a:lnTo>
                    <a:lnTo>
                      <a:pt x="399495" y="532660"/>
                    </a:lnTo>
                    <a:lnTo>
                      <a:pt x="399495" y="532660"/>
                    </a:lnTo>
                    <a:lnTo>
                      <a:pt x="559293" y="523783"/>
                    </a:lnTo>
                    <a:lnTo>
                      <a:pt x="683580" y="541538"/>
                    </a:lnTo>
                    <a:lnTo>
                      <a:pt x="781235" y="577049"/>
                    </a:lnTo>
                    <a:lnTo>
                      <a:pt x="781235" y="665826"/>
                    </a:lnTo>
                    <a:lnTo>
                      <a:pt x="878889" y="701336"/>
                    </a:lnTo>
                    <a:lnTo>
                      <a:pt x="1029809" y="479394"/>
                    </a:lnTo>
                    <a:lnTo>
                      <a:pt x="1118586" y="523783"/>
                    </a:lnTo>
                    <a:lnTo>
                      <a:pt x="1233996" y="523783"/>
                    </a:lnTo>
                    <a:lnTo>
                      <a:pt x="1269506" y="461639"/>
                    </a:lnTo>
                    <a:lnTo>
                      <a:pt x="1376039" y="452761"/>
                    </a:lnTo>
                    <a:lnTo>
                      <a:pt x="1455938" y="452761"/>
                    </a:lnTo>
                    <a:lnTo>
                      <a:pt x="1473693" y="479394"/>
                    </a:lnTo>
                    <a:lnTo>
                      <a:pt x="1526959" y="488272"/>
                    </a:lnTo>
                    <a:lnTo>
                      <a:pt x="1606858" y="523783"/>
                    </a:lnTo>
                    <a:lnTo>
                      <a:pt x="1757778" y="390618"/>
                    </a:lnTo>
                    <a:lnTo>
                      <a:pt x="1642369" y="337352"/>
                    </a:lnTo>
                    <a:lnTo>
                      <a:pt x="1340528" y="257453"/>
                    </a:lnTo>
                    <a:lnTo>
                      <a:pt x="1482571" y="204187"/>
                    </a:lnTo>
                    <a:lnTo>
                      <a:pt x="1331650" y="204187"/>
                    </a:lnTo>
                    <a:lnTo>
                      <a:pt x="1260629" y="133165"/>
                    </a:lnTo>
                    <a:lnTo>
                      <a:pt x="1145219" y="79899"/>
                    </a:lnTo>
                    <a:lnTo>
                      <a:pt x="1012054" y="44389"/>
                    </a:lnTo>
                    <a:lnTo>
                      <a:pt x="834501" y="62144"/>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Freeform 28"/>
              <p:cNvSpPr/>
              <p:nvPr/>
            </p:nvSpPr>
            <p:spPr bwMode="auto">
              <a:xfrm>
                <a:off x="6613864" y="2095130"/>
                <a:ext cx="461639" cy="168676"/>
              </a:xfrm>
              <a:custGeom>
                <a:avLst/>
                <a:gdLst>
                  <a:gd name="connsiteX0" fmla="*/ 408373 w 461639"/>
                  <a:gd name="connsiteY0" fmla="*/ 0 h 168676"/>
                  <a:gd name="connsiteX1" fmla="*/ 88777 w 461639"/>
                  <a:gd name="connsiteY1" fmla="*/ 0 h 168676"/>
                  <a:gd name="connsiteX2" fmla="*/ 0 w 461639"/>
                  <a:gd name="connsiteY2" fmla="*/ 26633 h 168676"/>
                  <a:gd name="connsiteX3" fmla="*/ 62144 w 461639"/>
                  <a:gd name="connsiteY3" fmla="*/ 133165 h 168676"/>
                  <a:gd name="connsiteX4" fmla="*/ 213064 w 461639"/>
                  <a:gd name="connsiteY4" fmla="*/ 150920 h 168676"/>
                  <a:gd name="connsiteX5" fmla="*/ 337352 w 461639"/>
                  <a:gd name="connsiteY5" fmla="*/ 168676 h 168676"/>
                  <a:gd name="connsiteX6" fmla="*/ 461639 w 461639"/>
                  <a:gd name="connsiteY6" fmla="*/ 88777 h 168676"/>
                  <a:gd name="connsiteX7" fmla="*/ 408373 w 461639"/>
                  <a:gd name="connsiteY7" fmla="*/ 0 h 16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9" h="168676">
                    <a:moveTo>
                      <a:pt x="408373" y="0"/>
                    </a:moveTo>
                    <a:lnTo>
                      <a:pt x="88777" y="0"/>
                    </a:lnTo>
                    <a:lnTo>
                      <a:pt x="0" y="26633"/>
                    </a:lnTo>
                    <a:lnTo>
                      <a:pt x="62144" y="133165"/>
                    </a:lnTo>
                    <a:lnTo>
                      <a:pt x="213064" y="150920"/>
                    </a:lnTo>
                    <a:lnTo>
                      <a:pt x="337352" y="168676"/>
                    </a:lnTo>
                    <a:lnTo>
                      <a:pt x="461639" y="88777"/>
                    </a:lnTo>
                    <a:lnTo>
                      <a:pt x="408373" y="0"/>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Freeform 29"/>
              <p:cNvSpPr/>
              <p:nvPr/>
            </p:nvSpPr>
            <p:spPr bwMode="auto">
              <a:xfrm>
                <a:off x="3515557" y="1402672"/>
                <a:ext cx="1189608" cy="328474"/>
              </a:xfrm>
              <a:custGeom>
                <a:avLst/>
                <a:gdLst>
                  <a:gd name="connsiteX0" fmla="*/ 0 w 1189608"/>
                  <a:gd name="connsiteY0" fmla="*/ 0 h 328474"/>
                  <a:gd name="connsiteX1" fmla="*/ 0 w 1189608"/>
                  <a:gd name="connsiteY1" fmla="*/ 0 h 328474"/>
                  <a:gd name="connsiteX2" fmla="*/ 88777 w 1189608"/>
                  <a:gd name="connsiteY2" fmla="*/ 97654 h 328474"/>
                  <a:gd name="connsiteX3" fmla="*/ 355107 w 1189608"/>
                  <a:gd name="connsiteY3" fmla="*/ 106532 h 328474"/>
                  <a:gd name="connsiteX4" fmla="*/ 363985 w 1189608"/>
                  <a:gd name="connsiteY4" fmla="*/ 195309 h 328474"/>
                  <a:gd name="connsiteX5" fmla="*/ 257453 w 1189608"/>
                  <a:gd name="connsiteY5" fmla="*/ 266330 h 328474"/>
                  <a:gd name="connsiteX6" fmla="*/ 381740 w 1189608"/>
                  <a:gd name="connsiteY6" fmla="*/ 301841 h 328474"/>
                  <a:gd name="connsiteX7" fmla="*/ 497150 w 1189608"/>
                  <a:gd name="connsiteY7" fmla="*/ 301841 h 328474"/>
                  <a:gd name="connsiteX8" fmla="*/ 674703 w 1189608"/>
                  <a:gd name="connsiteY8" fmla="*/ 284085 h 328474"/>
                  <a:gd name="connsiteX9" fmla="*/ 861134 w 1189608"/>
                  <a:gd name="connsiteY9" fmla="*/ 328474 h 328474"/>
                  <a:gd name="connsiteX10" fmla="*/ 1047565 w 1189608"/>
                  <a:gd name="connsiteY10" fmla="*/ 248575 h 328474"/>
                  <a:gd name="connsiteX11" fmla="*/ 1189608 w 1189608"/>
                  <a:gd name="connsiteY11" fmla="*/ 248575 h 328474"/>
                  <a:gd name="connsiteX12" fmla="*/ 1118587 w 1189608"/>
                  <a:gd name="connsiteY12" fmla="*/ 133165 h 328474"/>
                  <a:gd name="connsiteX13" fmla="*/ 941033 w 1189608"/>
                  <a:gd name="connsiteY13" fmla="*/ 97654 h 328474"/>
                  <a:gd name="connsiteX14" fmla="*/ 781235 w 1189608"/>
                  <a:gd name="connsiteY14" fmla="*/ 8878 h 328474"/>
                  <a:gd name="connsiteX15" fmla="*/ 639193 w 1189608"/>
                  <a:gd name="connsiteY15" fmla="*/ 0 h 32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608" h="328474">
                    <a:moveTo>
                      <a:pt x="0" y="0"/>
                    </a:moveTo>
                    <a:lnTo>
                      <a:pt x="0" y="0"/>
                    </a:lnTo>
                    <a:lnTo>
                      <a:pt x="88777" y="97654"/>
                    </a:lnTo>
                    <a:lnTo>
                      <a:pt x="355107" y="106532"/>
                    </a:lnTo>
                    <a:lnTo>
                      <a:pt x="363985" y="195309"/>
                    </a:lnTo>
                    <a:lnTo>
                      <a:pt x="257453" y="266330"/>
                    </a:lnTo>
                    <a:cubicBezTo>
                      <a:pt x="350873" y="307850"/>
                      <a:pt x="308207" y="301841"/>
                      <a:pt x="381740" y="301841"/>
                    </a:cubicBezTo>
                    <a:lnTo>
                      <a:pt x="497150" y="301841"/>
                    </a:lnTo>
                    <a:lnTo>
                      <a:pt x="674703" y="284085"/>
                    </a:lnTo>
                    <a:lnTo>
                      <a:pt x="861134" y="328474"/>
                    </a:lnTo>
                    <a:lnTo>
                      <a:pt x="1047565" y="248575"/>
                    </a:lnTo>
                    <a:lnTo>
                      <a:pt x="1189608" y="248575"/>
                    </a:lnTo>
                    <a:lnTo>
                      <a:pt x="1118587" y="133165"/>
                    </a:lnTo>
                    <a:lnTo>
                      <a:pt x="941033" y="97654"/>
                    </a:lnTo>
                    <a:lnTo>
                      <a:pt x="781235" y="8878"/>
                    </a:lnTo>
                    <a:lnTo>
                      <a:pt x="639193" y="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3" name="Group 2"/>
          <p:cNvGrpSpPr/>
          <p:nvPr/>
        </p:nvGrpSpPr>
        <p:grpSpPr>
          <a:xfrm>
            <a:off x="2209800" y="2465770"/>
            <a:ext cx="6629400" cy="3858830"/>
            <a:chOff x="2209800" y="2465770"/>
            <a:chExt cx="6629400" cy="3858830"/>
          </a:xfrm>
        </p:grpSpPr>
        <p:sp>
          <p:nvSpPr>
            <p:cNvPr id="131075" name="Freeform 4"/>
            <p:cNvSpPr>
              <a:spLocks/>
            </p:cNvSpPr>
            <p:nvPr/>
          </p:nvSpPr>
          <p:spPr bwMode="auto">
            <a:xfrm>
              <a:off x="2209800" y="2743200"/>
              <a:ext cx="6248400" cy="2133600"/>
            </a:xfrm>
            <a:custGeom>
              <a:avLst/>
              <a:gdLst>
                <a:gd name="T0" fmla="*/ 2147483647 w 3936"/>
                <a:gd name="T1" fmla="*/ 2147483647 h 1344"/>
                <a:gd name="T2" fmla="*/ 2147483647 w 3936"/>
                <a:gd name="T3" fmla="*/ 2147483647 h 1344"/>
                <a:gd name="T4" fmla="*/ 2147483647 w 3936"/>
                <a:gd name="T5" fmla="*/ 0 h 1344"/>
                <a:gd name="T6" fmla="*/ 2147483647 w 3936"/>
                <a:gd name="T7" fmla="*/ 2147483647 h 1344"/>
                <a:gd name="T8" fmla="*/ 2147483647 w 3936"/>
                <a:gd name="T9" fmla="*/ 2147483647 h 1344"/>
                <a:gd name="T10" fmla="*/ 2147483647 w 3936"/>
                <a:gd name="T11" fmla="*/ 2147483647 h 1344"/>
                <a:gd name="T12" fmla="*/ 2147483647 w 3936"/>
                <a:gd name="T13" fmla="*/ 2147483647 h 1344"/>
                <a:gd name="T14" fmla="*/ 2147483647 w 3936"/>
                <a:gd name="T15" fmla="*/ 2147483647 h 1344"/>
                <a:gd name="T16" fmla="*/ 0 w 3936"/>
                <a:gd name="T17" fmla="*/ 2147483647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6"/>
                <a:gd name="T28" fmla="*/ 0 h 1344"/>
                <a:gd name="T29" fmla="*/ 3936 w 3936"/>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6" h="1344">
                  <a:moveTo>
                    <a:pt x="3936" y="48"/>
                  </a:moveTo>
                  <a:cubicBezTo>
                    <a:pt x="3544" y="52"/>
                    <a:pt x="3152" y="56"/>
                    <a:pt x="2880" y="48"/>
                  </a:cubicBezTo>
                  <a:cubicBezTo>
                    <a:pt x="2608" y="40"/>
                    <a:pt x="2512" y="0"/>
                    <a:pt x="2304" y="0"/>
                  </a:cubicBezTo>
                  <a:cubicBezTo>
                    <a:pt x="2096" y="0"/>
                    <a:pt x="1824" y="8"/>
                    <a:pt x="1632" y="48"/>
                  </a:cubicBezTo>
                  <a:cubicBezTo>
                    <a:pt x="1440" y="88"/>
                    <a:pt x="1336" y="136"/>
                    <a:pt x="1152" y="240"/>
                  </a:cubicBezTo>
                  <a:cubicBezTo>
                    <a:pt x="968" y="344"/>
                    <a:pt x="648" y="576"/>
                    <a:pt x="528" y="672"/>
                  </a:cubicBezTo>
                  <a:cubicBezTo>
                    <a:pt x="408" y="768"/>
                    <a:pt x="472" y="744"/>
                    <a:pt x="432" y="816"/>
                  </a:cubicBezTo>
                  <a:cubicBezTo>
                    <a:pt x="392" y="888"/>
                    <a:pt x="360" y="1016"/>
                    <a:pt x="288" y="1104"/>
                  </a:cubicBezTo>
                  <a:cubicBezTo>
                    <a:pt x="216" y="1192"/>
                    <a:pt x="48" y="1304"/>
                    <a:pt x="0" y="1344"/>
                  </a:cubicBezTo>
                </a:path>
              </a:pathLst>
            </a:custGeom>
            <a:noFill/>
            <a:ln w="28575">
              <a:solidFill>
                <a:srgbClr val="FF0066"/>
              </a:solidFill>
              <a:round/>
              <a:headEnd/>
              <a:tailEnd/>
            </a:ln>
          </p:spPr>
          <p:txBody>
            <a:bodyPr/>
            <a:lstStyle/>
            <a:p>
              <a:endParaRPr lang="en-US"/>
            </a:p>
          </p:txBody>
        </p:sp>
        <p:sp>
          <p:nvSpPr>
            <p:cNvPr id="131076" name="Freeform 5"/>
            <p:cNvSpPr>
              <a:spLocks/>
            </p:cNvSpPr>
            <p:nvPr/>
          </p:nvSpPr>
          <p:spPr bwMode="auto">
            <a:xfrm>
              <a:off x="2362200" y="3276600"/>
              <a:ext cx="6248400" cy="2133600"/>
            </a:xfrm>
            <a:custGeom>
              <a:avLst/>
              <a:gdLst>
                <a:gd name="T0" fmla="*/ 2147483647 w 3936"/>
                <a:gd name="T1" fmla="*/ 2147483647 h 1344"/>
                <a:gd name="T2" fmla="*/ 2147483647 w 3936"/>
                <a:gd name="T3" fmla="*/ 2147483647 h 1344"/>
                <a:gd name="T4" fmla="*/ 2147483647 w 3936"/>
                <a:gd name="T5" fmla="*/ 0 h 1344"/>
                <a:gd name="T6" fmla="*/ 2147483647 w 3936"/>
                <a:gd name="T7" fmla="*/ 2147483647 h 1344"/>
                <a:gd name="T8" fmla="*/ 2147483647 w 3936"/>
                <a:gd name="T9" fmla="*/ 2147483647 h 1344"/>
                <a:gd name="T10" fmla="*/ 2147483647 w 3936"/>
                <a:gd name="T11" fmla="*/ 2147483647 h 1344"/>
                <a:gd name="T12" fmla="*/ 2147483647 w 3936"/>
                <a:gd name="T13" fmla="*/ 2147483647 h 1344"/>
                <a:gd name="T14" fmla="*/ 2147483647 w 3936"/>
                <a:gd name="T15" fmla="*/ 2147483647 h 1344"/>
                <a:gd name="T16" fmla="*/ 0 w 3936"/>
                <a:gd name="T17" fmla="*/ 2147483647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6"/>
                <a:gd name="T28" fmla="*/ 0 h 1344"/>
                <a:gd name="T29" fmla="*/ 3936 w 3936"/>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6" h="1344">
                  <a:moveTo>
                    <a:pt x="3936" y="48"/>
                  </a:moveTo>
                  <a:cubicBezTo>
                    <a:pt x="3544" y="52"/>
                    <a:pt x="3152" y="56"/>
                    <a:pt x="2880" y="48"/>
                  </a:cubicBezTo>
                  <a:cubicBezTo>
                    <a:pt x="2608" y="40"/>
                    <a:pt x="2512" y="0"/>
                    <a:pt x="2304" y="0"/>
                  </a:cubicBezTo>
                  <a:cubicBezTo>
                    <a:pt x="2096" y="0"/>
                    <a:pt x="1824" y="8"/>
                    <a:pt x="1632" y="48"/>
                  </a:cubicBezTo>
                  <a:cubicBezTo>
                    <a:pt x="1440" y="88"/>
                    <a:pt x="1336" y="136"/>
                    <a:pt x="1152" y="240"/>
                  </a:cubicBezTo>
                  <a:cubicBezTo>
                    <a:pt x="968" y="344"/>
                    <a:pt x="648" y="576"/>
                    <a:pt x="528" y="672"/>
                  </a:cubicBezTo>
                  <a:cubicBezTo>
                    <a:pt x="408" y="768"/>
                    <a:pt x="472" y="744"/>
                    <a:pt x="432" y="816"/>
                  </a:cubicBezTo>
                  <a:cubicBezTo>
                    <a:pt x="392" y="888"/>
                    <a:pt x="360" y="1016"/>
                    <a:pt x="288" y="1104"/>
                  </a:cubicBezTo>
                  <a:cubicBezTo>
                    <a:pt x="216" y="1192"/>
                    <a:pt x="48" y="1304"/>
                    <a:pt x="0" y="1344"/>
                  </a:cubicBezTo>
                </a:path>
              </a:pathLst>
            </a:custGeom>
            <a:noFill/>
            <a:ln w="28575">
              <a:solidFill>
                <a:srgbClr val="FF0066"/>
              </a:solidFill>
              <a:round/>
              <a:headEnd/>
              <a:tailEnd/>
            </a:ln>
          </p:spPr>
          <p:txBody>
            <a:bodyPr/>
            <a:lstStyle/>
            <a:p>
              <a:endParaRPr lang="en-US"/>
            </a:p>
          </p:txBody>
        </p:sp>
        <p:sp>
          <p:nvSpPr>
            <p:cNvPr id="131077" name="Freeform 6"/>
            <p:cNvSpPr>
              <a:spLocks/>
            </p:cNvSpPr>
            <p:nvPr/>
          </p:nvSpPr>
          <p:spPr bwMode="auto">
            <a:xfrm>
              <a:off x="2514600" y="3657600"/>
              <a:ext cx="6248400" cy="2133600"/>
            </a:xfrm>
            <a:custGeom>
              <a:avLst/>
              <a:gdLst>
                <a:gd name="T0" fmla="*/ 2147483647 w 3936"/>
                <a:gd name="T1" fmla="*/ 2147483647 h 1344"/>
                <a:gd name="T2" fmla="*/ 2147483647 w 3936"/>
                <a:gd name="T3" fmla="*/ 2147483647 h 1344"/>
                <a:gd name="T4" fmla="*/ 2147483647 w 3936"/>
                <a:gd name="T5" fmla="*/ 0 h 1344"/>
                <a:gd name="T6" fmla="*/ 2147483647 w 3936"/>
                <a:gd name="T7" fmla="*/ 2147483647 h 1344"/>
                <a:gd name="T8" fmla="*/ 2147483647 w 3936"/>
                <a:gd name="T9" fmla="*/ 2147483647 h 1344"/>
                <a:gd name="T10" fmla="*/ 2147483647 w 3936"/>
                <a:gd name="T11" fmla="*/ 2147483647 h 1344"/>
                <a:gd name="T12" fmla="*/ 2147483647 w 3936"/>
                <a:gd name="T13" fmla="*/ 2147483647 h 1344"/>
                <a:gd name="T14" fmla="*/ 2147483647 w 3936"/>
                <a:gd name="T15" fmla="*/ 2147483647 h 1344"/>
                <a:gd name="T16" fmla="*/ 0 w 3936"/>
                <a:gd name="T17" fmla="*/ 2147483647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6"/>
                <a:gd name="T28" fmla="*/ 0 h 1344"/>
                <a:gd name="T29" fmla="*/ 3936 w 3936"/>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6" h="1344">
                  <a:moveTo>
                    <a:pt x="3936" y="48"/>
                  </a:moveTo>
                  <a:cubicBezTo>
                    <a:pt x="3544" y="52"/>
                    <a:pt x="3152" y="56"/>
                    <a:pt x="2880" y="48"/>
                  </a:cubicBezTo>
                  <a:cubicBezTo>
                    <a:pt x="2608" y="40"/>
                    <a:pt x="2512" y="0"/>
                    <a:pt x="2304" y="0"/>
                  </a:cubicBezTo>
                  <a:cubicBezTo>
                    <a:pt x="2096" y="0"/>
                    <a:pt x="1824" y="8"/>
                    <a:pt x="1632" y="48"/>
                  </a:cubicBezTo>
                  <a:cubicBezTo>
                    <a:pt x="1440" y="88"/>
                    <a:pt x="1336" y="136"/>
                    <a:pt x="1152" y="240"/>
                  </a:cubicBezTo>
                  <a:cubicBezTo>
                    <a:pt x="968" y="344"/>
                    <a:pt x="648" y="576"/>
                    <a:pt x="528" y="672"/>
                  </a:cubicBezTo>
                  <a:cubicBezTo>
                    <a:pt x="408" y="768"/>
                    <a:pt x="472" y="744"/>
                    <a:pt x="432" y="816"/>
                  </a:cubicBezTo>
                  <a:cubicBezTo>
                    <a:pt x="392" y="888"/>
                    <a:pt x="360" y="1016"/>
                    <a:pt x="288" y="1104"/>
                  </a:cubicBezTo>
                  <a:cubicBezTo>
                    <a:pt x="216" y="1192"/>
                    <a:pt x="48" y="1304"/>
                    <a:pt x="0" y="1344"/>
                  </a:cubicBezTo>
                </a:path>
              </a:pathLst>
            </a:custGeom>
            <a:noFill/>
            <a:ln w="28575">
              <a:solidFill>
                <a:srgbClr val="FF0066"/>
              </a:solidFill>
              <a:round/>
              <a:headEnd/>
              <a:tailEnd/>
            </a:ln>
          </p:spPr>
          <p:txBody>
            <a:bodyPr/>
            <a:lstStyle/>
            <a:p>
              <a:endParaRPr lang="en-US"/>
            </a:p>
          </p:txBody>
        </p:sp>
        <p:sp>
          <p:nvSpPr>
            <p:cNvPr id="131078" name="Freeform 7"/>
            <p:cNvSpPr>
              <a:spLocks/>
            </p:cNvSpPr>
            <p:nvPr/>
          </p:nvSpPr>
          <p:spPr bwMode="auto">
            <a:xfrm>
              <a:off x="2590800" y="4114800"/>
              <a:ext cx="6248400" cy="2133600"/>
            </a:xfrm>
            <a:custGeom>
              <a:avLst/>
              <a:gdLst>
                <a:gd name="T0" fmla="*/ 2147483647 w 3936"/>
                <a:gd name="T1" fmla="*/ 2147483647 h 1344"/>
                <a:gd name="T2" fmla="*/ 2147483647 w 3936"/>
                <a:gd name="T3" fmla="*/ 2147483647 h 1344"/>
                <a:gd name="T4" fmla="*/ 2147483647 w 3936"/>
                <a:gd name="T5" fmla="*/ 0 h 1344"/>
                <a:gd name="T6" fmla="*/ 2147483647 w 3936"/>
                <a:gd name="T7" fmla="*/ 2147483647 h 1344"/>
                <a:gd name="T8" fmla="*/ 2147483647 w 3936"/>
                <a:gd name="T9" fmla="*/ 2147483647 h 1344"/>
                <a:gd name="T10" fmla="*/ 2147483647 w 3936"/>
                <a:gd name="T11" fmla="*/ 2147483647 h 1344"/>
                <a:gd name="T12" fmla="*/ 2147483647 w 3936"/>
                <a:gd name="T13" fmla="*/ 2147483647 h 1344"/>
                <a:gd name="T14" fmla="*/ 2147483647 w 3936"/>
                <a:gd name="T15" fmla="*/ 2147483647 h 1344"/>
                <a:gd name="T16" fmla="*/ 0 w 3936"/>
                <a:gd name="T17" fmla="*/ 2147483647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6"/>
                <a:gd name="T28" fmla="*/ 0 h 1344"/>
                <a:gd name="T29" fmla="*/ 3936 w 3936"/>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6" h="1344">
                  <a:moveTo>
                    <a:pt x="3936" y="48"/>
                  </a:moveTo>
                  <a:cubicBezTo>
                    <a:pt x="3544" y="52"/>
                    <a:pt x="3152" y="56"/>
                    <a:pt x="2880" y="48"/>
                  </a:cubicBezTo>
                  <a:cubicBezTo>
                    <a:pt x="2608" y="40"/>
                    <a:pt x="2512" y="0"/>
                    <a:pt x="2304" y="0"/>
                  </a:cubicBezTo>
                  <a:cubicBezTo>
                    <a:pt x="2096" y="0"/>
                    <a:pt x="1824" y="8"/>
                    <a:pt x="1632" y="48"/>
                  </a:cubicBezTo>
                  <a:cubicBezTo>
                    <a:pt x="1440" y="88"/>
                    <a:pt x="1336" y="136"/>
                    <a:pt x="1152" y="240"/>
                  </a:cubicBezTo>
                  <a:cubicBezTo>
                    <a:pt x="968" y="344"/>
                    <a:pt x="648" y="576"/>
                    <a:pt x="528" y="672"/>
                  </a:cubicBezTo>
                  <a:cubicBezTo>
                    <a:pt x="408" y="768"/>
                    <a:pt x="472" y="744"/>
                    <a:pt x="432" y="816"/>
                  </a:cubicBezTo>
                  <a:cubicBezTo>
                    <a:pt x="392" y="888"/>
                    <a:pt x="360" y="1016"/>
                    <a:pt x="288" y="1104"/>
                  </a:cubicBezTo>
                  <a:cubicBezTo>
                    <a:pt x="216" y="1192"/>
                    <a:pt x="48" y="1304"/>
                    <a:pt x="0" y="1344"/>
                  </a:cubicBezTo>
                </a:path>
              </a:pathLst>
            </a:custGeom>
            <a:noFill/>
            <a:ln w="28575">
              <a:solidFill>
                <a:srgbClr val="FF0066"/>
              </a:solidFill>
              <a:round/>
              <a:headEnd/>
              <a:tailEnd/>
            </a:ln>
          </p:spPr>
          <p:txBody>
            <a:bodyPr/>
            <a:lstStyle/>
            <a:p>
              <a:endParaRPr lang="en-US"/>
            </a:p>
          </p:txBody>
        </p:sp>
        <p:sp>
          <p:nvSpPr>
            <p:cNvPr id="131079" name="Line 8"/>
            <p:cNvSpPr>
              <a:spLocks noChangeShapeType="1"/>
            </p:cNvSpPr>
            <p:nvPr/>
          </p:nvSpPr>
          <p:spPr bwMode="auto">
            <a:xfrm flipV="1">
              <a:off x="2209800" y="4572000"/>
              <a:ext cx="0" cy="304800"/>
            </a:xfrm>
            <a:prstGeom prst="line">
              <a:avLst/>
            </a:prstGeom>
            <a:noFill/>
            <a:ln w="28575">
              <a:solidFill>
                <a:srgbClr val="FF0066"/>
              </a:solidFill>
              <a:round/>
              <a:headEnd/>
              <a:tailEnd/>
            </a:ln>
          </p:spPr>
          <p:txBody>
            <a:bodyPr/>
            <a:lstStyle/>
            <a:p>
              <a:endParaRPr lang="en-US"/>
            </a:p>
          </p:txBody>
        </p:sp>
        <p:sp>
          <p:nvSpPr>
            <p:cNvPr id="131080" name="Line 9"/>
            <p:cNvSpPr>
              <a:spLocks noChangeShapeType="1"/>
            </p:cNvSpPr>
            <p:nvPr/>
          </p:nvSpPr>
          <p:spPr bwMode="auto">
            <a:xfrm>
              <a:off x="2209800" y="4876800"/>
              <a:ext cx="228600" cy="0"/>
            </a:xfrm>
            <a:prstGeom prst="line">
              <a:avLst/>
            </a:prstGeom>
            <a:noFill/>
            <a:ln w="28575">
              <a:solidFill>
                <a:srgbClr val="FF0066"/>
              </a:solidFill>
              <a:round/>
              <a:headEnd/>
              <a:tailEnd/>
            </a:ln>
          </p:spPr>
          <p:txBody>
            <a:bodyPr/>
            <a:lstStyle/>
            <a:p>
              <a:endParaRPr lang="en-US"/>
            </a:p>
          </p:txBody>
        </p:sp>
        <p:sp>
          <p:nvSpPr>
            <p:cNvPr id="131081" name="Line 10"/>
            <p:cNvSpPr>
              <a:spLocks noChangeShapeType="1"/>
            </p:cNvSpPr>
            <p:nvPr/>
          </p:nvSpPr>
          <p:spPr bwMode="auto">
            <a:xfrm flipV="1">
              <a:off x="2362200" y="5181600"/>
              <a:ext cx="0" cy="228600"/>
            </a:xfrm>
            <a:prstGeom prst="line">
              <a:avLst/>
            </a:prstGeom>
            <a:noFill/>
            <a:ln w="28575">
              <a:solidFill>
                <a:srgbClr val="FF0066"/>
              </a:solidFill>
              <a:round/>
              <a:headEnd/>
              <a:tailEnd/>
            </a:ln>
          </p:spPr>
          <p:txBody>
            <a:bodyPr/>
            <a:lstStyle/>
            <a:p>
              <a:endParaRPr lang="en-US"/>
            </a:p>
          </p:txBody>
        </p:sp>
        <p:sp>
          <p:nvSpPr>
            <p:cNvPr id="131082" name="Line 11"/>
            <p:cNvSpPr>
              <a:spLocks noChangeShapeType="1"/>
            </p:cNvSpPr>
            <p:nvPr/>
          </p:nvSpPr>
          <p:spPr bwMode="auto">
            <a:xfrm>
              <a:off x="2362200" y="5410200"/>
              <a:ext cx="228600" cy="0"/>
            </a:xfrm>
            <a:prstGeom prst="line">
              <a:avLst/>
            </a:prstGeom>
            <a:noFill/>
            <a:ln w="28575">
              <a:solidFill>
                <a:srgbClr val="FF0066"/>
              </a:solidFill>
              <a:round/>
              <a:headEnd/>
              <a:tailEnd/>
            </a:ln>
          </p:spPr>
          <p:txBody>
            <a:bodyPr/>
            <a:lstStyle/>
            <a:p>
              <a:endParaRPr lang="en-US"/>
            </a:p>
          </p:txBody>
        </p:sp>
        <p:sp>
          <p:nvSpPr>
            <p:cNvPr id="131083" name="Line 12"/>
            <p:cNvSpPr>
              <a:spLocks noChangeShapeType="1"/>
            </p:cNvSpPr>
            <p:nvPr/>
          </p:nvSpPr>
          <p:spPr bwMode="auto">
            <a:xfrm flipV="1">
              <a:off x="2514600" y="5562600"/>
              <a:ext cx="0" cy="228600"/>
            </a:xfrm>
            <a:prstGeom prst="line">
              <a:avLst/>
            </a:prstGeom>
            <a:noFill/>
            <a:ln w="28575">
              <a:solidFill>
                <a:srgbClr val="FF0066"/>
              </a:solidFill>
              <a:round/>
              <a:headEnd/>
              <a:tailEnd/>
            </a:ln>
          </p:spPr>
          <p:txBody>
            <a:bodyPr/>
            <a:lstStyle/>
            <a:p>
              <a:endParaRPr lang="en-US"/>
            </a:p>
          </p:txBody>
        </p:sp>
        <p:sp>
          <p:nvSpPr>
            <p:cNvPr id="131084" name="Line 13"/>
            <p:cNvSpPr>
              <a:spLocks noChangeShapeType="1"/>
            </p:cNvSpPr>
            <p:nvPr/>
          </p:nvSpPr>
          <p:spPr bwMode="auto">
            <a:xfrm>
              <a:off x="2514600" y="5791200"/>
              <a:ext cx="228600" cy="0"/>
            </a:xfrm>
            <a:prstGeom prst="line">
              <a:avLst/>
            </a:prstGeom>
            <a:noFill/>
            <a:ln w="28575">
              <a:solidFill>
                <a:srgbClr val="FF0066"/>
              </a:solidFill>
              <a:round/>
              <a:headEnd/>
              <a:tailEnd/>
            </a:ln>
          </p:spPr>
          <p:txBody>
            <a:bodyPr/>
            <a:lstStyle/>
            <a:p>
              <a:endParaRPr lang="en-US"/>
            </a:p>
          </p:txBody>
        </p:sp>
        <p:sp>
          <p:nvSpPr>
            <p:cNvPr id="131085" name="Line 14"/>
            <p:cNvSpPr>
              <a:spLocks noChangeShapeType="1"/>
            </p:cNvSpPr>
            <p:nvPr/>
          </p:nvSpPr>
          <p:spPr bwMode="auto">
            <a:xfrm flipV="1">
              <a:off x="2590800" y="6019800"/>
              <a:ext cx="76200" cy="228600"/>
            </a:xfrm>
            <a:prstGeom prst="line">
              <a:avLst/>
            </a:prstGeom>
            <a:noFill/>
            <a:ln w="28575">
              <a:solidFill>
                <a:srgbClr val="FF0066"/>
              </a:solidFill>
              <a:round/>
              <a:headEnd/>
              <a:tailEnd/>
            </a:ln>
          </p:spPr>
          <p:txBody>
            <a:bodyPr/>
            <a:lstStyle/>
            <a:p>
              <a:endParaRPr lang="en-US"/>
            </a:p>
          </p:txBody>
        </p:sp>
        <p:sp>
          <p:nvSpPr>
            <p:cNvPr id="131086" name="Line 15"/>
            <p:cNvSpPr>
              <a:spLocks noChangeShapeType="1"/>
            </p:cNvSpPr>
            <p:nvPr/>
          </p:nvSpPr>
          <p:spPr bwMode="auto">
            <a:xfrm>
              <a:off x="2590800" y="6248400"/>
              <a:ext cx="228600" cy="76200"/>
            </a:xfrm>
            <a:prstGeom prst="line">
              <a:avLst/>
            </a:prstGeom>
            <a:noFill/>
            <a:ln w="28575">
              <a:solidFill>
                <a:srgbClr val="FF0066"/>
              </a:solidFill>
              <a:round/>
              <a:headEnd/>
              <a:tailEnd/>
            </a:ln>
          </p:spPr>
          <p:txBody>
            <a:bodyPr/>
            <a:lstStyle/>
            <a:p>
              <a:endParaRPr lang="en-US"/>
            </a:p>
          </p:txBody>
        </p:sp>
        <p:sp>
          <p:nvSpPr>
            <p:cNvPr id="172048" name="Freeform 16"/>
            <p:cNvSpPr>
              <a:spLocks/>
            </p:cNvSpPr>
            <p:nvPr/>
          </p:nvSpPr>
          <p:spPr bwMode="auto">
            <a:xfrm>
              <a:off x="4771106" y="2465770"/>
              <a:ext cx="487833" cy="2144818"/>
            </a:xfrm>
            <a:custGeom>
              <a:avLst/>
              <a:gdLst>
                <a:gd name="T0" fmla="*/ 2147483647 w 256"/>
                <a:gd name="T1" fmla="*/ 2147483647 h 1248"/>
                <a:gd name="T2" fmla="*/ 0 w 256"/>
                <a:gd name="T3" fmla="*/ 2147483647 h 1248"/>
                <a:gd name="T4" fmla="*/ 2147483647 w 256"/>
                <a:gd name="T5" fmla="*/ 2147483647 h 1248"/>
                <a:gd name="T6" fmla="*/ 2147483647 w 256"/>
                <a:gd name="T7" fmla="*/ 2147483647 h 1248"/>
                <a:gd name="T8" fmla="*/ 2147483647 w 256"/>
                <a:gd name="T9" fmla="*/ 2147483647 h 1248"/>
                <a:gd name="T10" fmla="*/ 2147483647 w 256"/>
                <a:gd name="T11" fmla="*/ 0 h 1248"/>
                <a:gd name="T12" fmla="*/ 0 60000 65536"/>
                <a:gd name="T13" fmla="*/ 0 60000 65536"/>
                <a:gd name="T14" fmla="*/ 0 60000 65536"/>
                <a:gd name="T15" fmla="*/ 0 60000 65536"/>
                <a:gd name="T16" fmla="*/ 0 60000 65536"/>
                <a:gd name="T17" fmla="*/ 0 60000 65536"/>
                <a:gd name="T18" fmla="*/ 0 w 256"/>
                <a:gd name="T19" fmla="*/ 0 h 1248"/>
                <a:gd name="T20" fmla="*/ 256 w 256"/>
                <a:gd name="T21" fmla="*/ 1248 h 1248"/>
                <a:gd name="connsiteX0" fmla="*/ 11781 w 11781"/>
                <a:gd name="connsiteY0" fmla="*/ 10964 h 10964"/>
                <a:gd name="connsiteX1" fmla="*/ 503 w 11781"/>
                <a:gd name="connsiteY1" fmla="*/ 7308 h 10964"/>
                <a:gd name="connsiteX2" fmla="*/ 2378 w 11781"/>
                <a:gd name="connsiteY2" fmla="*/ 5000 h 10964"/>
                <a:gd name="connsiteX3" fmla="*/ 6128 w 11781"/>
                <a:gd name="connsiteY3" fmla="*/ 2308 h 10964"/>
                <a:gd name="connsiteX4" fmla="*/ 9878 w 11781"/>
                <a:gd name="connsiteY4" fmla="*/ 385 h 10964"/>
                <a:gd name="connsiteX5" fmla="*/ 9878 w 11781"/>
                <a:gd name="connsiteY5" fmla="*/ 0 h 10964"/>
                <a:gd name="connsiteX0" fmla="*/ 9958 w 9958"/>
                <a:gd name="connsiteY0" fmla="*/ 10964 h 10964"/>
                <a:gd name="connsiteX1" fmla="*/ 1031 w 9958"/>
                <a:gd name="connsiteY1" fmla="*/ 8135 h 10964"/>
                <a:gd name="connsiteX2" fmla="*/ 555 w 9958"/>
                <a:gd name="connsiteY2" fmla="*/ 5000 h 10964"/>
                <a:gd name="connsiteX3" fmla="*/ 4305 w 9958"/>
                <a:gd name="connsiteY3" fmla="*/ 2308 h 10964"/>
                <a:gd name="connsiteX4" fmla="*/ 8055 w 9958"/>
                <a:gd name="connsiteY4" fmla="*/ 385 h 10964"/>
                <a:gd name="connsiteX5" fmla="*/ 8055 w 9958"/>
                <a:gd name="connsiteY5" fmla="*/ 0 h 10964"/>
                <a:gd name="connsiteX0" fmla="*/ 10704 w 10704"/>
                <a:gd name="connsiteY0" fmla="*/ 10000 h 10000"/>
                <a:gd name="connsiteX1" fmla="*/ 1739 w 10704"/>
                <a:gd name="connsiteY1" fmla="*/ 7420 h 10000"/>
                <a:gd name="connsiteX2" fmla="*/ 249 w 10704"/>
                <a:gd name="connsiteY2" fmla="*/ 4497 h 10000"/>
                <a:gd name="connsiteX3" fmla="*/ 5027 w 10704"/>
                <a:gd name="connsiteY3" fmla="*/ 2105 h 10000"/>
                <a:gd name="connsiteX4" fmla="*/ 8793 w 10704"/>
                <a:gd name="connsiteY4" fmla="*/ 351 h 10000"/>
                <a:gd name="connsiteX5" fmla="*/ 8793 w 10704"/>
                <a:gd name="connsiteY5" fmla="*/ 0 h 10000"/>
                <a:gd name="connsiteX0" fmla="*/ 10981 w 10981"/>
                <a:gd name="connsiteY0" fmla="*/ 10000 h 10000"/>
                <a:gd name="connsiteX1" fmla="*/ 2016 w 10981"/>
                <a:gd name="connsiteY1" fmla="*/ 7420 h 10000"/>
                <a:gd name="connsiteX2" fmla="*/ 526 w 10981"/>
                <a:gd name="connsiteY2" fmla="*/ 4497 h 10000"/>
                <a:gd name="connsiteX3" fmla="*/ 9070 w 10981"/>
                <a:gd name="connsiteY3" fmla="*/ 351 h 10000"/>
                <a:gd name="connsiteX4" fmla="*/ 9070 w 10981"/>
                <a:gd name="connsiteY4" fmla="*/ 0 h 10000"/>
                <a:gd name="connsiteX0" fmla="*/ 10981 w 10981"/>
                <a:gd name="connsiteY0" fmla="*/ 10000 h 10000"/>
                <a:gd name="connsiteX1" fmla="*/ 2016 w 10981"/>
                <a:gd name="connsiteY1" fmla="*/ 7420 h 10000"/>
                <a:gd name="connsiteX2" fmla="*/ 526 w 10981"/>
                <a:gd name="connsiteY2" fmla="*/ 4497 h 10000"/>
                <a:gd name="connsiteX3" fmla="*/ 9070 w 10981"/>
                <a:gd name="connsiteY3" fmla="*/ 0 h 10000"/>
                <a:gd name="connsiteX0" fmla="*/ 10907 w 10907"/>
                <a:gd name="connsiteY0" fmla="*/ 9874 h 9874"/>
                <a:gd name="connsiteX1" fmla="*/ 1942 w 10907"/>
                <a:gd name="connsiteY1" fmla="*/ 7294 h 9874"/>
                <a:gd name="connsiteX2" fmla="*/ 452 w 10907"/>
                <a:gd name="connsiteY2" fmla="*/ 4371 h 9874"/>
                <a:gd name="connsiteX3" fmla="*/ 7984 w 10907"/>
                <a:gd name="connsiteY3" fmla="*/ 0 h 9874"/>
                <a:gd name="connsiteX0" fmla="*/ 10000 w 10000"/>
                <a:gd name="connsiteY0" fmla="*/ 10000 h 10000"/>
                <a:gd name="connsiteX1" fmla="*/ 1781 w 10000"/>
                <a:gd name="connsiteY1" fmla="*/ 7387 h 10000"/>
                <a:gd name="connsiteX2" fmla="*/ 414 w 10000"/>
                <a:gd name="connsiteY2" fmla="*/ 4427 h 10000"/>
                <a:gd name="connsiteX3" fmla="*/ 7320 w 10000"/>
                <a:gd name="connsiteY3" fmla="*/ 0 h 10000"/>
                <a:gd name="connsiteX0" fmla="*/ 8249 w 8249"/>
                <a:gd name="connsiteY0" fmla="*/ 10000 h 10000"/>
                <a:gd name="connsiteX1" fmla="*/ 30 w 8249"/>
                <a:gd name="connsiteY1" fmla="*/ 7387 h 10000"/>
                <a:gd name="connsiteX2" fmla="*/ 5569 w 8249"/>
                <a:gd name="connsiteY2" fmla="*/ 0 h 10000"/>
                <a:gd name="connsiteX0" fmla="*/ 13359 w 13359"/>
                <a:gd name="connsiteY0" fmla="*/ 10000 h 10000"/>
                <a:gd name="connsiteX1" fmla="*/ 22 w 13359"/>
                <a:gd name="connsiteY1" fmla="*/ 5605 h 10000"/>
                <a:gd name="connsiteX2" fmla="*/ 10110 w 13359"/>
                <a:gd name="connsiteY2" fmla="*/ 0 h 10000"/>
                <a:gd name="connsiteX0" fmla="*/ 13398 w 13398"/>
                <a:gd name="connsiteY0" fmla="*/ 10000 h 10000"/>
                <a:gd name="connsiteX1" fmla="*/ 61 w 13398"/>
                <a:gd name="connsiteY1" fmla="*/ 5605 h 10000"/>
                <a:gd name="connsiteX2" fmla="*/ 10149 w 13398"/>
                <a:gd name="connsiteY2" fmla="*/ 0 h 10000"/>
              </a:gdLst>
              <a:ahLst/>
              <a:cxnLst>
                <a:cxn ang="0">
                  <a:pos x="connsiteX0" y="connsiteY0"/>
                </a:cxn>
                <a:cxn ang="0">
                  <a:pos x="connsiteX1" y="connsiteY1"/>
                </a:cxn>
                <a:cxn ang="0">
                  <a:pos x="connsiteX2" y="connsiteY2"/>
                </a:cxn>
              </a:cxnLst>
              <a:rect l="l" t="t" r="r" b="b"/>
              <a:pathLst>
                <a:path w="13398" h="10000">
                  <a:moveTo>
                    <a:pt x="13398" y="10000"/>
                  </a:moveTo>
                  <a:cubicBezTo>
                    <a:pt x="12352" y="9142"/>
                    <a:pt x="978" y="8989"/>
                    <a:pt x="61" y="5605"/>
                  </a:cubicBezTo>
                  <a:cubicBezTo>
                    <a:pt x="-856" y="2221"/>
                    <a:pt x="8750" y="1539"/>
                    <a:pt x="10149" y="0"/>
                  </a:cubicBezTo>
                </a:path>
              </a:pathLst>
            </a:custGeom>
            <a:noFill/>
            <a:ln w="57150" cap="flat" cmpd="sng">
              <a:solidFill>
                <a:srgbClr val="FF0066"/>
              </a:solidFill>
              <a:prstDash val="sysDash"/>
              <a:round/>
              <a:headEnd/>
              <a:tailEnd/>
            </a:ln>
          </p:spPr>
          <p:txBody>
            <a:bodyPr/>
            <a:lstStyle/>
            <a:p>
              <a:endParaRPr lang="en-US"/>
            </a:p>
          </p:txBody>
        </p:sp>
      </p:grpSp>
      <p:sp>
        <p:nvSpPr>
          <p:cNvPr id="18" name="Rectangle 2"/>
          <p:cNvSpPr txBox="1">
            <a:spLocks noChangeArrowheads="1"/>
          </p:cNvSpPr>
          <p:nvPr/>
        </p:nvSpPr>
        <p:spPr bwMode="auto">
          <a:xfrm>
            <a:off x="0" y="152400"/>
            <a:ext cx="91440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GFS Análisis en 850 </a:t>
            </a:r>
            <a:r>
              <a:rPr lang="es-ES_tradnl" sz="2800" b="1" dirty="0" err="1" smtClean="0">
                <a:solidFill>
                  <a:schemeClr val="bg2"/>
                </a:solidFill>
                <a:latin typeface="Arial" pitchFamily="34" charset="0"/>
                <a:cs typeface="Arial" pitchFamily="34" charset="0"/>
              </a:rPr>
              <a:t>hPa</a:t>
            </a:r>
            <a:r>
              <a:rPr lang="es-ES_tradnl" sz="2800" b="1" dirty="0" smtClean="0">
                <a:solidFill>
                  <a:schemeClr val="bg2"/>
                </a:solidFill>
                <a:latin typeface="Arial" pitchFamily="34" charset="0"/>
                <a:cs typeface="Arial" pitchFamily="34" charset="0"/>
              </a:rPr>
              <a:t>: Flujo en Niveles Bajos</a:t>
            </a:r>
          </a:p>
        </p:txBody>
      </p:sp>
      <p:sp>
        <p:nvSpPr>
          <p:cNvPr id="32" name="TextBox 26"/>
          <p:cNvSpPr txBox="1">
            <a:spLocks noChangeArrowheads="1"/>
          </p:cNvSpPr>
          <p:nvPr/>
        </p:nvSpPr>
        <p:spPr bwMode="auto">
          <a:xfrm>
            <a:off x="4232275" y="3535363"/>
            <a:ext cx="1341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a:t>
            </a:r>
            <a:r>
              <a:rPr lang="en-US" dirty="0">
                <a:solidFill>
                  <a:srgbClr val="FFFF00"/>
                </a:solidFill>
              </a:rPr>
              <a:t>V</a:t>
            </a:r>
            <a:r>
              <a:rPr lang="en-US" dirty="0" smtClean="0">
                <a:solidFill>
                  <a:srgbClr val="FFFF00"/>
                </a:solidFill>
              </a:rPr>
              <a:t>” </a:t>
            </a:r>
            <a:r>
              <a:rPr lang="en-US" dirty="0" err="1" smtClean="0">
                <a:solidFill>
                  <a:srgbClr val="FFFF00"/>
                </a:solidFill>
              </a:rPr>
              <a:t>Invertida</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p:cNvPicPr>
            <a:picLocks noChangeAspect="1" noChangeArrowheads="1"/>
          </p:cNvPicPr>
          <p:nvPr/>
        </p:nvPicPr>
        <p:blipFill>
          <a:blip r:embed="rId3" cstate="print"/>
          <a:srcRect/>
          <a:stretch>
            <a:fillRect/>
          </a:stretch>
        </p:blipFill>
        <p:spPr bwMode="auto">
          <a:xfrm>
            <a:off x="609600" y="838200"/>
            <a:ext cx="7848600" cy="5886450"/>
          </a:xfrm>
          <a:prstGeom prst="rect">
            <a:avLst/>
          </a:prstGeom>
          <a:noFill/>
          <a:ln w="9525">
            <a:noFill/>
            <a:miter lim="800000"/>
            <a:headEnd/>
            <a:tailEnd/>
          </a:ln>
        </p:spPr>
      </p:pic>
      <p:sp>
        <p:nvSpPr>
          <p:cNvPr id="3" name="Freeform 2"/>
          <p:cNvSpPr/>
          <p:nvPr/>
        </p:nvSpPr>
        <p:spPr bwMode="auto">
          <a:xfrm>
            <a:off x="603682" y="2620475"/>
            <a:ext cx="7856737" cy="4099921"/>
          </a:xfrm>
          <a:custGeom>
            <a:avLst/>
            <a:gdLst>
              <a:gd name="connsiteX0" fmla="*/ 17755 w 7856737"/>
              <a:gd name="connsiteY0" fmla="*/ 2130640 h 4074850"/>
              <a:gd name="connsiteX1" fmla="*/ 0 w 7856737"/>
              <a:gd name="connsiteY1" fmla="*/ 4057095 h 4074850"/>
              <a:gd name="connsiteX2" fmla="*/ 7856737 w 7856737"/>
              <a:gd name="connsiteY2" fmla="*/ 4074850 h 4074850"/>
              <a:gd name="connsiteX3" fmla="*/ 7856737 w 7856737"/>
              <a:gd name="connsiteY3" fmla="*/ 2450237 h 4074850"/>
              <a:gd name="connsiteX4" fmla="*/ 5717219 w 7856737"/>
              <a:gd name="connsiteY4" fmla="*/ 0 h 4074850"/>
              <a:gd name="connsiteX5" fmla="*/ 17755 w 7856737"/>
              <a:gd name="connsiteY5" fmla="*/ 2130640 h 4074850"/>
              <a:gd name="connsiteX0" fmla="*/ 8877 w 7856737"/>
              <a:gd name="connsiteY0" fmla="*/ 2139518 h 4074850"/>
              <a:gd name="connsiteX1" fmla="*/ 0 w 7856737"/>
              <a:gd name="connsiteY1" fmla="*/ 4057095 h 4074850"/>
              <a:gd name="connsiteX2" fmla="*/ 7856737 w 7856737"/>
              <a:gd name="connsiteY2" fmla="*/ 4074850 h 4074850"/>
              <a:gd name="connsiteX3" fmla="*/ 7856737 w 7856737"/>
              <a:gd name="connsiteY3" fmla="*/ 2450237 h 4074850"/>
              <a:gd name="connsiteX4" fmla="*/ 5717219 w 7856737"/>
              <a:gd name="connsiteY4" fmla="*/ 0 h 4074850"/>
              <a:gd name="connsiteX5" fmla="*/ 8877 w 7856737"/>
              <a:gd name="connsiteY5" fmla="*/ 2139518 h 4074850"/>
              <a:gd name="connsiteX0" fmla="*/ 8877 w 7856737"/>
              <a:gd name="connsiteY0" fmla="*/ 2140812 h 4076144"/>
              <a:gd name="connsiteX1" fmla="*/ 0 w 7856737"/>
              <a:gd name="connsiteY1" fmla="*/ 4058389 h 4076144"/>
              <a:gd name="connsiteX2" fmla="*/ 7856737 w 7856737"/>
              <a:gd name="connsiteY2" fmla="*/ 4076144 h 4076144"/>
              <a:gd name="connsiteX3" fmla="*/ 7856737 w 7856737"/>
              <a:gd name="connsiteY3" fmla="*/ 2451531 h 4076144"/>
              <a:gd name="connsiteX4" fmla="*/ 5717219 w 7856737"/>
              <a:gd name="connsiteY4" fmla="*/ 1294 h 4076144"/>
              <a:gd name="connsiteX5" fmla="*/ 8877 w 7856737"/>
              <a:gd name="connsiteY5" fmla="*/ 2140812 h 4076144"/>
              <a:gd name="connsiteX0" fmla="*/ 8877 w 7856737"/>
              <a:gd name="connsiteY0" fmla="*/ 2140812 h 4076144"/>
              <a:gd name="connsiteX1" fmla="*/ 0 w 7856737"/>
              <a:gd name="connsiteY1" fmla="*/ 4058389 h 4076144"/>
              <a:gd name="connsiteX2" fmla="*/ 7856737 w 7856737"/>
              <a:gd name="connsiteY2" fmla="*/ 4076144 h 4076144"/>
              <a:gd name="connsiteX3" fmla="*/ 7856737 w 7856737"/>
              <a:gd name="connsiteY3" fmla="*/ 2451531 h 4076144"/>
              <a:gd name="connsiteX4" fmla="*/ 5521911 w 7856737"/>
              <a:gd name="connsiteY4" fmla="*/ 1294 h 4076144"/>
              <a:gd name="connsiteX5" fmla="*/ 8877 w 7856737"/>
              <a:gd name="connsiteY5" fmla="*/ 2140812 h 4076144"/>
              <a:gd name="connsiteX0" fmla="*/ 8877 w 7856737"/>
              <a:gd name="connsiteY0" fmla="*/ 2148892 h 4084224"/>
              <a:gd name="connsiteX1" fmla="*/ 0 w 7856737"/>
              <a:gd name="connsiteY1" fmla="*/ 4066469 h 4084224"/>
              <a:gd name="connsiteX2" fmla="*/ 7856737 w 7856737"/>
              <a:gd name="connsiteY2" fmla="*/ 4084224 h 4084224"/>
              <a:gd name="connsiteX3" fmla="*/ 7856737 w 7856737"/>
              <a:gd name="connsiteY3" fmla="*/ 2459611 h 4084224"/>
              <a:gd name="connsiteX4" fmla="*/ 6871316 w 7856737"/>
              <a:gd name="connsiteY4" fmla="*/ 1412045 h 4084224"/>
              <a:gd name="connsiteX5" fmla="*/ 5521911 w 7856737"/>
              <a:gd name="connsiteY5" fmla="*/ 9374 h 4084224"/>
              <a:gd name="connsiteX6" fmla="*/ 8877 w 7856737"/>
              <a:gd name="connsiteY6" fmla="*/ 2148892 h 4084224"/>
              <a:gd name="connsiteX0" fmla="*/ 8877 w 7856737"/>
              <a:gd name="connsiteY0" fmla="*/ 2141447 h 4076779"/>
              <a:gd name="connsiteX1" fmla="*/ 0 w 7856737"/>
              <a:gd name="connsiteY1" fmla="*/ 4059024 h 4076779"/>
              <a:gd name="connsiteX2" fmla="*/ 7856737 w 7856737"/>
              <a:gd name="connsiteY2" fmla="*/ 4076779 h 4076779"/>
              <a:gd name="connsiteX3" fmla="*/ 7856737 w 7856737"/>
              <a:gd name="connsiteY3" fmla="*/ 2452166 h 4076779"/>
              <a:gd name="connsiteX4" fmla="*/ 6871316 w 7856737"/>
              <a:gd name="connsiteY4" fmla="*/ 1404600 h 4076779"/>
              <a:gd name="connsiteX5" fmla="*/ 5521911 w 7856737"/>
              <a:gd name="connsiteY5" fmla="*/ 1929 h 4076779"/>
              <a:gd name="connsiteX6" fmla="*/ 8877 w 7856737"/>
              <a:gd name="connsiteY6" fmla="*/ 2141447 h 4076779"/>
              <a:gd name="connsiteX0" fmla="*/ 8877 w 7856737"/>
              <a:gd name="connsiteY0" fmla="*/ 2141447 h 4076779"/>
              <a:gd name="connsiteX1" fmla="*/ 0 w 7856737"/>
              <a:gd name="connsiteY1" fmla="*/ 4059024 h 4076779"/>
              <a:gd name="connsiteX2" fmla="*/ 7856737 w 7856737"/>
              <a:gd name="connsiteY2" fmla="*/ 4076779 h 4076779"/>
              <a:gd name="connsiteX3" fmla="*/ 7856737 w 7856737"/>
              <a:gd name="connsiteY3" fmla="*/ 2452166 h 4076779"/>
              <a:gd name="connsiteX4" fmla="*/ 7350710 w 7856737"/>
              <a:gd name="connsiteY4" fmla="*/ 1706441 h 4076779"/>
              <a:gd name="connsiteX5" fmla="*/ 6871316 w 7856737"/>
              <a:gd name="connsiteY5" fmla="*/ 1404600 h 4076779"/>
              <a:gd name="connsiteX6" fmla="*/ 5521911 w 7856737"/>
              <a:gd name="connsiteY6" fmla="*/ 1929 h 4076779"/>
              <a:gd name="connsiteX7" fmla="*/ 8877 w 7856737"/>
              <a:gd name="connsiteY7" fmla="*/ 2141447 h 4076779"/>
              <a:gd name="connsiteX0" fmla="*/ 8877 w 7856737"/>
              <a:gd name="connsiteY0" fmla="*/ 2141447 h 4076779"/>
              <a:gd name="connsiteX1" fmla="*/ 0 w 7856737"/>
              <a:gd name="connsiteY1" fmla="*/ 4059024 h 4076779"/>
              <a:gd name="connsiteX2" fmla="*/ 7856737 w 7856737"/>
              <a:gd name="connsiteY2" fmla="*/ 4076779 h 4076779"/>
              <a:gd name="connsiteX3" fmla="*/ 7856737 w 7856737"/>
              <a:gd name="connsiteY3" fmla="*/ 2452166 h 4076779"/>
              <a:gd name="connsiteX4" fmla="*/ 7581530 w 7856737"/>
              <a:gd name="connsiteY4" fmla="*/ 2079303 h 4076779"/>
              <a:gd name="connsiteX5" fmla="*/ 7350710 w 7856737"/>
              <a:gd name="connsiteY5" fmla="*/ 1706441 h 4076779"/>
              <a:gd name="connsiteX6" fmla="*/ 6871316 w 7856737"/>
              <a:gd name="connsiteY6" fmla="*/ 1404600 h 4076779"/>
              <a:gd name="connsiteX7" fmla="*/ 5521911 w 7856737"/>
              <a:gd name="connsiteY7" fmla="*/ 1929 h 4076779"/>
              <a:gd name="connsiteX8" fmla="*/ 8877 w 7856737"/>
              <a:gd name="connsiteY8" fmla="*/ 2141447 h 4076779"/>
              <a:gd name="connsiteX0" fmla="*/ 8877 w 7856737"/>
              <a:gd name="connsiteY0" fmla="*/ 2141447 h 4076779"/>
              <a:gd name="connsiteX1" fmla="*/ 0 w 7856737"/>
              <a:gd name="connsiteY1" fmla="*/ 4059024 h 4076779"/>
              <a:gd name="connsiteX2" fmla="*/ 7856737 w 7856737"/>
              <a:gd name="connsiteY2" fmla="*/ 4076779 h 4076779"/>
              <a:gd name="connsiteX3" fmla="*/ 7856737 w 7856737"/>
              <a:gd name="connsiteY3" fmla="*/ 2452166 h 4076779"/>
              <a:gd name="connsiteX4" fmla="*/ 7581530 w 7856737"/>
              <a:gd name="connsiteY4" fmla="*/ 2079303 h 4076779"/>
              <a:gd name="connsiteX5" fmla="*/ 7350710 w 7856737"/>
              <a:gd name="connsiteY5" fmla="*/ 1706441 h 4076779"/>
              <a:gd name="connsiteX6" fmla="*/ 6871316 w 7856737"/>
              <a:gd name="connsiteY6" fmla="*/ 1404600 h 4076779"/>
              <a:gd name="connsiteX7" fmla="*/ 5521911 w 7856737"/>
              <a:gd name="connsiteY7" fmla="*/ 1929 h 4076779"/>
              <a:gd name="connsiteX8" fmla="*/ 8877 w 7856737"/>
              <a:gd name="connsiteY8" fmla="*/ 2141447 h 4076779"/>
              <a:gd name="connsiteX0" fmla="*/ 8877 w 7856737"/>
              <a:gd name="connsiteY0" fmla="*/ 2141447 h 4076779"/>
              <a:gd name="connsiteX1" fmla="*/ 0 w 7856737"/>
              <a:gd name="connsiteY1" fmla="*/ 4059024 h 4076779"/>
              <a:gd name="connsiteX2" fmla="*/ 7856737 w 7856737"/>
              <a:gd name="connsiteY2" fmla="*/ 4076779 h 4076779"/>
              <a:gd name="connsiteX3" fmla="*/ 7856737 w 7856737"/>
              <a:gd name="connsiteY3" fmla="*/ 2452166 h 4076779"/>
              <a:gd name="connsiteX4" fmla="*/ 7625919 w 7856737"/>
              <a:gd name="connsiteY4" fmla="*/ 2097059 h 4076779"/>
              <a:gd name="connsiteX5" fmla="*/ 7350710 w 7856737"/>
              <a:gd name="connsiteY5" fmla="*/ 1706441 h 4076779"/>
              <a:gd name="connsiteX6" fmla="*/ 6871316 w 7856737"/>
              <a:gd name="connsiteY6" fmla="*/ 1404600 h 4076779"/>
              <a:gd name="connsiteX7" fmla="*/ 5521911 w 7856737"/>
              <a:gd name="connsiteY7" fmla="*/ 1929 h 4076779"/>
              <a:gd name="connsiteX8" fmla="*/ 8877 w 7856737"/>
              <a:gd name="connsiteY8" fmla="*/ 2141447 h 4076779"/>
              <a:gd name="connsiteX0" fmla="*/ 8877 w 7856737"/>
              <a:gd name="connsiteY0" fmla="*/ 2174005 h 4109337"/>
              <a:gd name="connsiteX1" fmla="*/ 0 w 7856737"/>
              <a:gd name="connsiteY1" fmla="*/ 4091582 h 4109337"/>
              <a:gd name="connsiteX2" fmla="*/ 7856737 w 7856737"/>
              <a:gd name="connsiteY2" fmla="*/ 4109337 h 4109337"/>
              <a:gd name="connsiteX3" fmla="*/ 7856737 w 7856737"/>
              <a:gd name="connsiteY3" fmla="*/ 2484724 h 4109337"/>
              <a:gd name="connsiteX4" fmla="*/ 7625919 w 7856737"/>
              <a:gd name="connsiteY4" fmla="*/ 2129617 h 4109337"/>
              <a:gd name="connsiteX5" fmla="*/ 7350710 w 7856737"/>
              <a:gd name="connsiteY5" fmla="*/ 1738999 h 4109337"/>
              <a:gd name="connsiteX6" fmla="*/ 6871316 w 7856737"/>
              <a:gd name="connsiteY6" fmla="*/ 1437158 h 4109337"/>
              <a:gd name="connsiteX7" fmla="*/ 5521911 w 7856737"/>
              <a:gd name="connsiteY7" fmla="*/ 34487 h 4109337"/>
              <a:gd name="connsiteX8" fmla="*/ 3977196 w 7856737"/>
              <a:gd name="connsiteY8" fmla="*/ 576024 h 4109337"/>
              <a:gd name="connsiteX9" fmla="*/ 8877 w 7856737"/>
              <a:gd name="connsiteY9" fmla="*/ 2174005 h 4109337"/>
              <a:gd name="connsiteX0" fmla="*/ 8877 w 7856737"/>
              <a:gd name="connsiteY0" fmla="*/ 2164589 h 4099921"/>
              <a:gd name="connsiteX1" fmla="*/ 0 w 7856737"/>
              <a:gd name="connsiteY1" fmla="*/ 4082166 h 4099921"/>
              <a:gd name="connsiteX2" fmla="*/ 7856737 w 7856737"/>
              <a:gd name="connsiteY2" fmla="*/ 4099921 h 4099921"/>
              <a:gd name="connsiteX3" fmla="*/ 7856737 w 7856737"/>
              <a:gd name="connsiteY3" fmla="*/ 2475308 h 4099921"/>
              <a:gd name="connsiteX4" fmla="*/ 7625919 w 7856737"/>
              <a:gd name="connsiteY4" fmla="*/ 2120201 h 4099921"/>
              <a:gd name="connsiteX5" fmla="*/ 7350710 w 7856737"/>
              <a:gd name="connsiteY5" fmla="*/ 1729583 h 4099921"/>
              <a:gd name="connsiteX6" fmla="*/ 6871316 w 7856737"/>
              <a:gd name="connsiteY6" fmla="*/ 1427742 h 4099921"/>
              <a:gd name="connsiteX7" fmla="*/ 5521911 w 7856737"/>
              <a:gd name="connsiteY7" fmla="*/ 25071 h 4099921"/>
              <a:gd name="connsiteX8" fmla="*/ 3977196 w 7856737"/>
              <a:gd name="connsiteY8" fmla="*/ 566608 h 4099921"/>
              <a:gd name="connsiteX9" fmla="*/ 2787588 w 7856737"/>
              <a:gd name="connsiteY9" fmla="*/ 1392232 h 4099921"/>
              <a:gd name="connsiteX10" fmla="*/ 8877 w 7856737"/>
              <a:gd name="connsiteY10" fmla="*/ 2164589 h 4099921"/>
              <a:gd name="connsiteX0" fmla="*/ 8877 w 7856737"/>
              <a:gd name="connsiteY0" fmla="*/ 2164589 h 4099921"/>
              <a:gd name="connsiteX1" fmla="*/ 0 w 7856737"/>
              <a:gd name="connsiteY1" fmla="*/ 4082166 h 4099921"/>
              <a:gd name="connsiteX2" fmla="*/ 7856737 w 7856737"/>
              <a:gd name="connsiteY2" fmla="*/ 4099921 h 4099921"/>
              <a:gd name="connsiteX3" fmla="*/ 7856737 w 7856737"/>
              <a:gd name="connsiteY3" fmla="*/ 2475308 h 4099921"/>
              <a:gd name="connsiteX4" fmla="*/ 7625919 w 7856737"/>
              <a:gd name="connsiteY4" fmla="*/ 2120201 h 4099921"/>
              <a:gd name="connsiteX5" fmla="*/ 7350710 w 7856737"/>
              <a:gd name="connsiteY5" fmla="*/ 1729583 h 4099921"/>
              <a:gd name="connsiteX6" fmla="*/ 6871316 w 7856737"/>
              <a:gd name="connsiteY6" fmla="*/ 1427742 h 4099921"/>
              <a:gd name="connsiteX7" fmla="*/ 5521911 w 7856737"/>
              <a:gd name="connsiteY7" fmla="*/ 25071 h 4099921"/>
              <a:gd name="connsiteX8" fmla="*/ 3977196 w 7856737"/>
              <a:gd name="connsiteY8" fmla="*/ 566608 h 4099921"/>
              <a:gd name="connsiteX9" fmla="*/ 2787588 w 7856737"/>
              <a:gd name="connsiteY9" fmla="*/ 1392232 h 4099921"/>
              <a:gd name="connsiteX10" fmla="*/ 2139518 w 7856737"/>
              <a:gd name="connsiteY10" fmla="*/ 2173467 h 4099921"/>
              <a:gd name="connsiteX11" fmla="*/ 8877 w 7856737"/>
              <a:gd name="connsiteY11" fmla="*/ 2164589 h 4099921"/>
              <a:gd name="connsiteX0" fmla="*/ 8877 w 7856737"/>
              <a:gd name="connsiteY0" fmla="*/ 2164589 h 4099921"/>
              <a:gd name="connsiteX1" fmla="*/ 0 w 7856737"/>
              <a:gd name="connsiteY1" fmla="*/ 4082166 h 4099921"/>
              <a:gd name="connsiteX2" fmla="*/ 7856737 w 7856737"/>
              <a:gd name="connsiteY2" fmla="*/ 4099921 h 4099921"/>
              <a:gd name="connsiteX3" fmla="*/ 7856737 w 7856737"/>
              <a:gd name="connsiteY3" fmla="*/ 2475308 h 4099921"/>
              <a:gd name="connsiteX4" fmla="*/ 7625919 w 7856737"/>
              <a:gd name="connsiteY4" fmla="*/ 2120201 h 4099921"/>
              <a:gd name="connsiteX5" fmla="*/ 7350710 w 7856737"/>
              <a:gd name="connsiteY5" fmla="*/ 1729583 h 4099921"/>
              <a:gd name="connsiteX6" fmla="*/ 6871316 w 7856737"/>
              <a:gd name="connsiteY6" fmla="*/ 1427742 h 4099921"/>
              <a:gd name="connsiteX7" fmla="*/ 5521911 w 7856737"/>
              <a:gd name="connsiteY7" fmla="*/ 25071 h 4099921"/>
              <a:gd name="connsiteX8" fmla="*/ 3977196 w 7856737"/>
              <a:gd name="connsiteY8" fmla="*/ 566608 h 4099921"/>
              <a:gd name="connsiteX9" fmla="*/ 2787588 w 7856737"/>
              <a:gd name="connsiteY9" fmla="*/ 1392232 h 4099921"/>
              <a:gd name="connsiteX10" fmla="*/ 2139518 w 7856737"/>
              <a:gd name="connsiteY10" fmla="*/ 2173467 h 4099921"/>
              <a:gd name="connsiteX11" fmla="*/ 887767 w 7856737"/>
              <a:gd name="connsiteY11" fmla="*/ 1525397 h 4099921"/>
              <a:gd name="connsiteX12" fmla="*/ 8877 w 7856737"/>
              <a:gd name="connsiteY12" fmla="*/ 2164589 h 4099921"/>
              <a:gd name="connsiteX0" fmla="*/ 8877 w 7856737"/>
              <a:gd name="connsiteY0" fmla="*/ 2164589 h 4099921"/>
              <a:gd name="connsiteX1" fmla="*/ 0 w 7856737"/>
              <a:gd name="connsiteY1" fmla="*/ 4082166 h 4099921"/>
              <a:gd name="connsiteX2" fmla="*/ 7856737 w 7856737"/>
              <a:gd name="connsiteY2" fmla="*/ 4099921 h 4099921"/>
              <a:gd name="connsiteX3" fmla="*/ 7856737 w 7856737"/>
              <a:gd name="connsiteY3" fmla="*/ 2475308 h 4099921"/>
              <a:gd name="connsiteX4" fmla="*/ 7625919 w 7856737"/>
              <a:gd name="connsiteY4" fmla="*/ 2120201 h 4099921"/>
              <a:gd name="connsiteX5" fmla="*/ 7350710 w 7856737"/>
              <a:gd name="connsiteY5" fmla="*/ 1729583 h 4099921"/>
              <a:gd name="connsiteX6" fmla="*/ 6871316 w 7856737"/>
              <a:gd name="connsiteY6" fmla="*/ 1427742 h 4099921"/>
              <a:gd name="connsiteX7" fmla="*/ 5521911 w 7856737"/>
              <a:gd name="connsiteY7" fmla="*/ 25071 h 4099921"/>
              <a:gd name="connsiteX8" fmla="*/ 3977196 w 7856737"/>
              <a:gd name="connsiteY8" fmla="*/ 566608 h 4099921"/>
              <a:gd name="connsiteX9" fmla="*/ 2787588 w 7856737"/>
              <a:gd name="connsiteY9" fmla="*/ 1392232 h 4099921"/>
              <a:gd name="connsiteX10" fmla="*/ 2139518 w 7856737"/>
              <a:gd name="connsiteY10" fmla="*/ 2173467 h 4099921"/>
              <a:gd name="connsiteX11" fmla="*/ 887767 w 7856737"/>
              <a:gd name="connsiteY11" fmla="*/ 1525397 h 4099921"/>
              <a:gd name="connsiteX12" fmla="*/ 488271 w 7856737"/>
              <a:gd name="connsiteY12" fmla="*/ 1871626 h 4099921"/>
              <a:gd name="connsiteX13" fmla="*/ 8877 w 7856737"/>
              <a:gd name="connsiteY13" fmla="*/ 2164589 h 4099921"/>
              <a:gd name="connsiteX0" fmla="*/ 8877 w 7856737"/>
              <a:gd name="connsiteY0" fmla="*/ 2164589 h 4099921"/>
              <a:gd name="connsiteX1" fmla="*/ 0 w 7856737"/>
              <a:gd name="connsiteY1" fmla="*/ 4082166 h 4099921"/>
              <a:gd name="connsiteX2" fmla="*/ 7856737 w 7856737"/>
              <a:gd name="connsiteY2" fmla="*/ 4099921 h 4099921"/>
              <a:gd name="connsiteX3" fmla="*/ 7856737 w 7856737"/>
              <a:gd name="connsiteY3" fmla="*/ 2475308 h 4099921"/>
              <a:gd name="connsiteX4" fmla="*/ 7625919 w 7856737"/>
              <a:gd name="connsiteY4" fmla="*/ 2120201 h 4099921"/>
              <a:gd name="connsiteX5" fmla="*/ 7350710 w 7856737"/>
              <a:gd name="connsiteY5" fmla="*/ 1729583 h 4099921"/>
              <a:gd name="connsiteX6" fmla="*/ 6871316 w 7856737"/>
              <a:gd name="connsiteY6" fmla="*/ 1427742 h 4099921"/>
              <a:gd name="connsiteX7" fmla="*/ 5521911 w 7856737"/>
              <a:gd name="connsiteY7" fmla="*/ 25071 h 4099921"/>
              <a:gd name="connsiteX8" fmla="*/ 3977196 w 7856737"/>
              <a:gd name="connsiteY8" fmla="*/ 566608 h 4099921"/>
              <a:gd name="connsiteX9" fmla="*/ 2787588 w 7856737"/>
              <a:gd name="connsiteY9" fmla="*/ 1392232 h 4099921"/>
              <a:gd name="connsiteX10" fmla="*/ 2139518 w 7856737"/>
              <a:gd name="connsiteY10" fmla="*/ 2173467 h 4099921"/>
              <a:gd name="connsiteX11" fmla="*/ 887767 w 7856737"/>
              <a:gd name="connsiteY11" fmla="*/ 1525397 h 4099921"/>
              <a:gd name="connsiteX12" fmla="*/ 488271 w 7856737"/>
              <a:gd name="connsiteY12" fmla="*/ 1871626 h 4099921"/>
              <a:gd name="connsiteX13" fmla="*/ 8877 w 7856737"/>
              <a:gd name="connsiteY13" fmla="*/ 2164589 h 40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56737" h="4099921">
                <a:moveTo>
                  <a:pt x="8877" y="2164589"/>
                </a:moveTo>
                <a:lnTo>
                  <a:pt x="0" y="4082166"/>
                </a:lnTo>
                <a:lnTo>
                  <a:pt x="7856737" y="4099921"/>
                </a:lnTo>
                <a:lnTo>
                  <a:pt x="7856737" y="2475308"/>
                </a:lnTo>
                <a:cubicBezTo>
                  <a:pt x="7770920" y="2367296"/>
                  <a:pt x="7710257" y="2244488"/>
                  <a:pt x="7625919" y="2120201"/>
                </a:cubicBezTo>
                <a:cubicBezTo>
                  <a:pt x="7541581" y="1995914"/>
                  <a:pt x="7482396" y="1836115"/>
                  <a:pt x="7350710" y="1729583"/>
                </a:cubicBezTo>
                <a:cubicBezTo>
                  <a:pt x="7219025" y="1623051"/>
                  <a:pt x="7174636" y="1728103"/>
                  <a:pt x="6871316" y="1427742"/>
                </a:cubicBezTo>
                <a:cubicBezTo>
                  <a:pt x="6567996" y="1127381"/>
                  <a:pt x="6004264" y="168593"/>
                  <a:pt x="5521911" y="25071"/>
                </a:cubicBezTo>
                <a:cubicBezTo>
                  <a:pt x="5039558" y="-118451"/>
                  <a:pt x="4489142" y="393494"/>
                  <a:pt x="3977196" y="566608"/>
                </a:cubicBezTo>
                <a:cubicBezTo>
                  <a:pt x="3465250" y="739722"/>
                  <a:pt x="3133817" y="1223556"/>
                  <a:pt x="2787588" y="1392232"/>
                </a:cubicBezTo>
                <a:cubicBezTo>
                  <a:pt x="2441359" y="1560908"/>
                  <a:pt x="2433961" y="2061017"/>
                  <a:pt x="2139518" y="2173467"/>
                </a:cubicBezTo>
                <a:cubicBezTo>
                  <a:pt x="1845075" y="2285917"/>
                  <a:pt x="1183689" y="1600857"/>
                  <a:pt x="887767" y="1525397"/>
                </a:cubicBezTo>
                <a:cubicBezTo>
                  <a:pt x="591845" y="1449937"/>
                  <a:pt x="634753" y="1765094"/>
                  <a:pt x="488271" y="1871626"/>
                </a:cubicBezTo>
                <a:cubicBezTo>
                  <a:pt x="341789" y="1978158"/>
                  <a:pt x="229339" y="2081731"/>
                  <a:pt x="8877" y="2164589"/>
                </a:cubicBezTo>
                <a:close/>
              </a:path>
            </a:pathLst>
          </a:custGeom>
          <a:solidFill>
            <a:srgbClr val="00D624">
              <a:alpha val="2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2" name="Group 31"/>
          <p:cNvGrpSpPr/>
          <p:nvPr/>
        </p:nvGrpSpPr>
        <p:grpSpPr>
          <a:xfrm>
            <a:off x="603682" y="1402672"/>
            <a:ext cx="7883370" cy="5299969"/>
            <a:chOff x="603682" y="1402672"/>
            <a:chExt cx="7883370" cy="5299969"/>
          </a:xfrm>
        </p:grpSpPr>
        <p:sp>
          <p:nvSpPr>
            <p:cNvPr id="4" name="Freeform 3"/>
            <p:cNvSpPr/>
            <p:nvPr/>
          </p:nvSpPr>
          <p:spPr bwMode="auto">
            <a:xfrm>
              <a:off x="639192" y="1447060"/>
              <a:ext cx="7847860" cy="3533313"/>
            </a:xfrm>
            <a:custGeom>
              <a:avLst/>
              <a:gdLst>
                <a:gd name="connsiteX0" fmla="*/ 523783 w 7847860"/>
                <a:gd name="connsiteY0" fmla="*/ 0 h 3533313"/>
                <a:gd name="connsiteX1" fmla="*/ 372862 w 7847860"/>
                <a:gd name="connsiteY1" fmla="*/ 62144 h 3533313"/>
                <a:gd name="connsiteX2" fmla="*/ 363985 w 7847860"/>
                <a:gd name="connsiteY2" fmla="*/ 159798 h 3533313"/>
                <a:gd name="connsiteX3" fmla="*/ 292963 w 7847860"/>
                <a:gd name="connsiteY3" fmla="*/ 310719 h 3533313"/>
                <a:gd name="connsiteX4" fmla="*/ 275208 w 7847860"/>
                <a:gd name="connsiteY4" fmla="*/ 408373 h 3533313"/>
                <a:gd name="connsiteX5" fmla="*/ 292963 w 7847860"/>
                <a:gd name="connsiteY5" fmla="*/ 435006 h 3533313"/>
                <a:gd name="connsiteX6" fmla="*/ 284086 w 7847860"/>
                <a:gd name="connsiteY6" fmla="*/ 523783 h 3533313"/>
                <a:gd name="connsiteX7" fmla="*/ 266330 w 7847860"/>
                <a:gd name="connsiteY7" fmla="*/ 550416 h 3533313"/>
                <a:gd name="connsiteX8" fmla="*/ 257453 w 7847860"/>
                <a:gd name="connsiteY8" fmla="*/ 719091 h 3533313"/>
                <a:gd name="connsiteX9" fmla="*/ 195309 w 7847860"/>
                <a:gd name="connsiteY9" fmla="*/ 701336 h 3533313"/>
                <a:gd name="connsiteX10" fmla="*/ 142043 w 7847860"/>
                <a:gd name="connsiteY10" fmla="*/ 870012 h 3533313"/>
                <a:gd name="connsiteX11" fmla="*/ 133165 w 7847860"/>
                <a:gd name="connsiteY11" fmla="*/ 1171853 h 3533313"/>
                <a:gd name="connsiteX12" fmla="*/ 115410 w 7847860"/>
                <a:gd name="connsiteY12" fmla="*/ 1242874 h 3533313"/>
                <a:gd name="connsiteX13" fmla="*/ 35511 w 7847860"/>
                <a:gd name="connsiteY13" fmla="*/ 1251752 h 3533313"/>
                <a:gd name="connsiteX14" fmla="*/ 8878 w 7847860"/>
                <a:gd name="connsiteY14" fmla="*/ 1260629 h 3533313"/>
                <a:gd name="connsiteX15" fmla="*/ 0 w 7847860"/>
                <a:gd name="connsiteY15" fmla="*/ 1287262 h 3533313"/>
                <a:gd name="connsiteX16" fmla="*/ 8878 w 7847860"/>
                <a:gd name="connsiteY16" fmla="*/ 1331651 h 3533313"/>
                <a:gd name="connsiteX17" fmla="*/ 35511 w 7847860"/>
                <a:gd name="connsiteY17" fmla="*/ 1349406 h 3533313"/>
                <a:gd name="connsiteX18" fmla="*/ 97655 w 7847860"/>
                <a:gd name="connsiteY18" fmla="*/ 1393794 h 3533313"/>
                <a:gd name="connsiteX19" fmla="*/ 150921 w 7847860"/>
                <a:gd name="connsiteY19" fmla="*/ 1411550 h 3533313"/>
                <a:gd name="connsiteX20" fmla="*/ 159798 w 7847860"/>
                <a:gd name="connsiteY20" fmla="*/ 1376039 h 3533313"/>
                <a:gd name="connsiteX21" fmla="*/ 452761 w 7847860"/>
                <a:gd name="connsiteY21" fmla="*/ 1384917 h 3533313"/>
                <a:gd name="connsiteX22" fmla="*/ 585926 w 7847860"/>
                <a:gd name="connsiteY22" fmla="*/ 1393794 h 3533313"/>
                <a:gd name="connsiteX23" fmla="*/ 603682 w 7847860"/>
                <a:gd name="connsiteY23" fmla="*/ 1411550 h 3533313"/>
                <a:gd name="connsiteX24" fmla="*/ 630315 w 7847860"/>
                <a:gd name="connsiteY24" fmla="*/ 1420427 h 3533313"/>
                <a:gd name="connsiteX25" fmla="*/ 807868 w 7847860"/>
                <a:gd name="connsiteY25" fmla="*/ 1411550 h 3533313"/>
                <a:gd name="connsiteX26" fmla="*/ 825624 w 7847860"/>
                <a:gd name="connsiteY26" fmla="*/ 1393794 h 3533313"/>
                <a:gd name="connsiteX27" fmla="*/ 878890 w 7847860"/>
                <a:gd name="connsiteY27" fmla="*/ 1376039 h 3533313"/>
                <a:gd name="connsiteX28" fmla="*/ 932156 w 7847860"/>
                <a:gd name="connsiteY28" fmla="*/ 1384917 h 3533313"/>
                <a:gd name="connsiteX29" fmla="*/ 1127464 w 7847860"/>
                <a:gd name="connsiteY29" fmla="*/ 1393794 h 3533313"/>
                <a:gd name="connsiteX30" fmla="*/ 1171853 w 7847860"/>
                <a:gd name="connsiteY30" fmla="*/ 1429305 h 3533313"/>
                <a:gd name="connsiteX31" fmla="*/ 1278385 w 7847860"/>
                <a:gd name="connsiteY31" fmla="*/ 1438183 h 3533313"/>
                <a:gd name="connsiteX32" fmla="*/ 1322773 w 7847860"/>
                <a:gd name="connsiteY32" fmla="*/ 1455938 h 3533313"/>
                <a:gd name="connsiteX33" fmla="*/ 1331651 w 7847860"/>
                <a:gd name="connsiteY33" fmla="*/ 1447060 h 3533313"/>
                <a:gd name="connsiteX34" fmla="*/ 1322773 w 7847860"/>
                <a:gd name="connsiteY34" fmla="*/ 1526959 h 3533313"/>
                <a:gd name="connsiteX35" fmla="*/ 1500326 w 7847860"/>
                <a:gd name="connsiteY35" fmla="*/ 1562470 h 3533313"/>
                <a:gd name="connsiteX36" fmla="*/ 1518082 w 7847860"/>
                <a:gd name="connsiteY36" fmla="*/ 1580225 h 3533313"/>
                <a:gd name="connsiteX37" fmla="*/ 1526959 w 7847860"/>
                <a:gd name="connsiteY37" fmla="*/ 1606858 h 3533313"/>
                <a:gd name="connsiteX38" fmla="*/ 1553592 w 7847860"/>
                <a:gd name="connsiteY38" fmla="*/ 1615736 h 3533313"/>
                <a:gd name="connsiteX39" fmla="*/ 1491449 w 7847860"/>
                <a:gd name="connsiteY39" fmla="*/ 1642369 h 3533313"/>
                <a:gd name="connsiteX40" fmla="*/ 1500326 w 7847860"/>
                <a:gd name="connsiteY40" fmla="*/ 1669002 h 3533313"/>
                <a:gd name="connsiteX41" fmla="*/ 1526959 w 7847860"/>
                <a:gd name="connsiteY41" fmla="*/ 1677880 h 3533313"/>
                <a:gd name="connsiteX42" fmla="*/ 1589103 w 7847860"/>
                <a:gd name="connsiteY42" fmla="*/ 1704513 h 3533313"/>
                <a:gd name="connsiteX43" fmla="*/ 1580225 w 7847860"/>
                <a:gd name="connsiteY43" fmla="*/ 1766657 h 3533313"/>
                <a:gd name="connsiteX44" fmla="*/ 1553592 w 7847860"/>
                <a:gd name="connsiteY44" fmla="*/ 1775534 h 3533313"/>
                <a:gd name="connsiteX45" fmla="*/ 1544715 w 7847860"/>
                <a:gd name="connsiteY45" fmla="*/ 1908699 h 3533313"/>
                <a:gd name="connsiteX46" fmla="*/ 1447060 w 7847860"/>
                <a:gd name="connsiteY46" fmla="*/ 1988598 h 3533313"/>
                <a:gd name="connsiteX47" fmla="*/ 1420427 w 7847860"/>
                <a:gd name="connsiteY47" fmla="*/ 2006354 h 3533313"/>
                <a:gd name="connsiteX48" fmla="*/ 1411550 w 7847860"/>
                <a:gd name="connsiteY48" fmla="*/ 2032987 h 3533313"/>
                <a:gd name="connsiteX49" fmla="*/ 1429305 w 7847860"/>
                <a:gd name="connsiteY49" fmla="*/ 2139519 h 3533313"/>
                <a:gd name="connsiteX50" fmla="*/ 1447060 w 7847860"/>
                <a:gd name="connsiteY50" fmla="*/ 2166152 h 3533313"/>
                <a:gd name="connsiteX51" fmla="*/ 1438183 w 7847860"/>
                <a:gd name="connsiteY51" fmla="*/ 2325950 h 3533313"/>
                <a:gd name="connsiteX52" fmla="*/ 1420427 w 7847860"/>
                <a:gd name="connsiteY52" fmla="*/ 2343705 h 3533313"/>
                <a:gd name="connsiteX53" fmla="*/ 1411550 w 7847860"/>
                <a:gd name="connsiteY53" fmla="*/ 2565647 h 3533313"/>
                <a:gd name="connsiteX54" fmla="*/ 1393794 w 7847860"/>
                <a:gd name="connsiteY54" fmla="*/ 2583402 h 3533313"/>
                <a:gd name="connsiteX55" fmla="*/ 1358284 w 7847860"/>
                <a:gd name="connsiteY55" fmla="*/ 2645546 h 3533313"/>
                <a:gd name="connsiteX56" fmla="*/ 1367161 w 7847860"/>
                <a:gd name="connsiteY56" fmla="*/ 2689934 h 3533313"/>
                <a:gd name="connsiteX57" fmla="*/ 1376039 w 7847860"/>
                <a:gd name="connsiteY57" fmla="*/ 2716567 h 3533313"/>
                <a:gd name="connsiteX58" fmla="*/ 1384917 w 7847860"/>
                <a:gd name="connsiteY58" fmla="*/ 2760956 h 3533313"/>
                <a:gd name="connsiteX59" fmla="*/ 1438183 w 7847860"/>
                <a:gd name="connsiteY59" fmla="*/ 2831977 h 3533313"/>
                <a:gd name="connsiteX60" fmla="*/ 1455938 w 7847860"/>
                <a:gd name="connsiteY60" fmla="*/ 2849732 h 3533313"/>
                <a:gd name="connsiteX61" fmla="*/ 1642369 w 7847860"/>
                <a:gd name="connsiteY61" fmla="*/ 3116062 h 3533313"/>
                <a:gd name="connsiteX62" fmla="*/ 1766657 w 7847860"/>
                <a:gd name="connsiteY62" fmla="*/ 3169328 h 3533313"/>
                <a:gd name="connsiteX63" fmla="*/ 1793290 w 7847860"/>
                <a:gd name="connsiteY63" fmla="*/ 3302493 h 3533313"/>
                <a:gd name="connsiteX64" fmla="*/ 1899822 w 7847860"/>
                <a:gd name="connsiteY64" fmla="*/ 3302493 h 3533313"/>
                <a:gd name="connsiteX65" fmla="*/ 1970843 w 7847860"/>
                <a:gd name="connsiteY65" fmla="*/ 3329126 h 3533313"/>
                <a:gd name="connsiteX66" fmla="*/ 2068497 w 7847860"/>
                <a:gd name="connsiteY66" fmla="*/ 3364637 h 3533313"/>
                <a:gd name="connsiteX67" fmla="*/ 2290439 w 7847860"/>
                <a:gd name="connsiteY67" fmla="*/ 3266983 h 3533313"/>
                <a:gd name="connsiteX68" fmla="*/ 2432482 w 7847860"/>
                <a:gd name="connsiteY68" fmla="*/ 3258105 h 3533313"/>
                <a:gd name="connsiteX69" fmla="*/ 2592280 w 7847860"/>
                <a:gd name="connsiteY69" fmla="*/ 3151573 h 3533313"/>
                <a:gd name="connsiteX70" fmla="*/ 2707690 w 7847860"/>
                <a:gd name="connsiteY70" fmla="*/ 3142695 h 3533313"/>
                <a:gd name="connsiteX71" fmla="*/ 2876365 w 7847860"/>
                <a:gd name="connsiteY71" fmla="*/ 3204839 h 3533313"/>
                <a:gd name="connsiteX72" fmla="*/ 3036163 w 7847860"/>
                <a:gd name="connsiteY72" fmla="*/ 3266983 h 3533313"/>
                <a:gd name="connsiteX73" fmla="*/ 3160451 w 7847860"/>
                <a:gd name="connsiteY73" fmla="*/ 3400148 h 3533313"/>
                <a:gd name="connsiteX74" fmla="*/ 3266983 w 7847860"/>
                <a:gd name="connsiteY74" fmla="*/ 3524435 h 3533313"/>
                <a:gd name="connsiteX75" fmla="*/ 3373515 w 7847860"/>
                <a:gd name="connsiteY75" fmla="*/ 3533313 h 3533313"/>
                <a:gd name="connsiteX76" fmla="*/ 3284738 w 7847860"/>
                <a:gd name="connsiteY76" fmla="*/ 3400148 h 3533313"/>
                <a:gd name="connsiteX77" fmla="*/ 3444536 w 7847860"/>
                <a:gd name="connsiteY77" fmla="*/ 3311371 h 3533313"/>
                <a:gd name="connsiteX78" fmla="*/ 3533313 w 7847860"/>
                <a:gd name="connsiteY78" fmla="*/ 3213717 h 3533313"/>
                <a:gd name="connsiteX79" fmla="*/ 3639845 w 7847860"/>
                <a:gd name="connsiteY79" fmla="*/ 3151573 h 3533313"/>
                <a:gd name="connsiteX80" fmla="*/ 3701989 w 7847860"/>
                <a:gd name="connsiteY80" fmla="*/ 2929631 h 3533313"/>
                <a:gd name="connsiteX81" fmla="*/ 3879542 w 7847860"/>
                <a:gd name="connsiteY81" fmla="*/ 2725445 h 3533313"/>
                <a:gd name="connsiteX82" fmla="*/ 4012707 w 7847860"/>
                <a:gd name="connsiteY82" fmla="*/ 2760956 h 3533313"/>
                <a:gd name="connsiteX83" fmla="*/ 4083728 w 7847860"/>
                <a:gd name="connsiteY83" fmla="*/ 2645546 h 3533313"/>
                <a:gd name="connsiteX84" fmla="*/ 4279037 w 7847860"/>
                <a:gd name="connsiteY84" fmla="*/ 2645546 h 3533313"/>
                <a:gd name="connsiteX85" fmla="*/ 4589756 w 7847860"/>
                <a:gd name="connsiteY85" fmla="*/ 2503503 h 3533313"/>
                <a:gd name="connsiteX86" fmla="*/ 4643022 w 7847860"/>
                <a:gd name="connsiteY86" fmla="*/ 2459115 h 3533313"/>
                <a:gd name="connsiteX87" fmla="*/ 4767309 w 7847860"/>
                <a:gd name="connsiteY87" fmla="*/ 2361460 h 3533313"/>
                <a:gd name="connsiteX88" fmla="*/ 4864963 w 7847860"/>
                <a:gd name="connsiteY88" fmla="*/ 2361460 h 3533313"/>
                <a:gd name="connsiteX89" fmla="*/ 4882719 w 7847860"/>
                <a:gd name="connsiteY89" fmla="*/ 2459115 h 3533313"/>
                <a:gd name="connsiteX90" fmla="*/ 4785064 w 7847860"/>
                <a:gd name="connsiteY90" fmla="*/ 2547891 h 3533313"/>
                <a:gd name="connsiteX91" fmla="*/ 4660777 w 7847860"/>
                <a:gd name="connsiteY91" fmla="*/ 2539014 h 3533313"/>
                <a:gd name="connsiteX92" fmla="*/ 4758431 w 7847860"/>
                <a:gd name="connsiteY92" fmla="*/ 2707690 h 3533313"/>
                <a:gd name="connsiteX93" fmla="*/ 4758431 w 7847860"/>
                <a:gd name="connsiteY93" fmla="*/ 2876365 h 3533313"/>
                <a:gd name="connsiteX94" fmla="*/ 4678532 w 7847860"/>
                <a:gd name="connsiteY94" fmla="*/ 2991775 h 3533313"/>
                <a:gd name="connsiteX95" fmla="*/ 4687410 w 7847860"/>
                <a:gd name="connsiteY95" fmla="*/ 3107185 h 3533313"/>
                <a:gd name="connsiteX96" fmla="*/ 4714043 w 7847860"/>
                <a:gd name="connsiteY96" fmla="*/ 3195961 h 3533313"/>
                <a:gd name="connsiteX97" fmla="*/ 4731798 w 7847860"/>
                <a:gd name="connsiteY97" fmla="*/ 3240350 h 3533313"/>
                <a:gd name="connsiteX98" fmla="*/ 4847208 w 7847860"/>
                <a:gd name="connsiteY98" fmla="*/ 3240350 h 3533313"/>
                <a:gd name="connsiteX99" fmla="*/ 4927107 w 7847860"/>
                <a:gd name="connsiteY99" fmla="*/ 3124940 h 3533313"/>
                <a:gd name="connsiteX100" fmla="*/ 4927107 w 7847860"/>
                <a:gd name="connsiteY100" fmla="*/ 3000653 h 3533313"/>
                <a:gd name="connsiteX101" fmla="*/ 4802820 w 7847860"/>
                <a:gd name="connsiteY101" fmla="*/ 2885243 h 3533313"/>
                <a:gd name="connsiteX102" fmla="*/ 4802820 w 7847860"/>
                <a:gd name="connsiteY102" fmla="*/ 2787589 h 3533313"/>
                <a:gd name="connsiteX103" fmla="*/ 4998128 w 7847860"/>
                <a:gd name="connsiteY103" fmla="*/ 2636668 h 3533313"/>
                <a:gd name="connsiteX104" fmla="*/ 5060272 w 7847860"/>
                <a:gd name="connsiteY104" fmla="*/ 2610035 h 3533313"/>
                <a:gd name="connsiteX105" fmla="*/ 5202315 w 7847860"/>
                <a:gd name="connsiteY105" fmla="*/ 2610035 h 3533313"/>
                <a:gd name="connsiteX106" fmla="*/ 5237825 w 7847860"/>
                <a:gd name="connsiteY106" fmla="*/ 2547891 h 3533313"/>
                <a:gd name="connsiteX107" fmla="*/ 5149049 w 7847860"/>
                <a:gd name="connsiteY107" fmla="*/ 2494625 h 3533313"/>
                <a:gd name="connsiteX108" fmla="*/ 5149049 w 7847860"/>
                <a:gd name="connsiteY108" fmla="*/ 2432482 h 3533313"/>
                <a:gd name="connsiteX109" fmla="*/ 5246703 w 7847860"/>
                <a:gd name="connsiteY109" fmla="*/ 2414726 h 3533313"/>
                <a:gd name="connsiteX110" fmla="*/ 5273336 w 7847860"/>
                <a:gd name="connsiteY110" fmla="*/ 2512381 h 3533313"/>
                <a:gd name="connsiteX111" fmla="*/ 5353235 w 7847860"/>
                <a:gd name="connsiteY111" fmla="*/ 2601157 h 3533313"/>
                <a:gd name="connsiteX112" fmla="*/ 5548544 w 7847860"/>
                <a:gd name="connsiteY112" fmla="*/ 2627790 h 3533313"/>
                <a:gd name="connsiteX113" fmla="*/ 5672831 w 7847860"/>
                <a:gd name="connsiteY113" fmla="*/ 2716567 h 3533313"/>
                <a:gd name="connsiteX114" fmla="*/ 5743853 w 7847860"/>
                <a:gd name="connsiteY114" fmla="*/ 2876365 h 3533313"/>
                <a:gd name="connsiteX115" fmla="*/ 6027938 w 7847860"/>
                <a:gd name="connsiteY115" fmla="*/ 2867488 h 3533313"/>
                <a:gd name="connsiteX116" fmla="*/ 6214369 w 7847860"/>
                <a:gd name="connsiteY116" fmla="*/ 2876365 h 3533313"/>
                <a:gd name="connsiteX117" fmla="*/ 6347534 w 7847860"/>
                <a:gd name="connsiteY117" fmla="*/ 2894121 h 3533313"/>
                <a:gd name="connsiteX118" fmla="*/ 6525088 w 7847860"/>
                <a:gd name="connsiteY118" fmla="*/ 3000653 h 3533313"/>
                <a:gd name="connsiteX119" fmla="*/ 6676008 w 7847860"/>
                <a:gd name="connsiteY119" fmla="*/ 3000653 h 3533313"/>
                <a:gd name="connsiteX120" fmla="*/ 6791418 w 7847860"/>
                <a:gd name="connsiteY120" fmla="*/ 2920754 h 3533313"/>
                <a:gd name="connsiteX121" fmla="*/ 7004482 w 7847860"/>
                <a:gd name="connsiteY121" fmla="*/ 2867488 h 3533313"/>
                <a:gd name="connsiteX122" fmla="*/ 6853561 w 7847860"/>
                <a:gd name="connsiteY122" fmla="*/ 2849732 h 3533313"/>
                <a:gd name="connsiteX123" fmla="*/ 7048870 w 7847860"/>
                <a:gd name="connsiteY123" fmla="*/ 2823099 h 3533313"/>
                <a:gd name="connsiteX124" fmla="*/ 7208668 w 7847860"/>
                <a:gd name="connsiteY124" fmla="*/ 2805344 h 3533313"/>
                <a:gd name="connsiteX125" fmla="*/ 7528264 w 7847860"/>
                <a:gd name="connsiteY125" fmla="*/ 2840855 h 3533313"/>
                <a:gd name="connsiteX126" fmla="*/ 7270812 w 7847860"/>
                <a:gd name="connsiteY126" fmla="*/ 2876365 h 3533313"/>
                <a:gd name="connsiteX127" fmla="*/ 7270812 w 7847860"/>
                <a:gd name="connsiteY127" fmla="*/ 2956264 h 3533313"/>
                <a:gd name="connsiteX128" fmla="*/ 7395099 w 7847860"/>
                <a:gd name="connsiteY128" fmla="*/ 3018408 h 3533313"/>
                <a:gd name="connsiteX129" fmla="*/ 7510509 w 7847860"/>
                <a:gd name="connsiteY129" fmla="*/ 3062796 h 3533313"/>
                <a:gd name="connsiteX130" fmla="*/ 7652552 w 7847860"/>
                <a:gd name="connsiteY130" fmla="*/ 3107185 h 3533313"/>
                <a:gd name="connsiteX131" fmla="*/ 7759084 w 7847860"/>
                <a:gd name="connsiteY131" fmla="*/ 3187084 h 3533313"/>
                <a:gd name="connsiteX132" fmla="*/ 7608163 w 7847860"/>
                <a:gd name="connsiteY132" fmla="*/ 3338004 h 3533313"/>
                <a:gd name="connsiteX133" fmla="*/ 7714695 w 7847860"/>
                <a:gd name="connsiteY133" fmla="*/ 3435658 h 3533313"/>
                <a:gd name="connsiteX134" fmla="*/ 7847860 w 7847860"/>
                <a:gd name="connsiteY134" fmla="*/ 3355759 h 3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847860" h="3533313">
                  <a:moveTo>
                    <a:pt x="523783" y="0"/>
                  </a:moveTo>
                  <a:lnTo>
                    <a:pt x="372862" y="62144"/>
                  </a:lnTo>
                  <a:lnTo>
                    <a:pt x="363985" y="159798"/>
                  </a:lnTo>
                  <a:lnTo>
                    <a:pt x="292963" y="310719"/>
                  </a:lnTo>
                  <a:cubicBezTo>
                    <a:pt x="272812" y="364454"/>
                    <a:pt x="254719" y="367395"/>
                    <a:pt x="275208" y="408373"/>
                  </a:cubicBezTo>
                  <a:cubicBezTo>
                    <a:pt x="279980" y="417916"/>
                    <a:pt x="287045" y="426128"/>
                    <a:pt x="292963" y="435006"/>
                  </a:cubicBezTo>
                  <a:cubicBezTo>
                    <a:pt x="290004" y="464598"/>
                    <a:pt x="290773" y="494805"/>
                    <a:pt x="284086" y="523783"/>
                  </a:cubicBezTo>
                  <a:cubicBezTo>
                    <a:pt x="281687" y="534180"/>
                    <a:pt x="267772" y="539844"/>
                    <a:pt x="266330" y="550416"/>
                  </a:cubicBezTo>
                  <a:cubicBezTo>
                    <a:pt x="258723" y="606203"/>
                    <a:pt x="260412" y="662866"/>
                    <a:pt x="257453" y="719091"/>
                  </a:cubicBezTo>
                  <a:cubicBezTo>
                    <a:pt x="201380" y="700400"/>
                    <a:pt x="222903" y="701336"/>
                    <a:pt x="195309" y="701336"/>
                  </a:cubicBezTo>
                  <a:lnTo>
                    <a:pt x="142043" y="870012"/>
                  </a:lnTo>
                  <a:lnTo>
                    <a:pt x="133165" y="1171853"/>
                  </a:lnTo>
                  <a:lnTo>
                    <a:pt x="115410" y="1242874"/>
                  </a:lnTo>
                  <a:cubicBezTo>
                    <a:pt x="88777" y="1245833"/>
                    <a:pt x="61943" y="1247347"/>
                    <a:pt x="35511" y="1251752"/>
                  </a:cubicBezTo>
                  <a:cubicBezTo>
                    <a:pt x="26281" y="1253290"/>
                    <a:pt x="15495" y="1254012"/>
                    <a:pt x="8878" y="1260629"/>
                  </a:cubicBezTo>
                  <a:cubicBezTo>
                    <a:pt x="2261" y="1267246"/>
                    <a:pt x="2959" y="1278384"/>
                    <a:pt x="0" y="1287262"/>
                  </a:cubicBezTo>
                  <a:cubicBezTo>
                    <a:pt x="2959" y="1302058"/>
                    <a:pt x="1392" y="1318550"/>
                    <a:pt x="8878" y="1331651"/>
                  </a:cubicBezTo>
                  <a:cubicBezTo>
                    <a:pt x="14172" y="1340915"/>
                    <a:pt x="26829" y="1343204"/>
                    <a:pt x="35511" y="1349406"/>
                  </a:cubicBezTo>
                  <a:cubicBezTo>
                    <a:pt x="112592" y="1404463"/>
                    <a:pt x="34889" y="1351951"/>
                    <a:pt x="97655" y="1393794"/>
                  </a:cubicBezTo>
                  <a:cubicBezTo>
                    <a:pt x="105815" y="1418276"/>
                    <a:pt x="106205" y="1448813"/>
                    <a:pt x="150921" y="1411550"/>
                  </a:cubicBezTo>
                  <a:cubicBezTo>
                    <a:pt x="160294" y="1403739"/>
                    <a:pt x="156839" y="1387876"/>
                    <a:pt x="159798" y="1376039"/>
                  </a:cubicBezTo>
                  <a:lnTo>
                    <a:pt x="452761" y="1384917"/>
                  </a:lnTo>
                  <a:cubicBezTo>
                    <a:pt x="497209" y="1386769"/>
                    <a:pt x="542116" y="1386063"/>
                    <a:pt x="585926" y="1393794"/>
                  </a:cubicBezTo>
                  <a:cubicBezTo>
                    <a:pt x="594169" y="1395249"/>
                    <a:pt x="596505" y="1407244"/>
                    <a:pt x="603682" y="1411550"/>
                  </a:cubicBezTo>
                  <a:cubicBezTo>
                    <a:pt x="611706" y="1416365"/>
                    <a:pt x="621437" y="1417468"/>
                    <a:pt x="630315" y="1420427"/>
                  </a:cubicBezTo>
                  <a:cubicBezTo>
                    <a:pt x="689499" y="1417468"/>
                    <a:pt x="749153" y="1419557"/>
                    <a:pt x="807868" y="1411550"/>
                  </a:cubicBezTo>
                  <a:cubicBezTo>
                    <a:pt x="816162" y="1410419"/>
                    <a:pt x="818137" y="1397537"/>
                    <a:pt x="825624" y="1393794"/>
                  </a:cubicBezTo>
                  <a:cubicBezTo>
                    <a:pt x="842364" y="1385424"/>
                    <a:pt x="878890" y="1376039"/>
                    <a:pt x="878890" y="1376039"/>
                  </a:cubicBezTo>
                  <a:cubicBezTo>
                    <a:pt x="896645" y="1378998"/>
                    <a:pt x="914201" y="1383635"/>
                    <a:pt x="932156" y="1384917"/>
                  </a:cubicBezTo>
                  <a:cubicBezTo>
                    <a:pt x="997160" y="1389560"/>
                    <a:pt x="1062758" y="1386029"/>
                    <a:pt x="1127464" y="1393794"/>
                  </a:cubicBezTo>
                  <a:cubicBezTo>
                    <a:pt x="1235009" y="1406699"/>
                    <a:pt x="1088542" y="1411453"/>
                    <a:pt x="1171853" y="1429305"/>
                  </a:cubicBezTo>
                  <a:cubicBezTo>
                    <a:pt x="1206696" y="1436771"/>
                    <a:pt x="1242874" y="1435224"/>
                    <a:pt x="1278385" y="1438183"/>
                  </a:cubicBezTo>
                  <a:cubicBezTo>
                    <a:pt x="1309942" y="1459221"/>
                    <a:pt x="1294348" y="1455938"/>
                    <a:pt x="1322773" y="1455938"/>
                  </a:cubicBezTo>
                  <a:lnTo>
                    <a:pt x="1331651" y="1447060"/>
                  </a:lnTo>
                  <a:cubicBezTo>
                    <a:pt x="1328692" y="1473693"/>
                    <a:pt x="1322773" y="1500162"/>
                    <a:pt x="1322773" y="1526959"/>
                  </a:cubicBezTo>
                  <a:cubicBezTo>
                    <a:pt x="1322773" y="1605601"/>
                    <a:pt x="1482848" y="1561550"/>
                    <a:pt x="1500326" y="1562470"/>
                  </a:cubicBezTo>
                  <a:cubicBezTo>
                    <a:pt x="1506245" y="1568388"/>
                    <a:pt x="1513776" y="1573048"/>
                    <a:pt x="1518082" y="1580225"/>
                  </a:cubicBezTo>
                  <a:cubicBezTo>
                    <a:pt x="1522897" y="1588249"/>
                    <a:pt x="1520342" y="1600241"/>
                    <a:pt x="1526959" y="1606858"/>
                  </a:cubicBezTo>
                  <a:cubicBezTo>
                    <a:pt x="1533576" y="1613475"/>
                    <a:pt x="1544714" y="1612777"/>
                    <a:pt x="1553592" y="1615736"/>
                  </a:cubicBezTo>
                  <a:cubicBezTo>
                    <a:pt x="1597441" y="1659582"/>
                    <a:pt x="1556795" y="1609696"/>
                    <a:pt x="1491449" y="1642369"/>
                  </a:cubicBezTo>
                  <a:cubicBezTo>
                    <a:pt x="1483079" y="1646554"/>
                    <a:pt x="1493709" y="1662385"/>
                    <a:pt x="1500326" y="1669002"/>
                  </a:cubicBezTo>
                  <a:cubicBezTo>
                    <a:pt x="1506943" y="1675619"/>
                    <a:pt x="1518358" y="1674194"/>
                    <a:pt x="1526959" y="1677880"/>
                  </a:cubicBezTo>
                  <a:cubicBezTo>
                    <a:pt x="1603750" y="1710790"/>
                    <a:pt x="1526644" y="1683693"/>
                    <a:pt x="1589103" y="1704513"/>
                  </a:cubicBezTo>
                  <a:cubicBezTo>
                    <a:pt x="1586144" y="1725228"/>
                    <a:pt x="1589583" y="1747941"/>
                    <a:pt x="1580225" y="1766657"/>
                  </a:cubicBezTo>
                  <a:cubicBezTo>
                    <a:pt x="1576040" y="1775027"/>
                    <a:pt x="1555862" y="1766456"/>
                    <a:pt x="1553592" y="1775534"/>
                  </a:cubicBezTo>
                  <a:cubicBezTo>
                    <a:pt x="1542802" y="1818693"/>
                    <a:pt x="1557498" y="1866088"/>
                    <a:pt x="1544715" y="1908699"/>
                  </a:cubicBezTo>
                  <a:cubicBezTo>
                    <a:pt x="1537280" y="1933483"/>
                    <a:pt x="1464664" y="1976862"/>
                    <a:pt x="1447060" y="1988598"/>
                  </a:cubicBezTo>
                  <a:lnTo>
                    <a:pt x="1420427" y="2006354"/>
                  </a:lnTo>
                  <a:cubicBezTo>
                    <a:pt x="1417468" y="2015232"/>
                    <a:pt x="1411550" y="2023629"/>
                    <a:pt x="1411550" y="2032987"/>
                  </a:cubicBezTo>
                  <a:cubicBezTo>
                    <a:pt x="1411550" y="2052683"/>
                    <a:pt x="1415414" y="2111736"/>
                    <a:pt x="1429305" y="2139519"/>
                  </a:cubicBezTo>
                  <a:cubicBezTo>
                    <a:pt x="1434077" y="2149062"/>
                    <a:pt x="1441142" y="2157274"/>
                    <a:pt x="1447060" y="2166152"/>
                  </a:cubicBezTo>
                  <a:cubicBezTo>
                    <a:pt x="1444101" y="2219418"/>
                    <a:pt x="1446097" y="2273192"/>
                    <a:pt x="1438183" y="2325950"/>
                  </a:cubicBezTo>
                  <a:cubicBezTo>
                    <a:pt x="1436941" y="2334227"/>
                    <a:pt x="1421351" y="2335386"/>
                    <a:pt x="1420427" y="2343705"/>
                  </a:cubicBezTo>
                  <a:cubicBezTo>
                    <a:pt x="1412251" y="2417292"/>
                    <a:pt x="1419726" y="2492060"/>
                    <a:pt x="1411550" y="2565647"/>
                  </a:cubicBezTo>
                  <a:cubicBezTo>
                    <a:pt x="1410626" y="2573966"/>
                    <a:pt x="1399023" y="2576866"/>
                    <a:pt x="1393794" y="2583402"/>
                  </a:cubicBezTo>
                  <a:cubicBezTo>
                    <a:pt x="1377064" y="2604314"/>
                    <a:pt x="1370434" y="2621246"/>
                    <a:pt x="1358284" y="2645546"/>
                  </a:cubicBezTo>
                  <a:cubicBezTo>
                    <a:pt x="1361243" y="2660342"/>
                    <a:pt x="1363501" y="2675296"/>
                    <a:pt x="1367161" y="2689934"/>
                  </a:cubicBezTo>
                  <a:cubicBezTo>
                    <a:pt x="1369431" y="2699013"/>
                    <a:pt x="1373769" y="2707489"/>
                    <a:pt x="1376039" y="2716567"/>
                  </a:cubicBezTo>
                  <a:cubicBezTo>
                    <a:pt x="1379699" y="2731206"/>
                    <a:pt x="1378673" y="2747219"/>
                    <a:pt x="1384917" y="2760956"/>
                  </a:cubicBezTo>
                  <a:cubicBezTo>
                    <a:pt x="1401650" y="2797770"/>
                    <a:pt x="1414524" y="2808318"/>
                    <a:pt x="1438183" y="2831977"/>
                  </a:cubicBezTo>
                  <a:lnTo>
                    <a:pt x="1455938" y="2849732"/>
                  </a:lnTo>
                  <a:lnTo>
                    <a:pt x="1642369" y="3116062"/>
                  </a:lnTo>
                  <a:lnTo>
                    <a:pt x="1766657" y="3169328"/>
                  </a:lnTo>
                  <a:lnTo>
                    <a:pt x="1793290" y="3302493"/>
                  </a:lnTo>
                  <a:lnTo>
                    <a:pt x="1899822" y="3302493"/>
                  </a:lnTo>
                  <a:lnTo>
                    <a:pt x="1970843" y="3329126"/>
                  </a:lnTo>
                  <a:lnTo>
                    <a:pt x="2068497" y="3364637"/>
                  </a:lnTo>
                  <a:lnTo>
                    <a:pt x="2290439" y="3266983"/>
                  </a:lnTo>
                  <a:lnTo>
                    <a:pt x="2432482" y="3258105"/>
                  </a:lnTo>
                  <a:lnTo>
                    <a:pt x="2592280" y="3151573"/>
                  </a:lnTo>
                  <a:lnTo>
                    <a:pt x="2707690" y="3142695"/>
                  </a:lnTo>
                  <a:lnTo>
                    <a:pt x="2876365" y="3204839"/>
                  </a:lnTo>
                  <a:lnTo>
                    <a:pt x="3036163" y="3266983"/>
                  </a:lnTo>
                  <a:lnTo>
                    <a:pt x="3160451" y="3400148"/>
                  </a:lnTo>
                  <a:lnTo>
                    <a:pt x="3266983" y="3524435"/>
                  </a:lnTo>
                  <a:lnTo>
                    <a:pt x="3373515" y="3533313"/>
                  </a:lnTo>
                  <a:lnTo>
                    <a:pt x="3284738" y="3400148"/>
                  </a:lnTo>
                  <a:lnTo>
                    <a:pt x="3444536" y="3311371"/>
                  </a:lnTo>
                  <a:lnTo>
                    <a:pt x="3533313" y="3213717"/>
                  </a:lnTo>
                  <a:lnTo>
                    <a:pt x="3639845" y="3151573"/>
                  </a:lnTo>
                  <a:lnTo>
                    <a:pt x="3701989" y="2929631"/>
                  </a:lnTo>
                  <a:lnTo>
                    <a:pt x="3879542" y="2725445"/>
                  </a:lnTo>
                  <a:lnTo>
                    <a:pt x="4012707" y="2760956"/>
                  </a:lnTo>
                  <a:lnTo>
                    <a:pt x="4083728" y="2645546"/>
                  </a:lnTo>
                  <a:lnTo>
                    <a:pt x="4279037" y="2645546"/>
                  </a:lnTo>
                  <a:lnTo>
                    <a:pt x="4589756" y="2503503"/>
                  </a:lnTo>
                  <a:lnTo>
                    <a:pt x="4643022" y="2459115"/>
                  </a:lnTo>
                  <a:lnTo>
                    <a:pt x="4767309" y="2361460"/>
                  </a:lnTo>
                  <a:lnTo>
                    <a:pt x="4864963" y="2361460"/>
                  </a:lnTo>
                  <a:lnTo>
                    <a:pt x="4882719" y="2459115"/>
                  </a:lnTo>
                  <a:lnTo>
                    <a:pt x="4785064" y="2547891"/>
                  </a:lnTo>
                  <a:lnTo>
                    <a:pt x="4660777" y="2539014"/>
                  </a:lnTo>
                  <a:lnTo>
                    <a:pt x="4758431" y="2707690"/>
                  </a:lnTo>
                  <a:lnTo>
                    <a:pt x="4758431" y="2876365"/>
                  </a:lnTo>
                  <a:lnTo>
                    <a:pt x="4678532" y="2991775"/>
                  </a:lnTo>
                  <a:lnTo>
                    <a:pt x="4687410" y="3107185"/>
                  </a:lnTo>
                  <a:lnTo>
                    <a:pt x="4714043" y="3195961"/>
                  </a:lnTo>
                  <a:lnTo>
                    <a:pt x="4731798" y="3240350"/>
                  </a:lnTo>
                  <a:lnTo>
                    <a:pt x="4847208" y="3240350"/>
                  </a:lnTo>
                  <a:lnTo>
                    <a:pt x="4927107" y="3124940"/>
                  </a:lnTo>
                  <a:lnTo>
                    <a:pt x="4927107" y="3000653"/>
                  </a:lnTo>
                  <a:lnTo>
                    <a:pt x="4802820" y="2885243"/>
                  </a:lnTo>
                  <a:lnTo>
                    <a:pt x="4802820" y="2787589"/>
                  </a:lnTo>
                  <a:lnTo>
                    <a:pt x="4998128" y="2636668"/>
                  </a:lnTo>
                  <a:lnTo>
                    <a:pt x="5060272" y="2610035"/>
                  </a:lnTo>
                  <a:lnTo>
                    <a:pt x="5202315" y="2610035"/>
                  </a:lnTo>
                  <a:lnTo>
                    <a:pt x="5237825" y="2547891"/>
                  </a:lnTo>
                  <a:lnTo>
                    <a:pt x="5149049" y="2494625"/>
                  </a:lnTo>
                  <a:lnTo>
                    <a:pt x="5149049" y="2432482"/>
                  </a:lnTo>
                  <a:lnTo>
                    <a:pt x="5246703" y="2414726"/>
                  </a:lnTo>
                  <a:lnTo>
                    <a:pt x="5273336" y="2512381"/>
                  </a:lnTo>
                  <a:lnTo>
                    <a:pt x="5353235" y="2601157"/>
                  </a:lnTo>
                  <a:lnTo>
                    <a:pt x="5548544" y="2627790"/>
                  </a:lnTo>
                  <a:lnTo>
                    <a:pt x="5672831" y="2716567"/>
                  </a:lnTo>
                  <a:lnTo>
                    <a:pt x="5743853" y="2876365"/>
                  </a:lnTo>
                  <a:lnTo>
                    <a:pt x="6027938" y="2867488"/>
                  </a:lnTo>
                  <a:lnTo>
                    <a:pt x="6214369" y="2876365"/>
                  </a:lnTo>
                  <a:lnTo>
                    <a:pt x="6347534" y="2894121"/>
                  </a:lnTo>
                  <a:lnTo>
                    <a:pt x="6525088" y="3000653"/>
                  </a:lnTo>
                  <a:lnTo>
                    <a:pt x="6676008" y="3000653"/>
                  </a:lnTo>
                  <a:lnTo>
                    <a:pt x="6791418" y="2920754"/>
                  </a:lnTo>
                  <a:lnTo>
                    <a:pt x="7004482" y="2867488"/>
                  </a:lnTo>
                  <a:lnTo>
                    <a:pt x="6853561" y="2849732"/>
                  </a:lnTo>
                  <a:lnTo>
                    <a:pt x="7048870" y="2823099"/>
                  </a:lnTo>
                  <a:lnTo>
                    <a:pt x="7208668" y="2805344"/>
                  </a:lnTo>
                  <a:lnTo>
                    <a:pt x="7528264" y="2840855"/>
                  </a:lnTo>
                  <a:lnTo>
                    <a:pt x="7270812" y="2876365"/>
                  </a:lnTo>
                  <a:lnTo>
                    <a:pt x="7270812" y="2956264"/>
                  </a:lnTo>
                  <a:lnTo>
                    <a:pt x="7395099" y="3018408"/>
                  </a:lnTo>
                  <a:lnTo>
                    <a:pt x="7510509" y="3062796"/>
                  </a:lnTo>
                  <a:lnTo>
                    <a:pt x="7652552" y="3107185"/>
                  </a:lnTo>
                  <a:lnTo>
                    <a:pt x="7759084" y="3187084"/>
                  </a:lnTo>
                  <a:lnTo>
                    <a:pt x="7608163" y="3338004"/>
                  </a:lnTo>
                  <a:lnTo>
                    <a:pt x="7714695" y="3435658"/>
                  </a:lnTo>
                  <a:lnTo>
                    <a:pt x="7847860" y="3355759"/>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Freeform 4"/>
            <p:cNvSpPr/>
            <p:nvPr/>
          </p:nvSpPr>
          <p:spPr bwMode="auto">
            <a:xfrm>
              <a:off x="603682" y="3542190"/>
              <a:ext cx="3266982" cy="3160451"/>
            </a:xfrm>
            <a:custGeom>
              <a:avLst/>
              <a:gdLst>
                <a:gd name="connsiteX0" fmla="*/ 0 w 3266982"/>
                <a:gd name="connsiteY0" fmla="*/ 0 h 3160451"/>
                <a:gd name="connsiteX1" fmla="*/ 0 w 3266982"/>
                <a:gd name="connsiteY1" fmla="*/ 0 h 3160451"/>
                <a:gd name="connsiteX2" fmla="*/ 213064 w 3266982"/>
                <a:gd name="connsiteY2" fmla="*/ 71022 h 3160451"/>
                <a:gd name="connsiteX3" fmla="*/ 301840 w 3266982"/>
                <a:gd name="connsiteY3" fmla="*/ 0 h 3160451"/>
                <a:gd name="connsiteX4" fmla="*/ 417250 w 3266982"/>
                <a:gd name="connsiteY4" fmla="*/ 97655 h 3160451"/>
                <a:gd name="connsiteX5" fmla="*/ 310718 w 3266982"/>
                <a:gd name="connsiteY5" fmla="*/ 115410 h 3160451"/>
                <a:gd name="connsiteX6" fmla="*/ 585926 w 3266982"/>
                <a:gd name="connsiteY6" fmla="*/ 319596 h 3160451"/>
                <a:gd name="connsiteX7" fmla="*/ 665825 w 3266982"/>
                <a:gd name="connsiteY7" fmla="*/ 426128 h 3160451"/>
                <a:gd name="connsiteX8" fmla="*/ 887767 w 3266982"/>
                <a:gd name="connsiteY8" fmla="*/ 612560 h 3160451"/>
                <a:gd name="connsiteX9" fmla="*/ 896644 w 3266982"/>
                <a:gd name="connsiteY9" fmla="*/ 683581 h 3160451"/>
                <a:gd name="connsiteX10" fmla="*/ 923277 w 3266982"/>
                <a:gd name="connsiteY10" fmla="*/ 754602 h 3160451"/>
                <a:gd name="connsiteX11" fmla="*/ 834501 w 3266982"/>
                <a:gd name="connsiteY11" fmla="*/ 861134 h 3160451"/>
                <a:gd name="connsiteX12" fmla="*/ 878889 w 3266982"/>
                <a:gd name="connsiteY12" fmla="*/ 958789 h 3160451"/>
                <a:gd name="connsiteX13" fmla="*/ 958788 w 3266982"/>
                <a:gd name="connsiteY13" fmla="*/ 967666 h 3160451"/>
                <a:gd name="connsiteX14" fmla="*/ 1003176 w 3266982"/>
                <a:gd name="connsiteY14" fmla="*/ 1020932 h 3160451"/>
                <a:gd name="connsiteX15" fmla="*/ 1003176 w 3266982"/>
                <a:gd name="connsiteY15" fmla="*/ 1020932 h 3160451"/>
                <a:gd name="connsiteX16" fmla="*/ 1056442 w 3266982"/>
                <a:gd name="connsiteY16" fmla="*/ 967666 h 3160451"/>
                <a:gd name="connsiteX17" fmla="*/ 1091953 w 3266982"/>
                <a:gd name="connsiteY17" fmla="*/ 958789 h 3160451"/>
                <a:gd name="connsiteX18" fmla="*/ 1029809 w 3266982"/>
                <a:gd name="connsiteY18" fmla="*/ 905523 h 3160451"/>
                <a:gd name="connsiteX19" fmla="*/ 1100831 w 3266982"/>
                <a:gd name="connsiteY19" fmla="*/ 932156 h 3160451"/>
                <a:gd name="connsiteX20" fmla="*/ 1145219 w 3266982"/>
                <a:gd name="connsiteY20" fmla="*/ 941033 h 3160451"/>
                <a:gd name="connsiteX21" fmla="*/ 1171852 w 3266982"/>
                <a:gd name="connsiteY21" fmla="*/ 949911 h 3160451"/>
                <a:gd name="connsiteX22" fmla="*/ 1180730 w 3266982"/>
                <a:gd name="connsiteY22" fmla="*/ 976544 h 3160451"/>
                <a:gd name="connsiteX23" fmla="*/ 1207363 w 3266982"/>
                <a:gd name="connsiteY23" fmla="*/ 994299 h 3160451"/>
                <a:gd name="connsiteX24" fmla="*/ 1225118 w 3266982"/>
                <a:gd name="connsiteY24" fmla="*/ 1012055 h 3160451"/>
                <a:gd name="connsiteX25" fmla="*/ 1189607 w 3266982"/>
                <a:gd name="connsiteY25" fmla="*/ 1020932 h 3160451"/>
                <a:gd name="connsiteX26" fmla="*/ 1242873 w 3266982"/>
                <a:gd name="connsiteY26" fmla="*/ 1109709 h 3160451"/>
                <a:gd name="connsiteX27" fmla="*/ 1331650 w 3266982"/>
                <a:gd name="connsiteY27" fmla="*/ 1109709 h 3160451"/>
                <a:gd name="connsiteX28" fmla="*/ 1455937 w 3266982"/>
                <a:gd name="connsiteY28" fmla="*/ 1154097 h 3160451"/>
                <a:gd name="connsiteX29" fmla="*/ 1473693 w 3266982"/>
                <a:gd name="connsiteY29" fmla="*/ 1242874 h 3160451"/>
                <a:gd name="connsiteX30" fmla="*/ 1429304 w 3266982"/>
                <a:gd name="connsiteY30" fmla="*/ 1305018 h 3160451"/>
                <a:gd name="connsiteX31" fmla="*/ 1526959 w 3266982"/>
                <a:gd name="connsiteY31" fmla="*/ 1358284 h 3160451"/>
                <a:gd name="connsiteX32" fmla="*/ 1580225 w 3266982"/>
                <a:gd name="connsiteY32" fmla="*/ 1331651 h 3160451"/>
                <a:gd name="connsiteX33" fmla="*/ 1580225 w 3266982"/>
                <a:gd name="connsiteY33" fmla="*/ 1331651 h 3160451"/>
                <a:gd name="connsiteX34" fmla="*/ 1660124 w 3266982"/>
                <a:gd name="connsiteY34" fmla="*/ 1429305 h 3160451"/>
                <a:gd name="connsiteX35" fmla="*/ 1704512 w 3266982"/>
                <a:gd name="connsiteY35" fmla="*/ 1384917 h 3160451"/>
                <a:gd name="connsiteX36" fmla="*/ 1953087 w 3266982"/>
                <a:gd name="connsiteY36" fmla="*/ 1420427 h 3160451"/>
                <a:gd name="connsiteX37" fmla="*/ 2068497 w 3266982"/>
                <a:gd name="connsiteY37" fmla="*/ 1526960 h 3160451"/>
                <a:gd name="connsiteX38" fmla="*/ 2210539 w 3266982"/>
                <a:gd name="connsiteY38" fmla="*/ 1526960 h 3160451"/>
                <a:gd name="connsiteX39" fmla="*/ 2281561 w 3266982"/>
                <a:gd name="connsiteY39" fmla="*/ 1704513 h 3160451"/>
                <a:gd name="connsiteX40" fmla="*/ 2405848 w 3266982"/>
                <a:gd name="connsiteY40" fmla="*/ 1633492 h 3160451"/>
                <a:gd name="connsiteX41" fmla="*/ 2503502 w 3266982"/>
                <a:gd name="connsiteY41" fmla="*/ 1624614 h 3160451"/>
                <a:gd name="connsiteX42" fmla="*/ 2450236 w 3266982"/>
                <a:gd name="connsiteY42" fmla="*/ 1535837 h 3160451"/>
                <a:gd name="connsiteX43" fmla="*/ 2432481 w 3266982"/>
                <a:gd name="connsiteY43" fmla="*/ 1526960 h 3160451"/>
                <a:gd name="connsiteX44" fmla="*/ 2361460 w 3266982"/>
                <a:gd name="connsiteY44" fmla="*/ 1438183 h 3160451"/>
                <a:gd name="connsiteX45" fmla="*/ 2494625 w 3266982"/>
                <a:gd name="connsiteY45" fmla="*/ 1313895 h 3160451"/>
                <a:gd name="connsiteX46" fmla="*/ 2583401 w 3266982"/>
                <a:gd name="connsiteY46" fmla="*/ 1216241 h 3160451"/>
                <a:gd name="connsiteX47" fmla="*/ 2743200 w 3266982"/>
                <a:gd name="connsiteY47" fmla="*/ 1207363 h 3160451"/>
                <a:gd name="connsiteX48" fmla="*/ 2760955 w 3266982"/>
                <a:gd name="connsiteY48" fmla="*/ 1233996 h 3160451"/>
                <a:gd name="connsiteX49" fmla="*/ 2787588 w 3266982"/>
                <a:gd name="connsiteY49" fmla="*/ 1242874 h 3160451"/>
                <a:gd name="connsiteX50" fmla="*/ 2902998 w 3266982"/>
                <a:gd name="connsiteY50" fmla="*/ 1269507 h 3160451"/>
                <a:gd name="connsiteX51" fmla="*/ 2929631 w 3266982"/>
                <a:gd name="connsiteY51" fmla="*/ 1287262 h 3160451"/>
                <a:gd name="connsiteX52" fmla="*/ 2956264 w 3266982"/>
                <a:gd name="connsiteY52" fmla="*/ 1296140 h 3160451"/>
                <a:gd name="connsiteX53" fmla="*/ 2991774 w 3266982"/>
                <a:gd name="connsiteY53" fmla="*/ 1322773 h 3160451"/>
                <a:gd name="connsiteX54" fmla="*/ 3045040 w 3266982"/>
                <a:gd name="connsiteY54" fmla="*/ 1340528 h 3160451"/>
                <a:gd name="connsiteX55" fmla="*/ 3036163 w 3266982"/>
                <a:gd name="connsiteY55" fmla="*/ 1402672 h 3160451"/>
                <a:gd name="connsiteX56" fmla="*/ 2965141 w 3266982"/>
                <a:gd name="connsiteY56" fmla="*/ 1384917 h 3160451"/>
                <a:gd name="connsiteX57" fmla="*/ 2938508 w 3266982"/>
                <a:gd name="connsiteY57" fmla="*/ 1393794 h 3160451"/>
                <a:gd name="connsiteX58" fmla="*/ 2947386 w 3266982"/>
                <a:gd name="connsiteY58" fmla="*/ 1473693 h 3160451"/>
                <a:gd name="connsiteX59" fmla="*/ 2947386 w 3266982"/>
                <a:gd name="connsiteY59" fmla="*/ 1491449 h 3160451"/>
                <a:gd name="connsiteX60" fmla="*/ 2947386 w 3266982"/>
                <a:gd name="connsiteY60" fmla="*/ 1562470 h 3160451"/>
                <a:gd name="connsiteX61" fmla="*/ 3018407 w 3266982"/>
                <a:gd name="connsiteY61" fmla="*/ 1633492 h 3160451"/>
                <a:gd name="connsiteX62" fmla="*/ 3062796 w 3266982"/>
                <a:gd name="connsiteY62" fmla="*/ 1722268 h 3160451"/>
                <a:gd name="connsiteX63" fmla="*/ 3178205 w 3266982"/>
                <a:gd name="connsiteY63" fmla="*/ 1793290 h 3160451"/>
                <a:gd name="connsiteX64" fmla="*/ 3195961 w 3266982"/>
                <a:gd name="connsiteY64" fmla="*/ 1811045 h 3160451"/>
                <a:gd name="connsiteX65" fmla="*/ 3195961 w 3266982"/>
                <a:gd name="connsiteY65" fmla="*/ 1828800 h 3160451"/>
                <a:gd name="connsiteX66" fmla="*/ 3195961 w 3266982"/>
                <a:gd name="connsiteY66" fmla="*/ 1828800 h 3160451"/>
                <a:gd name="connsiteX67" fmla="*/ 3195961 w 3266982"/>
                <a:gd name="connsiteY67" fmla="*/ 2112886 h 3160451"/>
                <a:gd name="connsiteX68" fmla="*/ 3187083 w 3266982"/>
                <a:gd name="connsiteY68" fmla="*/ 2210540 h 3160451"/>
                <a:gd name="connsiteX69" fmla="*/ 3178205 w 3266982"/>
                <a:gd name="connsiteY69" fmla="*/ 2343705 h 3160451"/>
                <a:gd name="connsiteX70" fmla="*/ 3266982 w 3266982"/>
                <a:gd name="connsiteY70" fmla="*/ 2467993 h 3160451"/>
                <a:gd name="connsiteX71" fmla="*/ 3249227 w 3266982"/>
                <a:gd name="connsiteY71" fmla="*/ 2592280 h 3160451"/>
                <a:gd name="connsiteX72" fmla="*/ 3222594 w 3266982"/>
                <a:gd name="connsiteY72" fmla="*/ 2752078 h 3160451"/>
                <a:gd name="connsiteX73" fmla="*/ 3151572 w 3266982"/>
                <a:gd name="connsiteY73" fmla="*/ 2778711 h 3160451"/>
                <a:gd name="connsiteX74" fmla="*/ 3045040 w 3266982"/>
                <a:gd name="connsiteY74" fmla="*/ 2974020 h 3160451"/>
                <a:gd name="connsiteX75" fmla="*/ 2840854 w 3266982"/>
                <a:gd name="connsiteY75" fmla="*/ 3027286 h 3160451"/>
                <a:gd name="connsiteX76" fmla="*/ 2885242 w 3266982"/>
                <a:gd name="connsiteY76" fmla="*/ 3160451 h 316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266982" h="3160451">
                  <a:moveTo>
                    <a:pt x="0" y="0"/>
                  </a:moveTo>
                  <a:lnTo>
                    <a:pt x="0" y="0"/>
                  </a:lnTo>
                  <a:lnTo>
                    <a:pt x="213064" y="71022"/>
                  </a:lnTo>
                  <a:lnTo>
                    <a:pt x="301840" y="0"/>
                  </a:lnTo>
                  <a:lnTo>
                    <a:pt x="417250" y="97655"/>
                  </a:lnTo>
                  <a:lnTo>
                    <a:pt x="310718" y="115410"/>
                  </a:lnTo>
                  <a:lnTo>
                    <a:pt x="585926" y="319596"/>
                  </a:lnTo>
                  <a:lnTo>
                    <a:pt x="665825" y="426128"/>
                  </a:lnTo>
                  <a:lnTo>
                    <a:pt x="887767" y="612560"/>
                  </a:lnTo>
                  <a:lnTo>
                    <a:pt x="896644" y="683581"/>
                  </a:lnTo>
                  <a:lnTo>
                    <a:pt x="923277" y="754602"/>
                  </a:lnTo>
                  <a:lnTo>
                    <a:pt x="834501" y="861134"/>
                  </a:lnTo>
                  <a:lnTo>
                    <a:pt x="878889" y="958789"/>
                  </a:lnTo>
                  <a:lnTo>
                    <a:pt x="958788" y="967666"/>
                  </a:lnTo>
                  <a:lnTo>
                    <a:pt x="1003176" y="1020932"/>
                  </a:lnTo>
                  <a:lnTo>
                    <a:pt x="1003176" y="1020932"/>
                  </a:lnTo>
                  <a:lnTo>
                    <a:pt x="1056442" y="967666"/>
                  </a:lnTo>
                  <a:lnTo>
                    <a:pt x="1091953" y="958789"/>
                  </a:lnTo>
                  <a:lnTo>
                    <a:pt x="1029809" y="905523"/>
                  </a:lnTo>
                  <a:cubicBezTo>
                    <a:pt x="1053483" y="914401"/>
                    <a:pt x="1076665" y="924721"/>
                    <a:pt x="1100831" y="932156"/>
                  </a:cubicBezTo>
                  <a:cubicBezTo>
                    <a:pt x="1115253" y="936593"/>
                    <a:pt x="1130581" y="937373"/>
                    <a:pt x="1145219" y="941033"/>
                  </a:cubicBezTo>
                  <a:cubicBezTo>
                    <a:pt x="1154298" y="943303"/>
                    <a:pt x="1162974" y="946952"/>
                    <a:pt x="1171852" y="949911"/>
                  </a:cubicBezTo>
                  <a:cubicBezTo>
                    <a:pt x="1174811" y="958789"/>
                    <a:pt x="1174884" y="969237"/>
                    <a:pt x="1180730" y="976544"/>
                  </a:cubicBezTo>
                  <a:cubicBezTo>
                    <a:pt x="1187395" y="984875"/>
                    <a:pt x="1199032" y="987634"/>
                    <a:pt x="1207363" y="994299"/>
                  </a:cubicBezTo>
                  <a:cubicBezTo>
                    <a:pt x="1213899" y="999528"/>
                    <a:pt x="1219200" y="1006136"/>
                    <a:pt x="1225118" y="1012055"/>
                  </a:cubicBezTo>
                  <a:cubicBezTo>
                    <a:pt x="1195678" y="1021868"/>
                    <a:pt x="1207843" y="1020932"/>
                    <a:pt x="1189607" y="1020932"/>
                  </a:cubicBezTo>
                  <a:lnTo>
                    <a:pt x="1242873" y="1109709"/>
                  </a:lnTo>
                  <a:lnTo>
                    <a:pt x="1331650" y="1109709"/>
                  </a:lnTo>
                  <a:lnTo>
                    <a:pt x="1455937" y="1154097"/>
                  </a:lnTo>
                  <a:lnTo>
                    <a:pt x="1473693" y="1242874"/>
                  </a:lnTo>
                  <a:lnTo>
                    <a:pt x="1429304" y="1305018"/>
                  </a:lnTo>
                  <a:lnTo>
                    <a:pt x="1526959" y="1358284"/>
                  </a:lnTo>
                  <a:lnTo>
                    <a:pt x="1580225" y="1331651"/>
                  </a:lnTo>
                  <a:lnTo>
                    <a:pt x="1580225" y="1331651"/>
                  </a:lnTo>
                  <a:lnTo>
                    <a:pt x="1660124" y="1429305"/>
                  </a:lnTo>
                  <a:lnTo>
                    <a:pt x="1704512" y="1384917"/>
                  </a:lnTo>
                  <a:lnTo>
                    <a:pt x="1953087" y="1420427"/>
                  </a:lnTo>
                  <a:lnTo>
                    <a:pt x="2068497" y="1526960"/>
                  </a:lnTo>
                  <a:lnTo>
                    <a:pt x="2210539" y="1526960"/>
                  </a:lnTo>
                  <a:lnTo>
                    <a:pt x="2281561" y="1704513"/>
                  </a:lnTo>
                  <a:lnTo>
                    <a:pt x="2405848" y="1633492"/>
                  </a:lnTo>
                  <a:lnTo>
                    <a:pt x="2503502" y="1624614"/>
                  </a:lnTo>
                  <a:cubicBezTo>
                    <a:pt x="2487314" y="1592238"/>
                    <a:pt x="2479413" y="1557720"/>
                    <a:pt x="2450236" y="1535837"/>
                  </a:cubicBezTo>
                  <a:cubicBezTo>
                    <a:pt x="2444943" y="1531867"/>
                    <a:pt x="2438399" y="1529919"/>
                    <a:pt x="2432481" y="1526960"/>
                  </a:cubicBezTo>
                  <a:lnTo>
                    <a:pt x="2361460" y="1438183"/>
                  </a:lnTo>
                  <a:lnTo>
                    <a:pt x="2494625" y="1313895"/>
                  </a:lnTo>
                  <a:lnTo>
                    <a:pt x="2583401" y="1216241"/>
                  </a:lnTo>
                  <a:cubicBezTo>
                    <a:pt x="2642494" y="1203110"/>
                    <a:pt x="2682314" y="1185223"/>
                    <a:pt x="2743200" y="1207363"/>
                  </a:cubicBezTo>
                  <a:cubicBezTo>
                    <a:pt x="2753227" y="1211009"/>
                    <a:pt x="2752624" y="1227331"/>
                    <a:pt x="2760955" y="1233996"/>
                  </a:cubicBezTo>
                  <a:cubicBezTo>
                    <a:pt x="2768262" y="1239842"/>
                    <a:pt x="2778560" y="1240412"/>
                    <a:pt x="2787588" y="1242874"/>
                  </a:cubicBezTo>
                  <a:cubicBezTo>
                    <a:pt x="2846473" y="1258933"/>
                    <a:pt x="2851237" y="1259155"/>
                    <a:pt x="2902998" y="1269507"/>
                  </a:cubicBezTo>
                  <a:cubicBezTo>
                    <a:pt x="2911876" y="1275425"/>
                    <a:pt x="2920088" y="1282490"/>
                    <a:pt x="2929631" y="1287262"/>
                  </a:cubicBezTo>
                  <a:cubicBezTo>
                    <a:pt x="2938001" y="1291447"/>
                    <a:pt x="2948139" y="1291497"/>
                    <a:pt x="2956264" y="1296140"/>
                  </a:cubicBezTo>
                  <a:cubicBezTo>
                    <a:pt x="2969110" y="1303481"/>
                    <a:pt x="2978540" y="1316156"/>
                    <a:pt x="2991774" y="1322773"/>
                  </a:cubicBezTo>
                  <a:cubicBezTo>
                    <a:pt x="3008514" y="1331143"/>
                    <a:pt x="3045040" y="1340528"/>
                    <a:pt x="3045040" y="1340528"/>
                  </a:cubicBezTo>
                  <a:cubicBezTo>
                    <a:pt x="3042081" y="1361243"/>
                    <a:pt x="3050959" y="1387876"/>
                    <a:pt x="3036163" y="1402672"/>
                  </a:cubicBezTo>
                  <a:cubicBezTo>
                    <a:pt x="3030808" y="1408027"/>
                    <a:pt x="2976191" y="1388600"/>
                    <a:pt x="2965141" y="1384917"/>
                  </a:cubicBezTo>
                  <a:cubicBezTo>
                    <a:pt x="2956263" y="1387876"/>
                    <a:pt x="2940343" y="1384618"/>
                    <a:pt x="2938508" y="1393794"/>
                  </a:cubicBezTo>
                  <a:cubicBezTo>
                    <a:pt x="2933253" y="1420071"/>
                    <a:pt x="2944960" y="1447006"/>
                    <a:pt x="2947386" y="1473693"/>
                  </a:cubicBezTo>
                  <a:cubicBezTo>
                    <a:pt x="2947922" y="1479587"/>
                    <a:pt x="2947386" y="1485530"/>
                    <a:pt x="2947386" y="1491449"/>
                  </a:cubicBezTo>
                  <a:lnTo>
                    <a:pt x="2947386" y="1562470"/>
                  </a:lnTo>
                  <a:lnTo>
                    <a:pt x="3018407" y="1633492"/>
                  </a:lnTo>
                  <a:lnTo>
                    <a:pt x="3062796" y="1722268"/>
                  </a:lnTo>
                  <a:cubicBezTo>
                    <a:pt x="3118643" y="1753295"/>
                    <a:pt x="3136283" y="1758355"/>
                    <a:pt x="3178205" y="1793290"/>
                  </a:cubicBezTo>
                  <a:cubicBezTo>
                    <a:pt x="3184635" y="1798648"/>
                    <a:pt x="3192218" y="1803559"/>
                    <a:pt x="3195961" y="1811045"/>
                  </a:cubicBezTo>
                  <a:cubicBezTo>
                    <a:pt x="3198608" y="1816338"/>
                    <a:pt x="3195961" y="1822882"/>
                    <a:pt x="3195961" y="1828800"/>
                  </a:cubicBezTo>
                  <a:lnTo>
                    <a:pt x="3195961" y="1828800"/>
                  </a:lnTo>
                  <a:lnTo>
                    <a:pt x="3195961" y="2112886"/>
                  </a:lnTo>
                  <a:lnTo>
                    <a:pt x="3187083" y="2210540"/>
                  </a:lnTo>
                  <a:lnTo>
                    <a:pt x="3178205" y="2343705"/>
                  </a:lnTo>
                  <a:lnTo>
                    <a:pt x="3266982" y="2467993"/>
                  </a:lnTo>
                  <a:lnTo>
                    <a:pt x="3249227" y="2592280"/>
                  </a:lnTo>
                  <a:lnTo>
                    <a:pt x="3222594" y="2752078"/>
                  </a:lnTo>
                  <a:lnTo>
                    <a:pt x="3151572" y="2778711"/>
                  </a:lnTo>
                  <a:lnTo>
                    <a:pt x="3045040" y="2974020"/>
                  </a:lnTo>
                  <a:lnTo>
                    <a:pt x="2840854" y="3027286"/>
                  </a:lnTo>
                  <a:lnTo>
                    <a:pt x="2885242" y="3160451"/>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Freeform 23"/>
            <p:cNvSpPr/>
            <p:nvPr/>
          </p:nvSpPr>
          <p:spPr bwMode="auto">
            <a:xfrm>
              <a:off x="8327254" y="3116062"/>
              <a:ext cx="88777" cy="62144"/>
            </a:xfrm>
            <a:custGeom>
              <a:avLst/>
              <a:gdLst>
                <a:gd name="connsiteX0" fmla="*/ 88777 w 88777"/>
                <a:gd name="connsiteY0" fmla="*/ 17755 h 62144"/>
                <a:gd name="connsiteX1" fmla="*/ 0 w 88777"/>
                <a:gd name="connsiteY1" fmla="*/ 0 h 62144"/>
                <a:gd name="connsiteX2" fmla="*/ 62144 w 88777"/>
                <a:gd name="connsiteY2" fmla="*/ 62144 h 62144"/>
                <a:gd name="connsiteX3" fmla="*/ 88777 w 88777"/>
                <a:gd name="connsiteY3" fmla="*/ 17755 h 62144"/>
              </a:gdLst>
              <a:ahLst/>
              <a:cxnLst>
                <a:cxn ang="0">
                  <a:pos x="connsiteX0" y="connsiteY0"/>
                </a:cxn>
                <a:cxn ang="0">
                  <a:pos x="connsiteX1" y="connsiteY1"/>
                </a:cxn>
                <a:cxn ang="0">
                  <a:pos x="connsiteX2" y="connsiteY2"/>
                </a:cxn>
                <a:cxn ang="0">
                  <a:pos x="connsiteX3" y="connsiteY3"/>
                </a:cxn>
              </a:cxnLst>
              <a:rect l="l" t="t" r="r" b="b"/>
              <a:pathLst>
                <a:path w="88777" h="62144">
                  <a:moveTo>
                    <a:pt x="88777" y="17755"/>
                  </a:moveTo>
                  <a:lnTo>
                    <a:pt x="0" y="0"/>
                  </a:lnTo>
                  <a:lnTo>
                    <a:pt x="62144" y="62144"/>
                  </a:lnTo>
                  <a:lnTo>
                    <a:pt x="88777" y="17755"/>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8229600" y="289412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Freeform 25"/>
            <p:cNvSpPr/>
            <p:nvPr/>
          </p:nvSpPr>
          <p:spPr bwMode="auto">
            <a:xfrm>
              <a:off x="8220722" y="2698812"/>
              <a:ext cx="62144" cy="35510"/>
            </a:xfrm>
            <a:custGeom>
              <a:avLst/>
              <a:gdLst>
                <a:gd name="connsiteX0" fmla="*/ 62144 w 62144"/>
                <a:gd name="connsiteY0" fmla="*/ 0 h 35510"/>
                <a:gd name="connsiteX1" fmla="*/ 0 w 62144"/>
                <a:gd name="connsiteY1" fmla="*/ 35510 h 35510"/>
              </a:gdLst>
              <a:ahLst/>
              <a:cxnLst>
                <a:cxn ang="0">
                  <a:pos x="connsiteX0" y="connsiteY0"/>
                </a:cxn>
                <a:cxn ang="0">
                  <a:pos x="connsiteX1" y="connsiteY1"/>
                </a:cxn>
              </a:cxnLst>
              <a:rect l="l" t="t" r="r" b="b"/>
              <a:pathLst>
                <a:path w="62144" h="35510">
                  <a:moveTo>
                    <a:pt x="62144" y="0"/>
                  </a:moveTo>
                  <a:lnTo>
                    <a:pt x="0" y="3551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0" name="Group 29"/>
            <p:cNvGrpSpPr/>
            <p:nvPr/>
          </p:nvGrpSpPr>
          <p:grpSpPr>
            <a:xfrm>
              <a:off x="3488924" y="1402672"/>
              <a:ext cx="3586579" cy="958788"/>
              <a:chOff x="3488924" y="1402672"/>
              <a:chExt cx="3586579" cy="958788"/>
            </a:xfrm>
          </p:grpSpPr>
          <p:sp>
            <p:nvSpPr>
              <p:cNvPr id="6" name="Freeform 5"/>
              <p:cNvSpPr/>
              <p:nvPr/>
            </p:nvSpPr>
            <p:spPr bwMode="auto">
              <a:xfrm>
                <a:off x="3488924" y="2086252"/>
                <a:ext cx="621437" cy="195309"/>
              </a:xfrm>
              <a:custGeom>
                <a:avLst/>
                <a:gdLst>
                  <a:gd name="connsiteX0" fmla="*/ 310719 w 621437"/>
                  <a:gd name="connsiteY0" fmla="*/ 0 h 195309"/>
                  <a:gd name="connsiteX1" fmla="*/ 150921 w 621437"/>
                  <a:gd name="connsiteY1" fmla="*/ 8878 h 195309"/>
                  <a:gd name="connsiteX2" fmla="*/ 53266 w 621437"/>
                  <a:gd name="connsiteY2" fmla="*/ 53266 h 195309"/>
                  <a:gd name="connsiteX3" fmla="*/ 0 w 621437"/>
                  <a:gd name="connsiteY3" fmla="*/ 88777 h 195309"/>
                  <a:gd name="connsiteX4" fmla="*/ 79899 w 621437"/>
                  <a:gd name="connsiteY4" fmla="*/ 88777 h 195309"/>
                  <a:gd name="connsiteX5" fmla="*/ 159798 w 621437"/>
                  <a:gd name="connsiteY5" fmla="*/ 106532 h 195309"/>
                  <a:gd name="connsiteX6" fmla="*/ 230820 w 621437"/>
                  <a:gd name="connsiteY6" fmla="*/ 159798 h 195309"/>
                  <a:gd name="connsiteX7" fmla="*/ 248575 w 621437"/>
                  <a:gd name="connsiteY7" fmla="*/ 195309 h 195309"/>
                  <a:gd name="connsiteX8" fmla="*/ 355107 w 621437"/>
                  <a:gd name="connsiteY8" fmla="*/ 195309 h 195309"/>
                  <a:gd name="connsiteX9" fmla="*/ 443884 w 621437"/>
                  <a:gd name="connsiteY9" fmla="*/ 177554 h 195309"/>
                  <a:gd name="connsiteX10" fmla="*/ 532660 w 621437"/>
                  <a:gd name="connsiteY10" fmla="*/ 186431 h 195309"/>
                  <a:gd name="connsiteX11" fmla="*/ 568171 w 621437"/>
                  <a:gd name="connsiteY11" fmla="*/ 186431 h 195309"/>
                  <a:gd name="connsiteX12" fmla="*/ 621437 w 621437"/>
                  <a:gd name="connsiteY12" fmla="*/ 115410 h 195309"/>
                  <a:gd name="connsiteX13" fmla="*/ 541538 w 621437"/>
                  <a:gd name="connsiteY13" fmla="*/ 106532 h 195309"/>
                  <a:gd name="connsiteX14" fmla="*/ 461639 w 621437"/>
                  <a:gd name="connsiteY14" fmla="*/ 62144 h 195309"/>
                  <a:gd name="connsiteX15" fmla="*/ 310719 w 621437"/>
                  <a:gd name="connsiteY15" fmla="*/ 0 h 19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437" h="195309">
                    <a:moveTo>
                      <a:pt x="310719" y="0"/>
                    </a:moveTo>
                    <a:lnTo>
                      <a:pt x="150921" y="8878"/>
                    </a:lnTo>
                    <a:lnTo>
                      <a:pt x="53266" y="53266"/>
                    </a:lnTo>
                    <a:lnTo>
                      <a:pt x="0" y="88777"/>
                    </a:lnTo>
                    <a:lnTo>
                      <a:pt x="79899" y="88777"/>
                    </a:lnTo>
                    <a:lnTo>
                      <a:pt x="159798" y="106532"/>
                    </a:lnTo>
                    <a:cubicBezTo>
                      <a:pt x="225347" y="153353"/>
                      <a:pt x="203941" y="132922"/>
                      <a:pt x="230820" y="159798"/>
                    </a:cubicBezTo>
                    <a:lnTo>
                      <a:pt x="248575" y="195309"/>
                    </a:lnTo>
                    <a:lnTo>
                      <a:pt x="355107" y="195309"/>
                    </a:lnTo>
                    <a:lnTo>
                      <a:pt x="443884" y="177554"/>
                    </a:lnTo>
                    <a:lnTo>
                      <a:pt x="532660" y="186431"/>
                    </a:lnTo>
                    <a:lnTo>
                      <a:pt x="568171" y="186431"/>
                    </a:lnTo>
                    <a:lnTo>
                      <a:pt x="621437" y="115410"/>
                    </a:lnTo>
                    <a:lnTo>
                      <a:pt x="541538" y="106532"/>
                    </a:lnTo>
                    <a:lnTo>
                      <a:pt x="461639" y="62144"/>
                    </a:lnTo>
                    <a:lnTo>
                      <a:pt x="310719" y="0"/>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Freeform 20"/>
              <p:cNvSpPr/>
              <p:nvPr/>
            </p:nvSpPr>
            <p:spPr bwMode="auto">
              <a:xfrm>
                <a:off x="4607511" y="1660124"/>
                <a:ext cx="1757778" cy="701336"/>
              </a:xfrm>
              <a:custGeom>
                <a:avLst/>
                <a:gdLst>
                  <a:gd name="connsiteX0" fmla="*/ 834501 w 1757778"/>
                  <a:gd name="connsiteY0" fmla="*/ 62144 h 701336"/>
                  <a:gd name="connsiteX1" fmla="*/ 736846 w 1757778"/>
                  <a:gd name="connsiteY1" fmla="*/ 124288 h 701336"/>
                  <a:gd name="connsiteX2" fmla="*/ 648070 w 1757778"/>
                  <a:gd name="connsiteY2" fmla="*/ 71022 h 701336"/>
                  <a:gd name="connsiteX3" fmla="*/ 568171 w 1757778"/>
                  <a:gd name="connsiteY3" fmla="*/ 71022 h 701336"/>
                  <a:gd name="connsiteX4" fmla="*/ 435006 w 1757778"/>
                  <a:gd name="connsiteY4" fmla="*/ 0 h 701336"/>
                  <a:gd name="connsiteX5" fmla="*/ 319596 w 1757778"/>
                  <a:gd name="connsiteY5" fmla="*/ 0 h 701336"/>
                  <a:gd name="connsiteX6" fmla="*/ 319596 w 1757778"/>
                  <a:gd name="connsiteY6" fmla="*/ 0 h 701336"/>
                  <a:gd name="connsiteX7" fmla="*/ 337351 w 1757778"/>
                  <a:gd name="connsiteY7" fmla="*/ 124288 h 701336"/>
                  <a:gd name="connsiteX8" fmla="*/ 408372 w 1757778"/>
                  <a:gd name="connsiteY8" fmla="*/ 142043 h 701336"/>
                  <a:gd name="connsiteX9" fmla="*/ 523782 w 1757778"/>
                  <a:gd name="connsiteY9" fmla="*/ 292963 h 701336"/>
                  <a:gd name="connsiteX10" fmla="*/ 523782 w 1757778"/>
                  <a:gd name="connsiteY10" fmla="*/ 390618 h 701336"/>
                  <a:gd name="connsiteX11" fmla="*/ 443883 w 1757778"/>
                  <a:gd name="connsiteY11" fmla="*/ 443884 h 701336"/>
                  <a:gd name="connsiteX12" fmla="*/ 355106 w 1757778"/>
                  <a:gd name="connsiteY12" fmla="*/ 443884 h 701336"/>
                  <a:gd name="connsiteX13" fmla="*/ 257452 w 1757778"/>
                  <a:gd name="connsiteY13" fmla="*/ 408373 h 701336"/>
                  <a:gd name="connsiteX14" fmla="*/ 159798 w 1757778"/>
                  <a:gd name="connsiteY14" fmla="*/ 426128 h 701336"/>
                  <a:gd name="connsiteX15" fmla="*/ 97654 w 1757778"/>
                  <a:gd name="connsiteY15" fmla="*/ 399495 h 701336"/>
                  <a:gd name="connsiteX16" fmla="*/ 0 w 1757778"/>
                  <a:gd name="connsiteY16" fmla="*/ 470517 h 701336"/>
                  <a:gd name="connsiteX17" fmla="*/ 142042 w 1757778"/>
                  <a:gd name="connsiteY17" fmla="*/ 532660 h 701336"/>
                  <a:gd name="connsiteX18" fmla="*/ 213064 w 1757778"/>
                  <a:gd name="connsiteY18" fmla="*/ 568171 h 701336"/>
                  <a:gd name="connsiteX19" fmla="*/ 275207 w 1757778"/>
                  <a:gd name="connsiteY19" fmla="*/ 523783 h 701336"/>
                  <a:gd name="connsiteX20" fmla="*/ 399495 w 1757778"/>
                  <a:gd name="connsiteY20" fmla="*/ 532660 h 701336"/>
                  <a:gd name="connsiteX21" fmla="*/ 399495 w 1757778"/>
                  <a:gd name="connsiteY21" fmla="*/ 532660 h 701336"/>
                  <a:gd name="connsiteX22" fmla="*/ 559293 w 1757778"/>
                  <a:gd name="connsiteY22" fmla="*/ 523783 h 701336"/>
                  <a:gd name="connsiteX23" fmla="*/ 683580 w 1757778"/>
                  <a:gd name="connsiteY23" fmla="*/ 541538 h 701336"/>
                  <a:gd name="connsiteX24" fmla="*/ 781235 w 1757778"/>
                  <a:gd name="connsiteY24" fmla="*/ 577049 h 701336"/>
                  <a:gd name="connsiteX25" fmla="*/ 781235 w 1757778"/>
                  <a:gd name="connsiteY25" fmla="*/ 665826 h 701336"/>
                  <a:gd name="connsiteX26" fmla="*/ 878889 w 1757778"/>
                  <a:gd name="connsiteY26" fmla="*/ 701336 h 701336"/>
                  <a:gd name="connsiteX27" fmla="*/ 1029809 w 1757778"/>
                  <a:gd name="connsiteY27" fmla="*/ 479394 h 701336"/>
                  <a:gd name="connsiteX28" fmla="*/ 1118586 w 1757778"/>
                  <a:gd name="connsiteY28" fmla="*/ 523783 h 701336"/>
                  <a:gd name="connsiteX29" fmla="*/ 1233996 w 1757778"/>
                  <a:gd name="connsiteY29" fmla="*/ 523783 h 701336"/>
                  <a:gd name="connsiteX30" fmla="*/ 1269506 w 1757778"/>
                  <a:gd name="connsiteY30" fmla="*/ 461639 h 701336"/>
                  <a:gd name="connsiteX31" fmla="*/ 1376039 w 1757778"/>
                  <a:gd name="connsiteY31" fmla="*/ 452761 h 701336"/>
                  <a:gd name="connsiteX32" fmla="*/ 1455938 w 1757778"/>
                  <a:gd name="connsiteY32" fmla="*/ 452761 h 701336"/>
                  <a:gd name="connsiteX33" fmla="*/ 1473693 w 1757778"/>
                  <a:gd name="connsiteY33" fmla="*/ 479394 h 701336"/>
                  <a:gd name="connsiteX34" fmla="*/ 1526959 w 1757778"/>
                  <a:gd name="connsiteY34" fmla="*/ 488272 h 701336"/>
                  <a:gd name="connsiteX35" fmla="*/ 1606858 w 1757778"/>
                  <a:gd name="connsiteY35" fmla="*/ 523783 h 701336"/>
                  <a:gd name="connsiteX36" fmla="*/ 1757778 w 1757778"/>
                  <a:gd name="connsiteY36" fmla="*/ 390618 h 701336"/>
                  <a:gd name="connsiteX37" fmla="*/ 1642369 w 1757778"/>
                  <a:gd name="connsiteY37" fmla="*/ 337352 h 701336"/>
                  <a:gd name="connsiteX38" fmla="*/ 1340528 w 1757778"/>
                  <a:gd name="connsiteY38" fmla="*/ 257453 h 701336"/>
                  <a:gd name="connsiteX39" fmla="*/ 1482571 w 1757778"/>
                  <a:gd name="connsiteY39" fmla="*/ 204187 h 701336"/>
                  <a:gd name="connsiteX40" fmla="*/ 1331650 w 1757778"/>
                  <a:gd name="connsiteY40" fmla="*/ 204187 h 701336"/>
                  <a:gd name="connsiteX41" fmla="*/ 1260629 w 1757778"/>
                  <a:gd name="connsiteY41" fmla="*/ 133165 h 701336"/>
                  <a:gd name="connsiteX42" fmla="*/ 1145219 w 1757778"/>
                  <a:gd name="connsiteY42" fmla="*/ 79899 h 701336"/>
                  <a:gd name="connsiteX43" fmla="*/ 1012054 w 1757778"/>
                  <a:gd name="connsiteY43" fmla="*/ 44389 h 701336"/>
                  <a:gd name="connsiteX44" fmla="*/ 834501 w 1757778"/>
                  <a:gd name="connsiteY44" fmla="*/ 62144 h 70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57778" h="701336">
                    <a:moveTo>
                      <a:pt x="834501" y="62144"/>
                    </a:moveTo>
                    <a:lnTo>
                      <a:pt x="736846" y="124288"/>
                    </a:lnTo>
                    <a:lnTo>
                      <a:pt x="648070" y="71022"/>
                    </a:lnTo>
                    <a:lnTo>
                      <a:pt x="568171" y="71022"/>
                    </a:lnTo>
                    <a:lnTo>
                      <a:pt x="435006" y="0"/>
                    </a:lnTo>
                    <a:lnTo>
                      <a:pt x="319596" y="0"/>
                    </a:lnTo>
                    <a:lnTo>
                      <a:pt x="319596" y="0"/>
                    </a:lnTo>
                    <a:lnTo>
                      <a:pt x="337351" y="124288"/>
                    </a:lnTo>
                    <a:lnTo>
                      <a:pt x="408372" y="142043"/>
                    </a:lnTo>
                    <a:lnTo>
                      <a:pt x="523782" y="292963"/>
                    </a:lnTo>
                    <a:lnTo>
                      <a:pt x="523782" y="390618"/>
                    </a:lnTo>
                    <a:lnTo>
                      <a:pt x="443883" y="443884"/>
                    </a:lnTo>
                    <a:lnTo>
                      <a:pt x="355106" y="443884"/>
                    </a:lnTo>
                    <a:lnTo>
                      <a:pt x="257452" y="408373"/>
                    </a:lnTo>
                    <a:lnTo>
                      <a:pt x="159798" y="426128"/>
                    </a:lnTo>
                    <a:lnTo>
                      <a:pt x="97654" y="399495"/>
                    </a:lnTo>
                    <a:lnTo>
                      <a:pt x="0" y="470517"/>
                    </a:lnTo>
                    <a:lnTo>
                      <a:pt x="142042" y="532660"/>
                    </a:lnTo>
                    <a:lnTo>
                      <a:pt x="213064" y="568171"/>
                    </a:lnTo>
                    <a:lnTo>
                      <a:pt x="275207" y="523783"/>
                    </a:lnTo>
                    <a:lnTo>
                      <a:pt x="399495" y="532660"/>
                    </a:lnTo>
                    <a:lnTo>
                      <a:pt x="399495" y="532660"/>
                    </a:lnTo>
                    <a:lnTo>
                      <a:pt x="559293" y="523783"/>
                    </a:lnTo>
                    <a:lnTo>
                      <a:pt x="683580" y="541538"/>
                    </a:lnTo>
                    <a:lnTo>
                      <a:pt x="781235" y="577049"/>
                    </a:lnTo>
                    <a:lnTo>
                      <a:pt x="781235" y="665826"/>
                    </a:lnTo>
                    <a:lnTo>
                      <a:pt x="878889" y="701336"/>
                    </a:lnTo>
                    <a:lnTo>
                      <a:pt x="1029809" y="479394"/>
                    </a:lnTo>
                    <a:lnTo>
                      <a:pt x="1118586" y="523783"/>
                    </a:lnTo>
                    <a:lnTo>
                      <a:pt x="1233996" y="523783"/>
                    </a:lnTo>
                    <a:lnTo>
                      <a:pt x="1269506" y="461639"/>
                    </a:lnTo>
                    <a:lnTo>
                      <a:pt x="1376039" y="452761"/>
                    </a:lnTo>
                    <a:lnTo>
                      <a:pt x="1455938" y="452761"/>
                    </a:lnTo>
                    <a:lnTo>
                      <a:pt x="1473693" y="479394"/>
                    </a:lnTo>
                    <a:lnTo>
                      <a:pt x="1526959" y="488272"/>
                    </a:lnTo>
                    <a:lnTo>
                      <a:pt x="1606858" y="523783"/>
                    </a:lnTo>
                    <a:lnTo>
                      <a:pt x="1757778" y="390618"/>
                    </a:lnTo>
                    <a:lnTo>
                      <a:pt x="1642369" y="337352"/>
                    </a:lnTo>
                    <a:lnTo>
                      <a:pt x="1340528" y="257453"/>
                    </a:lnTo>
                    <a:lnTo>
                      <a:pt x="1482571" y="204187"/>
                    </a:lnTo>
                    <a:lnTo>
                      <a:pt x="1331650" y="204187"/>
                    </a:lnTo>
                    <a:lnTo>
                      <a:pt x="1260629" y="133165"/>
                    </a:lnTo>
                    <a:lnTo>
                      <a:pt x="1145219" y="79899"/>
                    </a:lnTo>
                    <a:lnTo>
                      <a:pt x="1012054" y="44389"/>
                    </a:lnTo>
                    <a:lnTo>
                      <a:pt x="834501" y="62144"/>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Freeform 22"/>
              <p:cNvSpPr/>
              <p:nvPr/>
            </p:nvSpPr>
            <p:spPr bwMode="auto">
              <a:xfrm>
                <a:off x="6613864" y="2095130"/>
                <a:ext cx="461639" cy="168676"/>
              </a:xfrm>
              <a:custGeom>
                <a:avLst/>
                <a:gdLst>
                  <a:gd name="connsiteX0" fmla="*/ 408373 w 461639"/>
                  <a:gd name="connsiteY0" fmla="*/ 0 h 168676"/>
                  <a:gd name="connsiteX1" fmla="*/ 88777 w 461639"/>
                  <a:gd name="connsiteY1" fmla="*/ 0 h 168676"/>
                  <a:gd name="connsiteX2" fmla="*/ 0 w 461639"/>
                  <a:gd name="connsiteY2" fmla="*/ 26633 h 168676"/>
                  <a:gd name="connsiteX3" fmla="*/ 62144 w 461639"/>
                  <a:gd name="connsiteY3" fmla="*/ 133165 h 168676"/>
                  <a:gd name="connsiteX4" fmla="*/ 213064 w 461639"/>
                  <a:gd name="connsiteY4" fmla="*/ 150920 h 168676"/>
                  <a:gd name="connsiteX5" fmla="*/ 337352 w 461639"/>
                  <a:gd name="connsiteY5" fmla="*/ 168676 h 168676"/>
                  <a:gd name="connsiteX6" fmla="*/ 461639 w 461639"/>
                  <a:gd name="connsiteY6" fmla="*/ 88777 h 168676"/>
                  <a:gd name="connsiteX7" fmla="*/ 408373 w 461639"/>
                  <a:gd name="connsiteY7" fmla="*/ 0 h 16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39" h="168676">
                    <a:moveTo>
                      <a:pt x="408373" y="0"/>
                    </a:moveTo>
                    <a:lnTo>
                      <a:pt x="88777" y="0"/>
                    </a:lnTo>
                    <a:lnTo>
                      <a:pt x="0" y="26633"/>
                    </a:lnTo>
                    <a:lnTo>
                      <a:pt x="62144" y="133165"/>
                    </a:lnTo>
                    <a:lnTo>
                      <a:pt x="213064" y="150920"/>
                    </a:lnTo>
                    <a:lnTo>
                      <a:pt x="337352" y="168676"/>
                    </a:lnTo>
                    <a:lnTo>
                      <a:pt x="461639" y="88777"/>
                    </a:lnTo>
                    <a:lnTo>
                      <a:pt x="408373" y="0"/>
                    </a:lnTo>
                    <a:close/>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Freeform 26"/>
              <p:cNvSpPr/>
              <p:nvPr/>
            </p:nvSpPr>
            <p:spPr bwMode="auto">
              <a:xfrm>
                <a:off x="3515557" y="1402672"/>
                <a:ext cx="1189608" cy="328474"/>
              </a:xfrm>
              <a:custGeom>
                <a:avLst/>
                <a:gdLst>
                  <a:gd name="connsiteX0" fmla="*/ 0 w 1189608"/>
                  <a:gd name="connsiteY0" fmla="*/ 0 h 328474"/>
                  <a:gd name="connsiteX1" fmla="*/ 0 w 1189608"/>
                  <a:gd name="connsiteY1" fmla="*/ 0 h 328474"/>
                  <a:gd name="connsiteX2" fmla="*/ 88777 w 1189608"/>
                  <a:gd name="connsiteY2" fmla="*/ 97654 h 328474"/>
                  <a:gd name="connsiteX3" fmla="*/ 355107 w 1189608"/>
                  <a:gd name="connsiteY3" fmla="*/ 106532 h 328474"/>
                  <a:gd name="connsiteX4" fmla="*/ 363985 w 1189608"/>
                  <a:gd name="connsiteY4" fmla="*/ 195309 h 328474"/>
                  <a:gd name="connsiteX5" fmla="*/ 257453 w 1189608"/>
                  <a:gd name="connsiteY5" fmla="*/ 266330 h 328474"/>
                  <a:gd name="connsiteX6" fmla="*/ 381740 w 1189608"/>
                  <a:gd name="connsiteY6" fmla="*/ 301841 h 328474"/>
                  <a:gd name="connsiteX7" fmla="*/ 497150 w 1189608"/>
                  <a:gd name="connsiteY7" fmla="*/ 301841 h 328474"/>
                  <a:gd name="connsiteX8" fmla="*/ 674703 w 1189608"/>
                  <a:gd name="connsiteY8" fmla="*/ 284085 h 328474"/>
                  <a:gd name="connsiteX9" fmla="*/ 861134 w 1189608"/>
                  <a:gd name="connsiteY9" fmla="*/ 328474 h 328474"/>
                  <a:gd name="connsiteX10" fmla="*/ 1047565 w 1189608"/>
                  <a:gd name="connsiteY10" fmla="*/ 248575 h 328474"/>
                  <a:gd name="connsiteX11" fmla="*/ 1189608 w 1189608"/>
                  <a:gd name="connsiteY11" fmla="*/ 248575 h 328474"/>
                  <a:gd name="connsiteX12" fmla="*/ 1118587 w 1189608"/>
                  <a:gd name="connsiteY12" fmla="*/ 133165 h 328474"/>
                  <a:gd name="connsiteX13" fmla="*/ 941033 w 1189608"/>
                  <a:gd name="connsiteY13" fmla="*/ 97654 h 328474"/>
                  <a:gd name="connsiteX14" fmla="*/ 781235 w 1189608"/>
                  <a:gd name="connsiteY14" fmla="*/ 8878 h 328474"/>
                  <a:gd name="connsiteX15" fmla="*/ 639193 w 1189608"/>
                  <a:gd name="connsiteY15" fmla="*/ 0 h 32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608" h="328474">
                    <a:moveTo>
                      <a:pt x="0" y="0"/>
                    </a:moveTo>
                    <a:lnTo>
                      <a:pt x="0" y="0"/>
                    </a:lnTo>
                    <a:lnTo>
                      <a:pt x="88777" y="97654"/>
                    </a:lnTo>
                    <a:lnTo>
                      <a:pt x="355107" y="106532"/>
                    </a:lnTo>
                    <a:lnTo>
                      <a:pt x="363985" y="195309"/>
                    </a:lnTo>
                    <a:lnTo>
                      <a:pt x="257453" y="266330"/>
                    </a:lnTo>
                    <a:cubicBezTo>
                      <a:pt x="350873" y="307850"/>
                      <a:pt x="308207" y="301841"/>
                      <a:pt x="381740" y="301841"/>
                    </a:cubicBezTo>
                    <a:lnTo>
                      <a:pt x="497150" y="301841"/>
                    </a:lnTo>
                    <a:lnTo>
                      <a:pt x="674703" y="284085"/>
                    </a:lnTo>
                    <a:lnTo>
                      <a:pt x="861134" y="328474"/>
                    </a:lnTo>
                    <a:lnTo>
                      <a:pt x="1047565" y="248575"/>
                    </a:lnTo>
                    <a:lnTo>
                      <a:pt x="1189608" y="248575"/>
                    </a:lnTo>
                    <a:lnTo>
                      <a:pt x="1118587" y="133165"/>
                    </a:lnTo>
                    <a:lnTo>
                      <a:pt x="941033" y="97654"/>
                    </a:lnTo>
                    <a:lnTo>
                      <a:pt x="781235" y="8878"/>
                    </a:lnTo>
                    <a:lnTo>
                      <a:pt x="639193" y="0"/>
                    </a:lnTo>
                  </a:path>
                </a:pathLst>
              </a:custGeom>
              <a:noFill/>
              <a:ln w="2857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33" name="Rectangle 2"/>
          <p:cNvSpPr txBox="1">
            <a:spLocks noChangeArrowheads="1"/>
          </p:cNvSpPr>
          <p:nvPr/>
        </p:nvSpPr>
        <p:spPr bwMode="auto">
          <a:xfrm>
            <a:off x="990600" y="1524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2800" b="1" dirty="0" smtClean="0">
                <a:solidFill>
                  <a:schemeClr val="bg2"/>
                </a:solidFill>
                <a:latin typeface="Arial" pitchFamily="34" charset="0"/>
                <a:cs typeface="Arial" pitchFamily="34" charset="0"/>
              </a:rPr>
              <a:t>Vientos y TEP (</a:t>
            </a:r>
            <a:r>
              <a:rPr lang="el-GR" sz="2800" b="1" dirty="0" smtClean="0">
                <a:solidFill>
                  <a:schemeClr val="bg2"/>
                </a:solidFill>
                <a:latin typeface="Arial" pitchFamily="34" charset="0"/>
                <a:cs typeface="Arial" pitchFamily="34" charset="0"/>
              </a:rPr>
              <a:t>θ</a:t>
            </a:r>
            <a:r>
              <a:rPr lang="en-US" sz="2800" b="1" dirty="0" smtClean="0">
                <a:solidFill>
                  <a:schemeClr val="bg2"/>
                </a:solidFill>
                <a:latin typeface="Arial" pitchFamily="34" charset="0"/>
                <a:cs typeface="Arial" pitchFamily="34" charset="0"/>
              </a:rPr>
              <a:t>e</a:t>
            </a:r>
            <a:r>
              <a:rPr lang="es-ES_tradnl" sz="2800" b="1" dirty="0" smtClean="0">
                <a:solidFill>
                  <a:schemeClr val="bg2"/>
                </a:solidFill>
                <a:latin typeface="Arial" pitchFamily="34" charset="0"/>
                <a:cs typeface="Arial" pitchFamily="34" charset="0"/>
              </a:rPr>
              <a:t>) en 850 </a:t>
            </a:r>
            <a:r>
              <a:rPr lang="es-ES_tradnl" sz="2800" b="1" dirty="0" err="1" smtClean="0">
                <a:solidFill>
                  <a:schemeClr val="bg2"/>
                </a:solidFill>
                <a:latin typeface="Arial" pitchFamily="34" charset="0"/>
                <a:cs typeface="Arial" pitchFamily="34" charset="0"/>
              </a:rPr>
              <a:t>hPa</a:t>
            </a:r>
            <a:endParaRPr lang="es-ES_tradnl" sz="2800" b="1" dirty="0" smtClean="0">
              <a:solidFill>
                <a:schemeClr val="bg2"/>
              </a:solidFill>
              <a:latin typeface="Arial" pitchFamily="34" charset="0"/>
              <a:cs typeface="Arial" pitchFamily="34" charset="0"/>
            </a:endParaRPr>
          </a:p>
        </p:txBody>
      </p:sp>
      <p:grpSp>
        <p:nvGrpSpPr>
          <p:cNvPr id="29" name="Group 28"/>
          <p:cNvGrpSpPr/>
          <p:nvPr/>
        </p:nvGrpSpPr>
        <p:grpSpPr>
          <a:xfrm>
            <a:off x="5029200" y="2895600"/>
            <a:ext cx="1676400" cy="838200"/>
            <a:chOff x="5029200" y="2895600"/>
            <a:chExt cx="1676400" cy="838200"/>
          </a:xfrm>
        </p:grpSpPr>
        <p:sp>
          <p:nvSpPr>
            <p:cNvPr id="133123" name="Text Box 4"/>
            <p:cNvSpPr txBox="1">
              <a:spLocks noChangeArrowheads="1"/>
            </p:cNvSpPr>
            <p:nvPr/>
          </p:nvSpPr>
          <p:spPr bwMode="auto">
            <a:xfrm>
              <a:off x="5029200" y="2902803"/>
              <a:ext cx="1676400" cy="830997"/>
            </a:xfrm>
            <a:prstGeom prst="rect">
              <a:avLst/>
            </a:prstGeom>
            <a:noFill/>
            <a:ln w="9525">
              <a:noFill/>
              <a:miter lim="800000"/>
              <a:headEnd/>
              <a:tailEnd/>
            </a:ln>
            <a:effectLst>
              <a:outerShdw blurRad="203200" algn="ctr" rotWithShape="0">
                <a:prstClr val="black"/>
              </a:outerShdw>
            </a:effectLst>
          </p:spPr>
          <p:txBody>
            <a:bodyPr>
              <a:spAutoFit/>
            </a:bodyPr>
            <a:lstStyle/>
            <a:p>
              <a:pPr algn="ctr" eaLnBrk="0" hangingPunct="0">
                <a:spcBef>
                  <a:spcPct val="50000"/>
                </a:spcBef>
              </a:pPr>
              <a:r>
                <a:rPr lang="es-ES_tradnl" dirty="0">
                  <a:effectLst>
                    <a:outerShdw blurRad="38100" dist="38100" dir="2700000" algn="tl">
                      <a:srgbClr val="000000">
                        <a:alpha val="43137"/>
                      </a:srgbClr>
                    </a:outerShdw>
                  </a:effectLst>
                  <a:latin typeface="Arial" pitchFamily="34" charset="0"/>
                  <a:cs typeface="Arial" pitchFamily="34" charset="0"/>
                </a:rPr>
                <a:t>Caliente y </a:t>
              </a:r>
              <a:r>
                <a:rPr lang="es-ES_tradnl" dirty="0" smtClean="0">
                  <a:effectLst>
                    <a:outerShdw blurRad="38100" dist="38100" dir="2700000" algn="tl">
                      <a:srgbClr val="000000">
                        <a:alpha val="43137"/>
                      </a:srgbClr>
                    </a:outerShdw>
                  </a:effectLst>
                  <a:latin typeface="Arial" pitchFamily="34" charset="0"/>
                  <a:cs typeface="Arial" pitchFamily="34" charset="0"/>
                </a:rPr>
                <a:t>Húmedo</a:t>
              </a:r>
              <a:endParaRPr lang="es-ES_tradnl" dirty="0">
                <a:effectLst>
                  <a:outerShdw blurRad="38100" dist="38100" dir="2700000" algn="tl">
                    <a:srgbClr val="000000">
                      <a:alpha val="43137"/>
                    </a:srgbClr>
                  </a:outerShdw>
                </a:effectLst>
                <a:latin typeface="Arial" pitchFamily="34" charset="0"/>
                <a:cs typeface="Arial" pitchFamily="34" charset="0"/>
              </a:endParaRPr>
            </a:p>
          </p:txBody>
        </p:sp>
        <p:sp>
          <p:nvSpPr>
            <p:cNvPr id="34" name="Text Box 4"/>
            <p:cNvSpPr txBox="1">
              <a:spLocks noChangeArrowheads="1"/>
            </p:cNvSpPr>
            <p:nvPr/>
          </p:nvSpPr>
          <p:spPr bwMode="auto">
            <a:xfrm>
              <a:off x="5029200" y="2895600"/>
              <a:ext cx="1676400" cy="830997"/>
            </a:xfrm>
            <a:prstGeom prst="rect">
              <a:avLst/>
            </a:prstGeom>
            <a:noFill/>
            <a:ln w="9525">
              <a:noFill/>
              <a:miter lim="800000"/>
              <a:headEnd/>
              <a:tailEnd/>
            </a:ln>
            <a:effectLst>
              <a:outerShdw blurRad="203200" algn="ctr" rotWithShape="0">
                <a:prstClr val="black"/>
              </a:outerShdw>
            </a:effectLst>
          </p:spPr>
          <p:txBody>
            <a:bodyPr>
              <a:spAutoFit/>
            </a:bodyPr>
            <a:lstStyle/>
            <a:p>
              <a:pPr algn="ctr" eaLnBrk="0" hangingPunct="0">
                <a:spcBef>
                  <a:spcPct val="50000"/>
                </a:spcBef>
              </a:pPr>
              <a:r>
                <a:rPr lang="es-ES_tradnl" dirty="0">
                  <a:effectLst>
                    <a:outerShdw blurRad="38100" dist="38100" dir="2700000" algn="tl">
                      <a:srgbClr val="000000">
                        <a:alpha val="43137"/>
                      </a:srgbClr>
                    </a:outerShdw>
                  </a:effectLst>
                  <a:latin typeface="Arial" pitchFamily="34" charset="0"/>
                  <a:cs typeface="Arial" pitchFamily="34" charset="0"/>
                </a:rPr>
                <a:t>Caliente y </a:t>
              </a:r>
              <a:r>
                <a:rPr lang="es-ES_tradnl" dirty="0" smtClean="0">
                  <a:effectLst>
                    <a:outerShdw blurRad="38100" dist="38100" dir="2700000" algn="tl">
                      <a:srgbClr val="000000">
                        <a:alpha val="43137"/>
                      </a:srgbClr>
                    </a:outerShdw>
                  </a:effectLst>
                  <a:latin typeface="Arial" pitchFamily="34" charset="0"/>
                  <a:cs typeface="Arial" pitchFamily="34" charset="0"/>
                </a:rPr>
                <a:t>Húmedo</a:t>
              </a:r>
              <a:endParaRPr lang="es-ES_tradnl" dirty="0">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
          <p:cNvPicPr>
            <a:picLocks noChangeAspect="1" noChangeArrowheads="1"/>
          </p:cNvPicPr>
          <p:nvPr/>
        </p:nvPicPr>
        <p:blipFill>
          <a:blip r:embed="rId3" cstate="print"/>
          <a:srcRect/>
          <a:stretch>
            <a:fillRect/>
          </a:stretch>
        </p:blipFill>
        <p:spPr bwMode="auto">
          <a:xfrm>
            <a:off x="990600" y="990600"/>
            <a:ext cx="7239000" cy="5429250"/>
          </a:xfrm>
          <a:prstGeom prst="rect">
            <a:avLst/>
          </a:prstGeom>
          <a:noFill/>
          <a:ln w="9525">
            <a:noFill/>
            <a:miter lim="800000"/>
            <a:headEnd/>
            <a:tailEnd/>
          </a:ln>
        </p:spPr>
      </p:pic>
      <p:sp>
        <p:nvSpPr>
          <p:cNvPr id="135171" name="Freeform 4"/>
          <p:cNvSpPr>
            <a:spLocks/>
          </p:cNvSpPr>
          <p:nvPr/>
        </p:nvSpPr>
        <p:spPr bwMode="auto">
          <a:xfrm>
            <a:off x="2971800" y="1752600"/>
            <a:ext cx="1524000" cy="2743200"/>
          </a:xfrm>
          <a:custGeom>
            <a:avLst/>
            <a:gdLst>
              <a:gd name="T0" fmla="*/ 0 w 960"/>
              <a:gd name="T1" fmla="*/ 0 h 1728"/>
              <a:gd name="T2" fmla="*/ 2147483647 w 960"/>
              <a:gd name="T3" fmla="*/ 2147483647 h 1728"/>
              <a:gd name="T4" fmla="*/ 2147483647 w 960"/>
              <a:gd name="T5" fmla="*/ 2147483647 h 1728"/>
              <a:gd name="T6" fmla="*/ 2147483647 w 960"/>
              <a:gd name="T7" fmla="*/ 2147483647 h 1728"/>
              <a:gd name="T8" fmla="*/ 2147483647 w 960"/>
              <a:gd name="T9" fmla="*/ 2147483647 h 1728"/>
              <a:gd name="T10" fmla="*/ 2147483647 w 960"/>
              <a:gd name="T11" fmla="*/ 2147483647 h 1728"/>
              <a:gd name="T12" fmla="*/ 0 60000 65536"/>
              <a:gd name="T13" fmla="*/ 0 60000 65536"/>
              <a:gd name="T14" fmla="*/ 0 60000 65536"/>
              <a:gd name="T15" fmla="*/ 0 60000 65536"/>
              <a:gd name="T16" fmla="*/ 0 60000 65536"/>
              <a:gd name="T17" fmla="*/ 0 60000 65536"/>
              <a:gd name="T18" fmla="*/ 0 w 960"/>
              <a:gd name="T19" fmla="*/ 0 h 1728"/>
              <a:gd name="T20" fmla="*/ 960 w 960"/>
              <a:gd name="T21" fmla="*/ 1728 h 1728"/>
            </a:gdLst>
            <a:ahLst/>
            <a:cxnLst>
              <a:cxn ang="T12">
                <a:pos x="T0" y="T1"/>
              </a:cxn>
              <a:cxn ang="T13">
                <a:pos x="T2" y="T3"/>
              </a:cxn>
              <a:cxn ang="T14">
                <a:pos x="T4" y="T5"/>
              </a:cxn>
              <a:cxn ang="T15">
                <a:pos x="T6" y="T7"/>
              </a:cxn>
              <a:cxn ang="T16">
                <a:pos x="T8" y="T9"/>
              </a:cxn>
              <a:cxn ang="T17">
                <a:pos x="T10" y="T11"/>
              </a:cxn>
            </a:cxnLst>
            <a:rect l="T18" t="T19" r="T20" b="T21"/>
            <a:pathLst>
              <a:path w="960" h="1728">
                <a:moveTo>
                  <a:pt x="0" y="0"/>
                </a:moveTo>
                <a:cubicBezTo>
                  <a:pt x="24" y="116"/>
                  <a:pt x="48" y="232"/>
                  <a:pt x="96" y="384"/>
                </a:cubicBezTo>
                <a:cubicBezTo>
                  <a:pt x="144" y="536"/>
                  <a:pt x="216" y="760"/>
                  <a:pt x="288" y="912"/>
                </a:cubicBezTo>
                <a:cubicBezTo>
                  <a:pt x="360" y="1064"/>
                  <a:pt x="440" y="1184"/>
                  <a:pt x="528" y="1296"/>
                </a:cubicBezTo>
                <a:cubicBezTo>
                  <a:pt x="616" y="1408"/>
                  <a:pt x="744" y="1512"/>
                  <a:pt x="816" y="1584"/>
                </a:cubicBezTo>
                <a:cubicBezTo>
                  <a:pt x="888" y="1656"/>
                  <a:pt x="924" y="1692"/>
                  <a:pt x="960" y="1728"/>
                </a:cubicBezTo>
              </a:path>
            </a:pathLst>
          </a:custGeom>
          <a:noFill/>
          <a:ln w="38100" cap="flat" cmpd="sng">
            <a:solidFill>
              <a:srgbClr val="FF0000"/>
            </a:solidFill>
            <a:prstDash val="dash"/>
            <a:round/>
            <a:headEnd/>
            <a:tailEnd/>
          </a:ln>
        </p:spPr>
        <p:txBody>
          <a:bodyPr/>
          <a:lstStyle/>
          <a:p>
            <a:endParaRPr lang="en-US"/>
          </a:p>
        </p:txBody>
      </p:sp>
      <p:sp>
        <p:nvSpPr>
          <p:cNvPr id="135172" name="Freeform 5"/>
          <p:cNvSpPr>
            <a:spLocks/>
          </p:cNvSpPr>
          <p:nvPr/>
        </p:nvSpPr>
        <p:spPr bwMode="auto">
          <a:xfrm>
            <a:off x="5334000" y="4876800"/>
            <a:ext cx="533400" cy="914400"/>
          </a:xfrm>
          <a:custGeom>
            <a:avLst/>
            <a:gdLst>
              <a:gd name="T0" fmla="*/ 0 w 336"/>
              <a:gd name="T1" fmla="*/ 0 h 576"/>
              <a:gd name="T2" fmla="*/ 2147483647 w 336"/>
              <a:gd name="T3" fmla="*/ 2147483647 h 576"/>
              <a:gd name="T4" fmla="*/ 2147483647 w 336"/>
              <a:gd name="T5" fmla="*/ 2147483647 h 576"/>
              <a:gd name="T6" fmla="*/ 2147483647 w 336"/>
              <a:gd name="T7" fmla="*/ 2147483647 h 576"/>
              <a:gd name="T8" fmla="*/ 0 60000 65536"/>
              <a:gd name="T9" fmla="*/ 0 60000 65536"/>
              <a:gd name="T10" fmla="*/ 0 60000 65536"/>
              <a:gd name="T11" fmla="*/ 0 60000 65536"/>
              <a:gd name="T12" fmla="*/ 0 w 336"/>
              <a:gd name="T13" fmla="*/ 0 h 576"/>
              <a:gd name="T14" fmla="*/ 336 w 336"/>
              <a:gd name="T15" fmla="*/ 576 h 576"/>
            </a:gdLst>
            <a:ahLst/>
            <a:cxnLst>
              <a:cxn ang="T8">
                <a:pos x="T0" y="T1"/>
              </a:cxn>
              <a:cxn ang="T9">
                <a:pos x="T2" y="T3"/>
              </a:cxn>
              <a:cxn ang="T10">
                <a:pos x="T4" y="T5"/>
              </a:cxn>
              <a:cxn ang="T11">
                <a:pos x="T6" y="T7"/>
              </a:cxn>
            </a:cxnLst>
            <a:rect l="T12" t="T13" r="T14" b="T15"/>
            <a:pathLst>
              <a:path w="336" h="576">
                <a:moveTo>
                  <a:pt x="0" y="0"/>
                </a:moveTo>
                <a:cubicBezTo>
                  <a:pt x="28" y="56"/>
                  <a:pt x="56" y="112"/>
                  <a:pt x="96" y="192"/>
                </a:cubicBezTo>
                <a:cubicBezTo>
                  <a:pt x="136" y="272"/>
                  <a:pt x="200" y="416"/>
                  <a:pt x="240" y="480"/>
                </a:cubicBezTo>
                <a:cubicBezTo>
                  <a:pt x="280" y="544"/>
                  <a:pt x="320" y="560"/>
                  <a:pt x="336" y="576"/>
                </a:cubicBezTo>
              </a:path>
            </a:pathLst>
          </a:custGeom>
          <a:noFill/>
          <a:ln w="38100" cap="flat" cmpd="sng">
            <a:solidFill>
              <a:srgbClr val="FF0000"/>
            </a:solidFill>
            <a:prstDash val="dash"/>
            <a:round/>
            <a:headEnd/>
            <a:tailEnd/>
          </a:ln>
        </p:spPr>
        <p:txBody>
          <a:bodyPr/>
          <a:lstStyle/>
          <a:p>
            <a:endParaRPr lang="en-US"/>
          </a:p>
        </p:txBody>
      </p:sp>
      <p:sp>
        <p:nvSpPr>
          <p:cNvPr id="7" name="Rectangle 2"/>
          <p:cNvSpPr txBox="1">
            <a:spLocks noChangeArrowheads="1"/>
          </p:cNvSpPr>
          <p:nvPr/>
        </p:nvSpPr>
        <p:spPr bwMode="auto">
          <a:xfrm>
            <a:off x="838200" y="2286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800" b="1" dirty="0" smtClean="0">
                <a:solidFill>
                  <a:schemeClr val="bg2"/>
                </a:solidFill>
                <a:latin typeface="Arial" pitchFamily="34" charset="0"/>
                <a:cs typeface="Arial" pitchFamily="34" charset="0"/>
              </a:rPr>
              <a:t>Corte Transversal: </a:t>
            </a:r>
            <a:r>
              <a:rPr lang="en-US" sz="2800" b="1" dirty="0" err="1" smtClean="0">
                <a:solidFill>
                  <a:schemeClr val="bg2"/>
                </a:solidFill>
                <a:latin typeface="Arial" pitchFamily="34" charset="0"/>
                <a:cs typeface="Arial" pitchFamily="34" charset="0"/>
              </a:rPr>
              <a:t>Vientos</a:t>
            </a:r>
            <a:endParaRPr lang="es-ES_tradnl" sz="2800" b="1" dirty="0" smtClean="0">
              <a:solidFill>
                <a:schemeClr val="bg2"/>
              </a:solidFill>
              <a:latin typeface="Arial" pitchFamily="34" charset="0"/>
              <a:cs typeface="Arial" pitchFamily="34" charset="0"/>
            </a:endParaRPr>
          </a:p>
        </p:txBody>
      </p:sp>
      <p:sp>
        <p:nvSpPr>
          <p:cNvPr id="6" name="TextBox 5"/>
          <p:cNvSpPr txBox="1">
            <a:spLocks noChangeArrowheads="1"/>
          </p:cNvSpPr>
          <p:nvPr/>
        </p:nvSpPr>
        <p:spPr bwMode="auto">
          <a:xfrm>
            <a:off x="3733800" y="2465388"/>
            <a:ext cx="1341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solidFill>
                  <a:srgbClr val="FFFF00"/>
                </a:solidFill>
              </a:rPr>
              <a:t>TUTT</a:t>
            </a:r>
          </a:p>
        </p:txBody>
      </p:sp>
      <p:sp>
        <p:nvSpPr>
          <p:cNvPr id="8" name="TextBox 26"/>
          <p:cNvSpPr txBox="1">
            <a:spLocks noChangeArrowheads="1"/>
          </p:cNvSpPr>
          <p:nvPr/>
        </p:nvSpPr>
        <p:spPr bwMode="auto">
          <a:xfrm>
            <a:off x="5867400" y="4876800"/>
            <a:ext cx="1341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solidFill>
                  <a:srgbClr val="FFFF00"/>
                </a:solidFill>
              </a:rPr>
              <a:t>“</a:t>
            </a:r>
            <a:r>
              <a:rPr lang="en-US" dirty="0">
                <a:solidFill>
                  <a:srgbClr val="FFFF00"/>
                </a:solidFill>
              </a:rPr>
              <a:t>V</a:t>
            </a:r>
            <a:r>
              <a:rPr lang="en-US" dirty="0" smtClean="0">
                <a:solidFill>
                  <a:srgbClr val="FFFF00"/>
                </a:solidFill>
              </a:rPr>
              <a:t>” </a:t>
            </a:r>
            <a:r>
              <a:rPr lang="en-US" dirty="0" err="1" smtClean="0">
                <a:solidFill>
                  <a:srgbClr val="FFFF00"/>
                </a:solidFill>
              </a:rPr>
              <a:t>Invertida</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685800" y="1143000"/>
            <a:ext cx="7772400" cy="5105400"/>
          </a:xfrm>
        </p:spPr>
        <p:txBody>
          <a:bodyPr/>
          <a:lstStyle/>
          <a:p>
            <a:pPr>
              <a:lnSpc>
                <a:spcPct val="80000"/>
              </a:lnSpc>
            </a:pPr>
            <a:r>
              <a:rPr lang="es-ES_tradnl" sz="2800" dirty="0" smtClean="0">
                <a:solidFill>
                  <a:schemeClr val="bg2"/>
                </a:solidFill>
              </a:rPr>
              <a:t>Evaluación de las </a:t>
            </a:r>
            <a:r>
              <a:rPr lang="es-ES_tradnl" sz="2800" b="1" dirty="0" smtClean="0">
                <a:solidFill>
                  <a:schemeClr val="bg2"/>
                </a:solidFill>
              </a:rPr>
              <a:t>imágenes visibles </a:t>
            </a:r>
            <a:r>
              <a:rPr lang="es-ES_tradnl" sz="2800" dirty="0" smtClean="0">
                <a:solidFill>
                  <a:schemeClr val="bg2"/>
                </a:solidFill>
              </a:rPr>
              <a:t>muestran una vaguada invertida en capas bajas.</a:t>
            </a:r>
          </a:p>
          <a:p>
            <a:pPr lvl="1">
              <a:lnSpc>
                <a:spcPct val="80000"/>
              </a:lnSpc>
            </a:pPr>
            <a:r>
              <a:rPr lang="es-ES_tradnl" sz="2400" dirty="0" smtClean="0">
                <a:solidFill>
                  <a:schemeClr val="bg1">
                    <a:lumMod val="75000"/>
                  </a:schemeClr>
                </a:solidFill>
              </a:rPr>
              <a:t>La imágenes visible claramente muestran una perturbación en niveles bajos, pero no es evidente que se asocia a un sistema de capas altas.</a:t>
            </a:r>
          </a:p>
          <a:p>
            <a:pPr lvl="1">
              <a:lnSpc>
                <a:spcPct val="80000"/>
              </a:lnSpc>
            </a:pPr>
            <a:endParaRPr lang="es-ES_tradnl" sz="500" dirty="0" smtClean="0">
              <a:solidFill>
                <a:schemeClr val="bg1">
                  <a:lumMod val="75000"/>
                </a:schemeClr>
              </a:solidFill>
            </a:endParaRPr>
          </a:p>
          <a:p>
            <a:pPr lvl="1">
              <a:lnSpc>
                <a:spcPct val="80000"/>
              </a:lnSpc>
            </a:pPr>
            <a:r>
              <a:rPr lang="es-ES_tradnl" sz="2400" dirty="0" smtClean="0">
                <a:solidFill>
                  <a:schemeClr val="bg1">
                    <a:lumMod val="75000"/>
                  </a:schemeClr>
                </a:solidFill>
              </a:rPr>
              <a:t>Por ello, podría fácilmente ser confundida con una perturbación en los alisios/onda Tropical.</a:t>
            </a:r>
          </a:p>
          <a:p>
            <a:pPr>
              <a:lnSpc>
                <a:spcPct val="80000"/>
              </a:lnSpc>
            </a:pPr>
            <a:endParaRPr lang="es-ES_tradnl" sz="2400" dirty="0" smtClean="0">
              <a:solidFill>
                <a:schemeClr val="bg2"/>
              </a:solidFill>
            </a:endParaRPr>
          </a:p>
          <a:p>
            <a:pPr>
              <a:lnSpc>
                <a:spcPct val="80000"/>
              </a:lnSpc>
            </a:pPr>
            <a:r>
              <a:rPr lang="es-ES_tradnl" sz="2800" dirty="0" smtClean="0">
                <a:solidFill>
                  <a:schemeClr val="bg2"/>
                </a:solidFill>
              </a:rPr>
              <a:t>La imagen de </a:t>
            </a:r>
            <a:r>
              <a:rPr lang="es-ES_tradnl" sz="2800" b="1" dirty="0" smtClean="0">
                <a:solidFill>
                  <a:schemeClr val="bg2"/>
                </a:solidFill>
              </a:rPr>
              <a:t>vapor de </a:t>
            </a:r>
            <a:r>
              <a:rPr lang="es-ES_tradnl" sz="2800" b="1" dirty="0">
                <a:solidFill>
                  <a:schemeClr val="bg2"/>
                </a:solidFill>
              </a:rPr>
              <a:t>a</a:t>
            </a:r>
            <a:r>
              <a:rPr lang="es-ES_tradnl" sz="2800" b="1" dirty="0" smtClean="0">
                <a:solidFill>
                  <a:schemeClr val="bg2"/>
                </a:solidFill>
              </a:rPr>
              <a:t>gua</a:t>
            </a:r>
            <a:r>
              <a:rPr lang="es-ES_tradnl" sz="2800" dirty="0" smtClean="0">
                <a:solidFill>
                  <a:schemeClr val="bg2"/>
                </a:solidFill>
              </a:rPr>
              <a:t>, en combinación con la imágenes visibles, claramente muestra la vaguada en altura con una dorsal al este.</a:t>
            </a:r>
          </a:p>
          <a:p>
            <a:pPr lvl="1">
              <a:lnSpc>
                <a:spcPct val="80000"/>
              </a:lnSpc>
            </a:pPr>
            <a:r>
              <a:rPr lang="es-ES_tradnl" sz="2400" dirty="0" smtClean="0">
                <a:solidFill>
                  <a:schemeClr val="bg1">
                    <a:lumMod val="75000"/>
                  </a:schemeClr>
                </a:solidFill>
              </a:rPr>
              <a:t>Ello sugiere una dependencia de la perturbación de capas bajas de la vaguada en la atmósfera superior.</a:t>
            </a:r>
          </a:p>
          <a:p>
            <a:pPr lvl="1">
              <a:lnSpc>
                <a:spcPct val="80000"/>
              </a:lnSpc>
            </a:pPr>
            <a:endParaRPr lang="es-ES_tradnl" sz="500" dirty="0" smtClean="0">
              <a:solidFill>
                <a:schemeClr val="bg1">
                  <a:lumMod val="75000"/>
                </a:schemeClr>
              </a:solidFill>
            </a:endParaRPr>
          </a:p>
          <a:p>
            <a:pPr lvl="1">
              <a:lnSpc>
                <a:spcPct val="80000"/>
              </a:lnSpc>
            </a:pPr>
            <a:r>
              <a:rPr lang="es-ES_tradnl" sz="2400" dirty="0" smtClean="0">
                <a:solidFill>
                  <a:schemeClr val="bg1">
                    <a:lumMod val="75000"/>
                  </a:schemeClr>
                </a:solidFill>
              </a:rPr>
              <a:t>Esto se puede confirmar con el corte transversal del campo de viento.</a:t>
            </a:r>
          </a:p>
        </p:txBody>
      </p:sp>
      <p:sp>
        <p:nvSpPr>
          <p:cNvPr id="6" name="Rectangle 2"/>
          <p:cNvSpPr txBox="1">
            <a:spLocks noChangeArrowheads="1"/>
          </p:cNvSpPr>
          <p:nvPr/>
        </p:nvSpPr>
        <p:spPr bwMode="auto">
          <a:xfrm>
            <a:off x="838200" y="228600"/>
            <a:ext cx="7391400" cy="762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s-ES_tradnl" sz="3000" b="1" dirty="0" smtClean="0">
                <a:solidFill>
                  <a:schemeClr val="bg2"/>
                </a:solidFill>
                <a:latin typeface="Arial" pitchFamily="34" charset="0"/>
                <a:cs typeface="Arial" pitchFamily="34" charset="0"/>
              </a:rPr>
              <a:t>Observaciones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8562</TotalTime>
  <Words>2512</Words>
  <Application>Microsoft Office PowerPoint</Application>
  <PresentationFormat>On-screen Show (4:3)</PresentationFormat>
  <Paragraphs>197</Paragraphs>
  <Slides>39</Slides>
  <Notes>24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Blank Presentation</vt:lpstr>
      <vt:lpstr>Ejercicio Practico:  Evento del 20 de Abril del 2004</vt:lpstr>
      <vt:lpstr>PowerPoint Presentation</vt:lpstr>
      <vt:lpstr>PowerPoint Presentation</vt:lpstr>
      <vt:lpstr> Animación Vapor de Agua  (Circulaciones en Altura)</vt:lpstr>
      <vt:lpstr>GFS Análisis en 400 hPa: Flujo en Altura</vt:lpstr>
      <vt:lpstr>PowerPoint Presentation</vt:lpstr>
      <vt:lpstr>PowerPoint Presentation</vt:lpstr>
      <vt:lpstr>PowerPoint Presentation</vt:lpstr>
      <vt:lpstr>PowerPoint Presentation</vt:lpstr>
      <vt:lpstr>Ejercicio Practico:  Evento del 20 de Junio del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Ejercicio Practico:  Evento del 06 de Agosto del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Resumen</vt:lpstr>
      <vt:lpstr>¿Onda Tropical o Vaguada Inducida  por una TUTT?</vt:lpstr>
      <vt:lpstr>PowerPoint Presentation</vt:lpstr>
      <vt:lpstr>¿Preguntas?</vt:lpstr>
      <vt:lpstr>Prueba</vt:lpstr>
      <vt:lpstr>Preguntas</vt:lpstr>
      <vt:lpstr>Evalué las animaciones WV/Vis. ¿Perturbación en el Caribe, es TUTT inducida u onda tropical?</vt:lpstr>
      <vt:lpstr>Evalué las animaciones WV/Vis. ¿Perturbación del Atlántico es TUTT inducida u onda tropical?</vt:lpstr>
      <vt:lpstr>Evalué las animaciones WV/Vis. ¿Perturbación en el Caribe, es TUTT inducida o onda del este?</vt:lpstr>
      <vt:lpstr>Referencias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Shallow/Deep Convection</dc:title>
  <dc:creator>Authorized User</dc:creator>
  <cp:lastModifiedBy>michel.davison</cp:lastModifiedBy>
  <cp:revision>322</cp:revision>
  <cp:lastPrinted>1999-02-18T12:51:35Z</cp:lastPrinted>
  <dcterms:created xsi:type="dcterms:W3CDTF">1995-06-17T23:31:02Z</dcterms:created>
  <dcterms:modified xsi:type="dcterms:W3CDTF">2013-03-06T11:39:27Z</dcterms:modified>
</cp:coreProperties>
</file>