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60" r:id="rId2"/>
    <p:sldId id="296" r:id="rId3"/>
    <p:sldId id="297" r:id="rId4"/>
    <p:sldId id="265" r:id="rId5"/>
    <p:sldId id="298" r:id="rId6"/>
    <p:sldId id="267" r:id="rId7"/>
    <p:sldId id="318" r:id="rId8"/>
    <p:sldId id="319" r:id="rId9"/>
    <p:sldId id="307" r:id="rId10"/>
    <p:sldId id="330" r:id="rId11"/>
    <p:sldId id="331" r:id="rId12"/>
    <p:sldId id="315" r:id="rId13"/>
    <p:sldId id="328" r:id="rId14"/>
    <p:sldId id="327" r:id="rId15"/>
    <p:sldId id="321" r:id="rId16"/>
    <p:sldId id="323" r:id="rId17"/>
    <p:sldId id="329" r:id="rId18"/>
    <p:sldId id="325" r:id="rId19"/>
    <p:sldId id="305" r:id="rId20"/>
    <p:sldId id="271" r:id="rId21"/>
    <p:sldId id="300" r:id="rId22"/>
    <p:sldId id="270" r:id="rId23"/>
    <p:sldId id="351" r:id="rId24"/>
    <p:sldId id="334" r:id="rId25"/>
    <p:sldId id="333" r:id="rId26"/>
    <p:sldId id="287" r:id="rId27"/>
    <p:sldId id="335" r:id="rId28"/>
    <p:sldId id="337" r:id="rId29"/>
    <p:sldId id="338" r:id="rId30"/>
    <p:sldId id="336" r:id="rId31"/>
    <p:sldId id="311" r:id="rId32"/>
    <p:sldId id="301" r:id="rId33"/>
    <p:sldId id="313" r:id="rId34"/>
    <p:sldId id="306" r:id="rId35"/>
    <p:sldId id="339" r:id="rId36"/>
    <p:sldId id="340" r:id="rId37"/>
    <p:sldId id="264" r:id="rId38"/>
    <p:sldId id="352" r:id="rId39"/>
    <p:sldId id="269" r:id="rId40"/>
    <p:sldId id="275" r:id="rId41"/>
    <p:sldId id="293" r:id="rId42"/>
    <p:sldId id="291" r:id="rId43"/>
    <p:sldId id="292" r:id="rId44"/>
    <p:sldId id="353" r:id="rId45"/>
    <p:sldId id="354" r:id="rId46"/>
    <p:sldId id="288" r:id="rId47"/>
    <p:sldId id="274" r:id="rId48"/>
    <p:sldId id="266" r:id="rId49"/>
    <p:sldId id="355" r:id="rId50"/>
    <p:sldId id="262" r:id="rId51"/>
    <p:sldId id="273" r:id="rId52"/>
    <p:sldId id="280" r:id="rId53"/>
    <p:sldId id="284" r:id="rId54"/>
    <p:sldId id="281" r:id="rId55"/>
    <p:sldId id="356" r:id="rId56"/>
    <p:sldId id="357" r:id="rId57"/>
    <p:sldId id="310" r:id="rId58"/>
    <p:sldId id="350" r:id="rId59"/>
    <p:sldId id="268" r:id="rId60"/>
    <p:sldId id="358" r:id="rId61"/>
    <p:sldId id="359" r:id="rId62"/>
    <p:sldId id="36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9933"/>
    <a:srgbClr val="00FFFF"/>
    <a:srgbClr val="FFCC00"/>
    <a:srgbClr val="313180"/>
    <a:srgbClr val="00FF00"/>
    <a:srgbClr val="FFEB75"/>
    <a:srgbClr val="502E41"/>
    <a:srgbClr val="749DCA"/>
    <a:srgbClr val="487E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7" autoAdjust="0"/>
    <p:restoredTop sz="88265" autoAdjust="0"/>
  </p:normalViewPr>
  <p:slideViewPr>
    <p:cSldViewPr snapToGrid="0">
      <p:cViewPr>
        <p:scale>
          <a:sx n="68" d="100"/>
          <a:sy n="68" d="100"/>
        </p:scale>
        <p:origin x="1128"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2-10T15:32:51.478"/>
    </inkml:context>
    <inkml:brush xml:id="br0">
      <inkml:brushProperty name="width" value="0.05292" units="cm"/>
      <inkml:brushProperty name="height" value="0.05292" units="cm"/>
      <inkml:brushProperty name="color" value="#FF0000"/>
    </inkml:brush>
  </inkml:definitions>
  <inkml:trace contextRef="#ctx0" brushRef="#br0">24465 11042 0,'0'0'0,"-18"-18"31,1 18-15,-18-35-16,-1 35 15,1-35 1,35 17-1,-18 0-15,1 18 16,-1-17-16,18-1 16,-18 1-16,-17-19 15,18 19-15,-1-1 16,-17 0 0,-1 1-16,36-1 0,-17 0 15,-19 1-15,1-18 31,35 17-31,-17 18 16,-1-18-16,18 1 16,-53-19-16,18 36 15,17-17-15,-35-19 16,35 36-16,-17-35 16,18 35-16,-19-18 15,1 1-15,0-1 16,-1 1-16,19-1 15,-18 0-15,-1 18 16,19 0 0,-1 0-16,0 0 15,1 0-15,-1 0 16,0 0 0,1 0-1,-1 0 1,1 0-1,-1 0-15,0 0 16,-17 0-16,17 0 16,1 0-16,-36 18 15,0 0 1,18-1-16,-1 18 16,1-35-16,17 18 15,-17-18-15,17 0 16,1 0-16,17 18 15,-35-18 1,-18 17 0,35-17-16,-17 0 15,17 0-15,-35 0 16,18 0-16,0 0 16,-1 0-16,19 0 15,-36 0-15,17 0 16,19 0-16,-18 0 15,-1 0-15,1 0 16,-18-17-16,18 17 16,0-18-16,-18 18 15,0 0-15,-18-18 16,18 1-16,-17 17 16,-1 0-16,18 0 15,18 0-15,-18 0 16,35 0-16,1 0 15,-19 0 1,19 0-16,-18 0 16,-1 0-16,1 0 15,0 0-15,-1 0 16,19 17-16,-1-17 16,1 0-16,-1 0 15,0 0-15,1 0 16,-1 0-16,0 0 15,-17 0-15,17 0 16,1 0-16,-54 0 16,18 0-16,36 0 15,-19 0-15,-34 0 16,35 0 0,17 0-16,0 0 15,1 0-15,-1 0 16,0-17-16,-17-18 15,17 35-15,1-18 16,-18 18-16,-1 0 16,19-18-16,-19 1 15,1-1-15,17 0 16,-17-17 0,17 35-16,-17-18 15,18 18-15,-19-17 16,-34-18-16,52 35 15,-52-18-15,52 0 16,0 18-16,-17-17 16,0 17-16,17 0 15,-17 0 1,0 0-16,35-18 16,-36 18-16,1-18 15,17 18-15,-17-17 16,0-1-1,-1 0-15,1 1 0,0 17 16,17 0-16,-17-18 16,17 18-16,1 0 15,-1 0-15,0-17 16,1 17 0,-1 0-1,1-18-15,-19 18 16,-17 0-16,-17-18 15,17 1-15,18 17 16,-1-18-16,19 18 16,-1 0-16,0 0 15,-17-18 17,0 18-17,17-17-15,-17 17 16,17 0-16,1-18 15,-1 18-15,0 0 16,1 0-16,-19 0 16,19-18-16,-1 18 15,-35 0-15,18 0 16,17 0 0,18-17 30,-17 17-30,-19-18-16,1-17 16,0 35-16,-18 0 15,35 0 1,-70-18 0,53 18-1,17 0 1,-17 0-16,-18 0 0,35 0 15,-52 0-15,-1 0 16,54 0 0,-1 0-16,-17 0 15,17 0 32,-17 0-31,17 0-1,-17-17-15,0 17 16,17 0 0,0 0-16,-17 0 15,17 0 1,1 0-16,-1 0 16,-17 0-1,17 0-15,1 0 16,-72 17 15,72-17 16,-1 0-31,0 0-1,-17 0 1,18-17-1,-1-1 1,0 18 0,1 0-1,-1 0-15,0 0 16,18-18-16,-35 18 16,17-35-16,1 35 15,-1 0 16,1 0-15,-1 0 15,-17-18-31,17 18 16,-17 0-16,17-17 31,0 17-15,1-18-1,-1 18 17,0 0-17,1-18 1,-1 18 15,1 0-15,-1-17 62,-17 17-78,-1 0 16,19 0-1,-19-18-15,1 1 16,18 17-16,-19 0 15,1-18 1,17 18 0,1 0-16,-1 0 15,0 0 32,1 0-31,17 18 31,0-1-32,0 1-15,35-1 16,-17 1 0,-1 17-1,19-17 1,-19-18-16,-17 18 15,36-1-15,-1 1 16,-18 0 15,19-1-31,-1 18 16,0 1-16,-17-1 16,35-17-16,-36-18 15,1 0-15,-18 17 16,18-17-1,-18 18-15,17-18 16,19 0 0,-1 18-1,36-1-15,-19 19 0,-16-19 16,34 1-16,1 17 16,-18-17-1,35 17-15,-35 18 16,17-35-16,1 17 15,-18 0-15,0 0 16,0-17-16,-36 0 16,36-1-16,0 1 15,-35 0-15,17-1 16,0 18-16,1-35 16,-36 18-1,17-18 16,1 35-31,0 1 16,-18 17-16,17 0 16,-17 17-16,18-35 15,-1 18-15,-17-17 16,0-1-16,0-18 16,0 19-16,18-1 15,-18 18 1,0-35 15,0-1-31,-18 1 16,-17-18-1,18 17 32,17 1-31,0 0-1,0-1 1,0 1 0,0 17-1,0 1 1,35-1-16,0-17 16,0 17-16,-17-35 15,17 17-15,1 1 16,-19-18-1,1 0-15,0 18 16,-1-1 0,1-17-16,-1 18 15,19-18 1,-19 0-16,-17 18 16,36-1-16,-1 1 15,-17 0-15,17-1 16,18 1-1,-18 17-15,-17 0 0,17-35 16,0 36 0,0-36-16,18 35 15,-17-35-15,-1 0 16,0 18-16,1-1 16,-1 1-16,0-1 15,0 1-15,-17-18 16,0 0-16,-1 18 15,19-1-15,-19-17 47,36 36-31,-35-19 0,17 1-16,36 0 15,-36 17-15,-18-35 16,54 35-16,-36-35 15,-17 0-15,0 0 16,17 0-16,-17 0 16,-1 0-16,1 0 15,35 0-15,-18 0 16,-17 0-16,52 0 16,-17 0-1,-35 0-15,17 0 16,36 0-16,-54 0 15,18-17-15,1-1 16,-19 18-16,54-35 16,-18 35-16,0-36 15,-18 36-15,36-17 16,-36-1-16,-17 0 16,17 18-1,0-17 1,-17 17-1,17 0 1,-17 0-16,17 0 16,-17 0-16,17 0 15,0 0-15,-17 17 16,17-17 0,0 0-1,1-17 1,17-1-16,-18 18 15,18 0-15,-18-18 16,-17 1 0,17-1-16,0 1 0,0-1 15,1 0 1,-19 1 0,1 17-1,0-18-15,17 18 16,18 0-16,0-18 15,-18 18-15,36 0 16,-1 0-16,18 0 16,1 0-16,52 0 15,-71 0-15,89 0 16,-18 18-16,-35 0 16,-88-18-16,17 0 15,18 17-15,-36 1 78,19 17-78,-36 18 16,17-18 0,-17 18-16,18 18 0,-18-36 15,0 0-15,18 1 16,-1-1 31,-17-17-32,0 35 1,-35-1 0,0 19-1,17-18-15,-17-18 16,-1 18-16,36-18 15,-17 1-15,-1-19 16,1 19 0,-1-1-1,18 0 17,35 0-17,0 1 1,-35-19-16,36 19 15,-19-19-15,1-17 16,35 18 0,-53 0-16,53-1 15,0-17-15,-36 18 16,19-18-16,17 0 16,0 0-1,-18 0 1,-18 0-1,1 0-15,17 0 16,18 0-16,-17 0 16,34 0-16,1 17 15,17 1-15,-18-18 16,1 18-16,-36-18 16,1 17-16,-1 1 15,-18-18 1,1 0-1,0 0-15,-1 0 16,19-18 0,-1 18-16,-17 0 15,17-35-15,-18 35 16,1-35 0,0 17 30,-1 18-46,1-35 32,0 35-32,35-35 15,-36 35 1,36-18-16,-35 18 16,-1 0-16,1 0 15</inkml:trace>
  <inkml:trace contextRef="#ctx0" brushRef="#br0" timeOffset="1175.79">24642 11271 0,'0'0'0,"17"0"63,36 0-48,0 71-15,106 70 16,17-18-1,71 36-15,-35 18 16,35-19-16,-89-34 16,19-1-16,-142-88 15,18 18-15,-18-35 16,-35 0 0,18-1-16,0 1 15,-18 17 1,17 1-1,1 16-15,52 37 16,-52-54-16,35 35 16,0-17-16,53 0 15,17-17-15,1-1 16,-1-35-16,1 0 16,17 0-16,-71 0 15,18 0-15,-52-18 16,-1 18-16,-35-17 15,18 17-15,-1 0 16,19 0-16,-1 0 16,106 52-16,-18 19 15,89 0 1,35-1-16,-71 1 16,18-54-16,-105 36 15,-1-53-15,-18 18 16,-17-18-16,-35 18 15,17-1 1,1 1 0,-19 17-16,18 0 15,-35-17 1,36 17-16,-19 18 16,1-18-16,-18-17 15,35 53-15,-35-54 16,18 1-16</inkml:trace>
  <inkml:trace contextRef="#ctx0" brushRef="#br0" timeOffset="110367.51">19121 13282 0,'0'-18'47,"0"36"47,0 0-78,0-1-16,17 19 15,-17-1 1,18-17-16,-18-1 16,0 1-16,0-1 15,17 19 1,-17-19-1,0 1 17,0 0-17,18-1 1,-18 1-16,0 0 16,35 17-16,-35-18 15,0 1 1,18 0-1,-18-1-15,0 1 32,0 0-17,0 17-15,0 18 16,18-53 0,-1 35-16,1 0 15,-18-17-15,0 0 16,18-1-1,-18 1-15,17 0 32,-17 17 15,18-17-16,-18-1-31,0 18 15,0-17 1,17 35-16,-17-18 16,18-17-16,-18 0 15,0-1 1,0 1-16,18-18 16,-18 17-1,17 1-15,-17 0 47,18-1-47,-18 1 16,18 0-1,-18-1 1,0 1-16,17 17 16,1-17-1,0 0 1,-18-1-16,0 1 15,17-18 1,-17 17 47,36 1-1,-19 0-31,1-18 32,-1 0-1,1 0 63,-18-18-125,18 0 16,-1 1 15,1 17-31,-18-18 16,18 1-16,-1-1 15,-17 0-15,18 1 16,0 17-16,-1-36 16,18 19-16,-17-1 15,0 0 1,-1 1 0,1 17-16,17-36 15,-17 19-15,0-1 16,17 1-1,-18-19-15,19 19 16,-19-1 0,19-17 15,-19 17-15,19 18-16,-36-18 15,35 1-15,-35-1 16,53 1-1,-36-19-15,1 36 16,17-17-16,1-1 16,-19 0-1,1-17 1,17 35-16,-35-18 16,35 1-16,-17-1 15,0 1-15,-1-1 16,1 0-16,0 1 31,-1 17-31,19-36 16,-36 19-1,17-1-15,1 0 16,-18 1-16,17 17 16,-17-18-1,18 0-15,0-34 16,-1 16-1,-17 1 1,0 17-16,0 1 16,18-19-16,0 36 15,-18-17-15,17-36 16,1 35 0,-18 1-16,0-1 15,0 0 16,0 1-15,-18-1 15,-17 0-15,17 18 0,1 0-16,-1 0 15,0 0-15,1-17 16,-1 17-1,1 0-15,-19 0 16,1 0-16,17 0 16,-17 0-16,0 17 15,17-17-15,-35 0 16,36 0-16,-19 0 16,1 0-16,17 0 15,-34 18-15,-1-18 16,35 18-16,-53-18 15,1 17-15,-18-17 16,-1 0-16,54 0 16,-18 0-16,36 0 15,-1 0 1,-17 0 15,-1 0-15,19 0-16,-1 0 15,1 0-15,-1 0 16,-17-17 0,17 17-16,0-18 15,-17 18 17,35-18-32,-35 18 15,17 0-15,0 0 16,-17 0-1,35-17 1,-35 17 0,17 0 15,1-18-15,-1 18-16,0 0 15,1 0 1,-1 0-1,0 0 32,1 0-47,-1 0 16,1 0 15,34 0 188</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2-10T16:00:29.180"/>
    </inkml:context>
    <inkml:brush xml:id="br0">
      <inkml:brushProperty name="width" value="0.05292" units="cm"/>
      <inkml:brushProperty name="height" value="0.05292" units="cm"/>
      <inkml:brushProperty name="color" value="#FF0000"/>
    </inkml:brush>
  </inkml:definitions>
  <inkml:trace contextRef="#ctx0" brushRef="#br0">11800 8361 0</inkml:trace>
  <inkml:trace contextRef="#ctx0" brushRef="#br0" timeOffset="2152.19">21519 8255 0</inkml:trace>
  <inkml:trace contextRef="#ctx0" brushRef="#br0" timeOffset="10943">23460 15416 0,'0'18'172,"17"0"-141,1-1-31,-18 19 32,35-19-32,-35 18 15,18-17 1,0-18-16,-18 18 16,0-1-16,17-17 31,1 18-16,-1 0 17,-17-1-1,18-17 0,0 18 0,-18 0-15,-18-18 93,0 0-93,1 0 0,-1 0-1,1 0 1,-1 0-16,0 0 16,1 0-1,-1-18 1,36 18 249,-1 0-233,1 18-32,0-18 15,-1 0 17,1 17-17,-1-17 32,-17-35 172,0 17-204,0-17 1,0 17-16,18 1 16,-18-1 15</inkml:trace>
  <inkml:trace contextRef="#ctx0" brushRef="#br0" timeOffset="12632.92">23513 15258 0,'0'-18'94,"0"-17"-79,-18 17-15,18-17 16,-18 0-16,18-1 15,0 19 1,-17 17 0,17-18-16,0 0 15,-18 18 32,0 18 125,1 17-172,17-17 16,-18 17-16,1 0 15,-1-35-15,0 18 16,36-36 125,17-34-141,-35 16 15,35 1-15,-35 17 16,0-17-16,0 17 31,18 18 110,-18 36-126,18-19 1,-1 1 78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C7FD25-D853-4D46-89C5-A934408AEF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55EBA22-8FC5-4292-A94E-37409ED7DA1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77782E-720A-4890-8D92-213C26480D25}" type="datetimeFigureOut">
              <a:rPr lang="en-US" smtClean="0"/>
              <a:t>2/9/2021</a:t>
            </a:fld>
            <a:endParaRPr lang="en-US"/>
          </a:p>
        </p:txBody>
      </p:sp>
      <p:sp>
        <p:nvSpPr>
          <p:cNvPr id="4" name="Slide Image Placeholder 3">
            <a:extLst>
              <a:ext uri="{FF2B5EF4-FFF2-40B4-BE49-F238E27FC236}">
                <a16:creationId xmlns:a16="http://schemas.microsoft.com/office/drawing/2014/main" id="{0825C377-3673-43D8-957D-36A33F49B85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2FE04247-68F8-49E3-B260-94755A5C874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F04F851-F4E5-4F85-B182-1E94D7AA0EA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CD517139-AF68-43EB-8C5D-6DE50490F9D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2B7ACA-CE7D-48B0-9C03-63A3EE9CABA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Verdana" panose="020B0604030504040204" pitchFamily="34" charset="0"/>
              </a:rPr>
              <a:t>Our Regional Focus Group conducts virtual monthly weather and climate discussions for the Americas and the Caribbean. It is a collaborative effort among many organizations, two in the US at CIRA and the NWS NCEP WPC International Desks, and four Centers of Excellence in our hemisphere: the CIMH in Barbados, the University of Costa Rica in Costa Rica, the National Meteorological Service of Argentina, and the Space agency in Brazil. The sessions are bi-lingual, presented in English and Spanish, and were initiated in March of 2004. They are inclusive in many ways, crossing many political and social boundaries.</a:t>
            </a:r>
            <a:endParaRPr lang="en-US" dirty="0"/>
          </a:p>
        </p:txBody>
      </p:sp>
      <p:sp>
        <p:nvSpPr>
          <p:cNvPr id="4" name="Slide Number Placeholder 3"/>
          <p:cNvSpPr>
            <a:spLocks noGrp="1"/>
          </p:cNvSpPr>
          <p:nvPr>
            <p:ph type="sldNum" sz="quarter" idx="5"/>
          </p:nvPr>
        </p:nvSpPr>
        <p:spPr/>
        <p:txBody>
          <a:bodyPr/>
          <a:lstStyle/>
          <a:p>
            <a:fld id="{2AA2028F-2486-4C6B-A656-2A8076F6E4FD}" type="slidenum">
              <a:rPr lang="en-US" smtClean="0"/>
              <a:t>2</a:t>
            </a:fld>
            <a:endParaRPr lang="en-US"/>
          </a:p>
        </p:txBody>
      </p:sp>
    </p:spTree>
    <p:extLst>
      <p:ext uri="{BB962C8B-B14F-4D97-AF65-F5344CB8AC3E}">
        <p14:creationId xmlns:p14="http://schemas.microsoft.com/office/powerpoint/2010/main" val="2130934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59B07965-DE52-4504-95F6-45720B36FD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130F2D96-7870-4AE6-9CC2-7F8F7C435A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8308" name="Slide Number Placeholder 3">
            <a:extLst>
              <a:ext uri="{FF2B5EF4-FFF2-40B4-BE49-F238E27FC236}">
                <a16:creationId xmlns:a16="http://schemas.microsoft.com/office/drawing/2014/main" id="{15175FE7-161F-459A-B265-8EA15A0E68F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1C9F3CA-F7E2-47A7-ADEF-AA562B5FE03A}" type="slidenum">
              <a:rPr lang="en-US" altLang="en-US" b="0"/>
              <a:pPr algn="r" eaLnBrk="1" hangingPunct="1">
                <a:spcBef>
                  <a:spcPct val="0"/>
                </a:spcBef>
              </a:pPr>
              <a:t>28</a:t>
            </a:fld>
            <a:endParaRPr lang="en-US" altLang="en-US" b="0"/>
          </a:p>
        </p:txBody>
      </p:sp>
    </p:spTree>
    <p:extLst>
      <p:ext uri="{BB962C8B-B14F-4D97-AF65-F5344CB8AC3E}">
        <p14:creationId xmlns:p14="http://schemas.microsoft.com/office/powerpoint/2010/main" val="672249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59B07965-DE52-4504-95F6-45720B36FD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130F2D96-7870-4AE6-9CC2-7F8F7C435A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8308" name="Slide Number Placeholder 3">
            <a:extLst>
              <a:ext uri="{FF2B5EF4-FFF2-40B4-BE49-F238E27FC236}">
                <a16:creationId xmlns:a16="http://schemas.microsoft.com/office/drawing/2014/main" id="{15175FE7-161F-459A-B265-8EA15A0E68F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1C9F3CA-F7E2-47A7-ADEF-AA562B5FE03A}" type="slidenum">
              <a:rPr lang="en-US" altLang="en-US" b="0"/>
              <a:pPr algn="r" eaLnBrk="1" hangingPunct="1">
                <a:spcBef>
                  <a:spcPct val="0"/>
                </a:spcBef>
              </a:pPr>
              <a:t>29</a:t>
            </a:fld>
            <a:endParaRPr lang="en-US" altLang="en-US" b="0"/>
          </a:p>
        </p:txBody>
      </p:sp>
    </p:spTree>
    <p:extLst>
      <p:ext uri="{BB962C8B-B14F-4D97-AF65-F5344CB8AC3E}">
        <p14:creationId xmlns:p14="http://schemas.microsoft.com/office/powerpoint/2010/main" val="1073266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https://www.climate.gov/enso</a:t>
            </a:r>
          </a:p>
        </p:txBody>
      </p:sp>
      <p:sp>
        <p:nvSpPr>
          <p:cNvPr id="4" name="Slide Number Placeholder 3"/>
          <p:cNvSpPr>
            <a:spLocks noGrp="1"/>
          </p:cNvSpPr>
          <p:nvPr>
            <p:ph type="sldNum" sz="quarter" idx="5"/>
          </p:nvPr>
        </p:nvSpPr>
        <p:spPr/>
        <p:txBody>
          <a:bodyPr/>
          <a:lstStyle/>
          <a:p>
            <a:fld id="{2AA2028F-2486-4C6B-A656-2A8076F6E4FD}" type="slidenum">
              <a:rPr lang="en-US" smtClean="0"/>
              <a:t>30</a:t>
            </a:fld>
            <a:endParaRPr lang="en-US"/>
          </a:p>
        </p:txBody>
      </p:sp>
    </p:spTree>
    <p:extLst>
      <p:ext uri="{BB962C8B-B14F-4D97-AF65-F5344CB8AC3E}">
        <p14:creationId xmlns:p14="http://schemas.microsoft.com/office/powerpoint/2010/main" val="3092561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2028F-2486-4C6B-A656-2A8076F6E4FD}" type="slidenum">
              <a:rPr lang="en-US" smtClean="0"/>
              <a:t>42</a:t>
            </a:fld>
            <a:endParaRPr lang="en-US"/>
          </a:p>
        </p:txBody>
      </p:sp>
    </p:spTree>
    <p:extLst>
      <p:ext uri="{BB962C8B-B14F-4D97-AF65-F5344CB8AC3E}">
        <p14:creationId xmlns:p14="http://schemas.microsoft.com/office/powerpoint/2010/main" val="3498730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81C11"/>
                </a:solidFill>
                <a:effectLst/>
                <a:latin typeface="Verdana" panose="020B0604030504040204" pitchFamily="34" charset="0"/>
              </a:rPr>
              <a:t>One hypothesis is that heating and moistening provided by the distribution of cloud types (such as cirrus, stratocumulus, etc.)—or cloud populations—at different stages of the MJO is essential to its initiation and evolution. </a:t>
            </a:r>
            <a:endParaRPr lang="en-US" dirty="0"/>
          </a:p>
        </p:txBody>
      </p:sp>
      <p:sp>
        <p:nvSpPr>
          <p:cNvPr id="4" name="Slide Number Placeholder 3"/>
          <p:cNvSpPr>
            <a:spLocks noGrp="1"/>
          </p:cNvSpPr>
          <p:nvPr>
            <p:ph type="sldNum" sz="quarter" idx="5"/>
          </p:nvPr>
        </p:nvSpPr>
        <p:spPr/>
        <p:txBody>
          <a:bodyPr/>
          <a:lstStyle/>
          <a:p>
            <a:fld id="{2AA2028F-2486-4C6B-A656-2A8076F6E4FD}" type="slidenum">
              <a:rPr lang="en-US" smtClean="0"/>
              <a:t>46</a:t>
            </a:fld>
            <a:endParaRPr lang="en-US"/>
          </a:p>
        </p:txBody>
      </p:sp>
    </p:spTree>
    <p:extLst>
      <p:ext uri="{BB962C8B-B14F-4D97-AF65-F5344CB8AC3E}">
        <p14:creationId xmlns:p14="http://schemas.microsoft.com/office/powerpoint/2010/main" val="112285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2B7ACA-CE7D-48B0-9C03-63A3EE9CABA0}" type="slidenum">
              <a:rPr lang="en-US" smtClean="0"/>
              <a:t>8</a:t>
            </a:fld>
            <a:endParaRPr lang="en-US"/>
          </a:p>
        </p:txBody>
      </p:sp>
    </p:spTree>
    <p:extLst>
      <p:ext uri="{BB962C8B-B14F-4D97-AF65-F5344CB8AC3E}">
        <p14:creationId xmlns:p14="http://schemas.microsoft.com/office/powerpoint/2010/main" val="3226577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2B7ACA-CE7D-48B0-9C03-63A3EE9CABA0}" type="slidenum">
              <a:rPr lang="en-US" smtClean="0"/>
              <a:t>10</a:t>
            </a:fld>
            <a:endParaRPr lang="en-US"/>
          </a:p>
        </p:txBody>
      </p:sp>
    </p:spTree>
    <p:extLst>
      <p:ext uri="{BB962C8B-B14F-4D97-AF65-F5344CB8AC3E}">
        <p14:creationId xmlns:p14="http://schemas.microsoft.com/office/powerpoint/2010/main" val="1204146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https://www.climate.gov/enso</a:t>
            </a:r>
          </a:p>
        </p:txBody>
      </p:sp>
      <p:sp>
        <p:nvSpPr>
          <p:cNvPr id="4" name="Slide Number Placeholder 3"/>
          <p:cNvSpPr>
            <a:spLocks noGrp="1"/>
          </p:cNvSpPr>
          <p:nvPr>
            <p:ph type="sldNum" sz="quarter" idx="5"/>
          </p:nvPr>
        </p:nvSpPr>
        <p:spPr/>
        <p:txBody>
          <a:bodyPr/>
          <a:lstStyle/>
          <a:p>
            <a:fld id="{2AA2028F-2486-4C6B-A656-2A8076F6E4FD}" type="slidenum">
              <a:rPr lang="en-US" smtClean="0"/>
              <a:t>20</a:t>
            </a:fld>
            <a:endParaRPr lang="en-US"/>
          </a:p>
        </p:txBody>
      </p:sp>
    </p:spTree>
    <p:extLst>
      <p:ext uri="{BB962C8B-B14F-4D97-AF65-F5344CB8AC3E}">
        <p14:creationId xmlns:p14="http://schemas.microsoft.com/office/powerpoint/2010/main" val="1877545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https://www.climate.gov/enso</a:t>
            </a:r>
          </a:p>
        </p:txBody>
      </p:sp>
      <p:sp>
        <p:nvSpPr>
          <p:cNvPr id="4" name="Slide Number Placeholder 3"/>
          <p:cNvSpPr>
            <a:spLocks noGrp="1"/>
          </p:cNvSpPr>
          <p:nvPr>
            <p:ph type="sldNum" sz="quarter" idx="5"/>
          </p:nvPr>
        </p:nvSpPr>
        <p:spPr/>
        <p:txBody>
          <a:bodyPr/>
          <a:lstStyle/>
          <a:p>
            <a:fld id="{2AA2028F-2486-4C6B-A656-2A8076F6E4FD}" type="slidenum">
              <a:rPr lang="en-US" smtClean="0"/>
              <a:t>24</a:t>
            </a:fld>
            <a:endParaRPr lang="en-US"/>
          </a:p>
        </p:txBody>
      </p:sp>
    </p:spTree>
    <p:extLst>
      <p:ext uri="{BB962C8B-B14F-4D97-AF65-F5344CB8AC3E}">
        <p14:creationId xmlns:p14="http://schemas.microsoft.com/office/powerpoint/2010/main" val="3401367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https://www.climate.gov/enso</a:t>
            </a:r>
          </a:p>
        </p:txBody>
      </p:sp>
      <p:sp>
        <p:nvSpPr>
          <p:cNvPr id="4" name="Slide Number Placeholder 3"/>
          <p:cNvSpPr>
            <a:spLocks noGrp="1"/>
          </p:cNvSpPr>
          <p:nvPr>
            <p:ph type="sldNum" sz="quarter" idx="5"/>
          </p:nvPr>
        </p:nvSpPr>
        <p:spPr/>
        <p:txBody>
          <a:bodyPr/>
          <a:lstStyle/>
          <a:p>
            <a:fld id="{2AA2028F-2486-4C6B-A656-2A8076F6E4FD}" type="slidenum">
              <a:rPr lang="en-US" smtClean="0"/>
              <a:t>25</a:t>
            </a:fld>
            <a:endParaRPr lang="en-US"/>
          </a:p>
        </p:txBody>
      </p:sp>
    </p:spTree>
    <p:extLst>
      <p:ext uri="{BB962C8B-B14F-4D97-AF65-F5344CB8AC3E}">
        <p14:creationId xmlns:p14="http://schemas.microsoft.com/office/powerpoint/2010/main" val="1387929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FA4DBB54-B719-4DB2-943B-213A028E30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F9C7A4BF-BFFE-4E88-A699-B7D82C3813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Referencia: CPC</a:t>
            </a:r>
          </a:p>
        </p:txBody>
      </p:sp>
      <p:sp>
        <p:nvSpPr>
          <p:cNvPr id="66564" name="Slide Number Placeholder 3">
            <a:extLst>
              <a:ext uri="{FF2B5EF4-FFF2-40B4-BE49-F238E27FC236}">
                <a16:creationId xmlns:a16="http://schemas.microsoft.com/office/drawing/2014/main" id="{51EA3376-77AB-4B76-9574-BC083127D58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A9127A8-C694-46A0-87C0-010CCCC6FC11}" type="slidenum">
              <a:rPr lang="en-US" altLang="en-US" b="0"/>
              <a:pPr algn="r" eaLnBrk="1" hangingPunct="1">
                <a:spcBef>
                  <a:spcPct val="0"/>
                </a:spcBef>
              </a:pPr>
              <a:t>26</a:t>
            </a:fld>
            <a:endParaRPr lang="en-US" altLang="en-US" b="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59B07965-DE52-4504-95F6-45720B36FD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130F2D96-7870-4AE6-9CC2-7F8F7C435A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-La interacción entre el océano ecuatorial y la convección es un proceso estocástico.</a:t>
            </a:r>
          </a:p>
          <a:p>
            <a:pPr eaLnBrk="1" hangingPunct="1">
              <a:spcBef>
                <a:spcPct val="0"/>
              </a:spcBef>
            </a:pPr>
            <a:r>
              <a:rPr lang="en-US" altLang="en-US"/>
              <a:t>-Para que ocurra interacción debe haber convección. </a:t>
            </a:r>
          </a:p>
          <a:p>
            <a:pPr eaLnBrk="1" hangingPunct="1">
              <a:spcBef>
                <a:spcPct val="0"/>
              </a:spcBef>
            </a:pPr>
            <a:r>
              <a:rPr lang="en-US" altLang="en-US"/>
              <a:t>-Para que haya convección debe haber temperaturas suficientemente cálidas.</a:t>
            </a:r>
          </a:p>
        </p:txBody>
      </p:sp>
      <p:sp>
        <p:nvSpPr>
          <p:cNvPr id="98308" name="Slide Number Placeholder 3">
            <a:extLst>
              <a:ext uri="{FF2B5EF4-FFF2-40B4-BE49-F238E27FC236}">
                <a16:creationId xmlns:a16="http://schemas.microsoft.com/office/drawing/2014/main" id="{15175FE7-161F-459A-B265-8EA15A0E68F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1C9F3CA-F7E2-47A7-ADEF-AA562B5FE03A}" type="slidenum">
              <a:rPr lang="en-US" altLang="en-US" b="0"/>
              <a:pPr algn="r" eaLnBrk="1" hangingPunct="1">
                <a:spcBef>
                  <a:spcPct val="0"/>
                </a:spcBef>
              </a:pPr>
              <a:t>27</a:t>
            </a:fld>
            <a:endParaRPr lang="en-US" altLang="en-US"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01BE6-998E-4C5D-8CF2-4F51DB3C47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9E4345-24A7-49A4-BE92-683089F52A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DB90E1-355C-438C-8C4F-00F4339E3473}"/>
              </a:ext>
            </a:extLst>
          </p:cNvPr>
          <p:cNvSpPr>
            <a:spLocks noGrp="1"/>
          </p:cNvSpPr>
          <p:nvPr>
            <p:ph type="dt" sz="half" idx="10"/>
          </p:nvPr>
        </p:nvSpPr>
        <p:spPr/>
        <p:txBody>
          <a:bodyPr/>
          <a:lstStyle/>
          <a:p>
            <a:fld id="{47ED2C07-E370-426F-B7E3-58DF53B8D88A}" type="datetimeFigureOut">
              <a:rPr lang="en-US" smtClean="0"/>
              <a:t>2/9/2021</a:t>
            </a:fld>
            <a:endParaRPr lang="en-US"/>
          </a:p>
        </p:txBody>
      </p:sp>
      <p:sp>
        <p:nvSpPr>
          <p:cNvPr id="5" name="Footer Placeholder 4">
            <a:extLst>
              <a:ext uri="{FF2B5EF4-FFF2-40B4-BE49-F238E27FC236}">
                <a16:creationId xmlns:a16="http://schemas.microsoft.com/office/drawing/2014/main" id="{778F5D24-4766-488A-837A-85E2BB1C3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876650-39F1-4532-AC09-0F7E951F3346}"/>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1842402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AB143-34F4-4BD1-B22F-A6A89DA2D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08A1D-6828-41A8-B4A2-6321DFF24D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85897-9593-40E8-B1AD-15823120129E}"/>
              </a:ext>
            </a:extLst>
          </p:cNvPr>
          <p:cNvSpPr>
            <a:spLocks noGrp="1"/>
          </p:cNvSpPr>
          <p:nvPr>
            <p:ph type="dt" sz="half" idx="10"/>
          </p:nvPr>
        </p:nvSpPr>
        <p:spPr/>
        <p:txBody>
          <a:bodyPr/>
          <a:lstStyle/>
          <a:p>
            <a:fld id="{47ED2C07-E370-426F-B7E3-58DF53B8D88A}" type="datetimeFigureOut">
              <a:rPr lang="en-US" smtClean="0"/>
              <a:t>2/9/2021</a:t>
            </a:fld>
            <a:endParaRPr lang="en-US"/>
          </a:p>
        </p:txBody>
      </p:sp>
      <p:sp>
        <p:nvSpPr>
          <p:cNvPr id="5" name="Footer Placeholder 4">
            <a:extLst>
              <a:ext uri="{FF2B5EF4-FFF2-40B4-BE49-F238E27FC236}">
                <a16:creationId xmlns:a16="http://schemas.microsoft.com/office/drawing/2014/main" id="{B6475ACD-C42C-46D5-A744-B82F2D622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56B3F5-5CB9-4E14-BCB2-1FCE5C9B0585}"/>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4177472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B859E1-0029-473D-BFB6-0337EF401C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67F8F6-2DB7-49DA-A4AC-91288B00EE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C51273-1ACA-46FA-89D7-5D587A936B75}"/>
              </a:ext>
            </a:extLst>
          </p:cNvPr>
          <p:cNvSpPr>
            <a:spLocks noGrp="1"/>
          </p:cNvSpPr>
          <p:nvPr>
            <p:ph type="dt" sz="half" idx="10"/>
          </p:nvPr>
        </p:nvSpPr>
        <p:spPr/>
        <p:txBody>
          <a:bodyPr/>
          <a:lstStyle/>
          <a:p>
            <a:fld id="{47ED2C07-E370-426F-B7E3-58DF53B8D88A}" type="datetimeFigureOut">
              <a:rPr lang="en-US" smtClean="0"/>
              <a:t>2/9/2021</a:t>
            </a:fld>
            <a:endParaRPr lang="en-US"/>
          </a:p>
        </p:txBody>
      </p:sp>
      <p:sp>
        <p:nvSpPr>
          <p:cNvPr id="5" name="Footer Placeholder 4">
            <a:extLst>
              <a:ext uri="{FF2B5EF4-FFF2-40B4-BE49-F238E27FC236}">
                <a16:creationId xmlns:a16="http://schemas.microsoft.com/office/drawing/2014/main" id="{140C2586-5E40-4585-920A-B2DE7298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FECC6-9FCF-4679-9C15-81C3A99B2F57}"/>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2802110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76BC4-66FE-4C5B-8E86-406463F64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8EF737-2DD0-4337-84AC-9E6CCC23F3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D925C-26AC-4897-A74E-FD873715D4CD}"/>
              </a:ext>
            </a:extLst>
          </p:cNvPr>
          <p:cNvSpPr>
            <a:spLocks noGrp="1"/>
          </p:cNvSpPr>
          <p:nvPr>
            <p:ph type="dt" sz="half" idx="10"/>
          </p:nvPr>
        </p:nvSpPr>
        <p:spPr/>
        <p:txBody>
          <a:bodyPr/>
          <a:lstStyle/>
          <a:p>
            <a:fld id="{47ED2C07-E370-426F-B7E3-58DF53B8D88A}" type="datetimeFigureOut">
              <a:rPr lang="en-US" smtClean="0"/>
              <a:t>2/9/2021</a:t>
            </a:fld>
            <a:endParaRPr lang="en-US"/>
          </a:p>
        </p:txBody>
      </p:sp>
      <p:sp>
        <p:nvSpPr>
          <p:cNvPr id="5" name="Footer Placeholder 4">
            <a:extLst>
              <a:ext uri="{FF2B5EF4-FFF2-40B4-BE49-F238E27FC236}">
                <a16:creationId xmlns:a16="http://schemas.microsoft.com/office/drawing/2014/main" id="{3539FFC4-5F42-4F64-9B52-01AD71CC3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6D0F0-5116-477F-A385-AE3B5ED07761}"/>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971060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FBD77-66C5-4EC6-9CC8-E4E4C08EB6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0B9F7D-13B9-4468-B891-EAC3FB26DD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E84D7D-3F23-4EF9-8074-A146CE817AAB}"/>
              </a:ext>
            </a:extLst>
          </p:cNvPr>
          <p:cNvSpPr>
            <a:spLocks noGrp="1"/>
          </p:cNvSpPr>
          <p:nvPr>
            <p:ph type="dt" sz="half" idx="10"/>
          </p:nvPr>
        </p:nvSpPr>
        <p:spPr/>
        <p:txBody>
          <a:bodyPr/>
          <a:lstStyle/>
          <a:p>
            <a:fld id="{47ED2C07-E370-426F-B7E3-58DF53B8D88A}" type="datetimeFigureOut">
              <a:rPr lang="en-US" smtClean="0"/>
              <a:t>2/9/2021</a:t>
            </a:fld>
            <a:endParaRPr lang="en-US"/>
          </a:p>
        </p:txBody>
      </p:sp>
      <p:sp>
        <p:nvSpPr>
          <p:cNvPr id="5" name="Footer Placeholder 4">
            <a:extLst>
              <a:ext uri="{FF2B5EF4-FFF2-40B4-BE49-F238E27FC236}">
                <a16:creationId xmlns:a16="http://schemas.microsoft.com/office/drawing/2014/main" id="{3E723EB5-80BF-4F08-A199-0A2067205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05CFE-15D9-4EA9-8A1B-FAA6759CA8CF}"/>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180553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9CDD3-B6F0-4445-9487-F864D7CF14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42E76E-8177-46EE-83AA-3F9DA588E6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D1B13A-32B1-44EF-9EE2-E3E35759AC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4B9F84-3968-4553-A70E-3820BF12A9BC}"/>
              </a:ext>
            </a:extLst>
          </p:cNvPr>
          <p:cNvSpPr>
            <a:spLocks noGrp="1"/>
          </p:cNvSpPr>
          <p:nvPr>
            <p:ph type="dt" sz="half" idx="10"/>
          </p:nvPr>
        </p:nvSpPr>
        <p:spPr/>
        <p:txBody>
          <a:bodyPr/>
          <a:lstStyle/>
          <a:p>
            <a:fld id="{47ED2C07-E370-426F-B7E3-58DF53B8D88A}" type="datetimeFigureOut">
              <a:rPr lang="en-US" smtClean="0"/>
              <a:t>2/9/2021</a:t>
            </a:fld>
            <a:endParaRPr lang="en-US"/>
          </a:p>
        </p:txBody>
      </p:sp>
      <p:sp>
        <p:nvSpPr>
          <p:cNvPr id="6" name="Footer Placeholder 5">
            <a:extLst>
              <a:ext uri="{FF2B5EF4-FFF2-40B4-BE49-F238E27FC236}">
                <a16:creationId xmlns:a16="http://schemas.microsoft.com/office/drawing/2014/main" id="{214349B0-C424-483A-989C-BC03036FE5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4E464-A584-4F06-A5E0-79F81E6004D3}"/>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224843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496F9-B789-461D-9833-B099307E4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AD8166-0F4E-49F4-A4C8-06407101E2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23ED15-11A5-4E04-BC70-2829D7B9CC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DDC8AF-3106-4246-94D0-2F9D47919E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CDED34-E2A5-4838-915F-9A8B27D236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30FDAF-D1C1-4695-94F7-71105534C0AA}"/>
              </a:ext>
            </a:extLst>
          </p:cNvPr>
          <p:cNvSpPr>
            <a:spLocks noGrp="1"/>
          </p:cNvSpPr>
          <p:nvPr>
            <p:ph type="dt" sz="half" idx="10"/>
          </p:nvPr>
        </p:nvSpPr>
        <p:spPr/>
        <p:txBody>
          <a:bodyPr/>
          <a:lstStyle/>
          <a:p>
            <a:fld id="{47ED2C07-E370-426F-B7E3-58DF53B8D88A}" type="datetimeFigureOut">
              <a:rPr lang="en-US" smtClean="0"/>
              <a:t>2/9/2021</a:t>
            </a:fld>
            <a:endParaRPr lang="en-US"/>
          </a:p>
        </p:txBody>
      </p:sp>
      <p:sp>
        <p:nvSpPr>
          <p:cNvPr id="8" name="Footer Placeholder 7">
            <a:extLst>
              <a:ext uri="{FF2B5EF4-FFF2-40B4-BE49-F238E27FC236}">
                <a16:creationId xmlns:a16="http://schemas.microsoft.com/office/drawing/2014/main" id="{8F76DC1D-0B3E-4DE9-8EE3-358F35301A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C44C4E-5556-4911-A6A6-1C00E82161CC}"/>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264826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12B6-AFF5-4E6B-BE95-E522B41D8D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50F9D0-16F9-4809-8219-CF7100E49CFB}"/>
              </a:ext>
            </a:extLst>
          </p:cNvPr>
          <p:cNvSpPr>
            <a:spLocks noGrp="1"/>
          </p:cNvSpPr>
          <p:nvPr>
            <p:ph type="dt" sz="half" idx="10"/>
          </p:nvPr>
        </p:nvSpPr>
        <p:spPr/>
        <p:txBody>
          <a:bodyPr/>
          <a:lstStyle/>
          <a:p>
            <a:fld id="{47ED2C07-E370-426F-B7E3-58DF53B8D88A}" type="datetimeFigureOut">
              <a:rPr lang="en-US" smtClean="0"/>
              <a:t>2/9/2021</a:t>
            </a:fld>
            <a:endParaRPr lang="en-US"/>
          </a:p>
        </p:txBody>
      </p:sp>
      <p:sp>
        <p:nvSpPr>
          <p:cNvPr id="4" name="Footer Placeholder 3">
            <a:extLst>
              <a:ext uri="{FF2B5EF4-FFF2-40B4-BE49-F238E27FC236}">
                <a16:creationId xmlns:a16="http://schemas.microsoft.com/office/drawing/2014/main" id="{6969CB75-C702-441A-BC79-4551C3CC29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2799E0-F2B8-474B-8435-5215E0606B19}"/>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34666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59BA86-8669-42BE-8959-B7DCA353BD1E}"/>
              </a:ext>
            </a:extLst>
          </p:cNvPr>
          <p:cNvSpPr>
            <a:spLocks noGrp="1"/>
          </p:cNvSpPr>
          <p:nvPr>
            <p:ph type="dt" sz="half" idx="10"/>
          </p:nvPr>
        </p:nvSpPr>
        <p:spPr/>
        <p:txBody>
          <a:bodyPr/>
          <a:lstStyle/>
          <a:p>
            <a:fld id="{47ED2C07-E370-426F-B7E3-58DF53B8D88A}" type="datetimeFigureOut">
              <a:rPr lang="en-US" smtClean="0"/>
              <a:t>2/9/2021</a:t>
            </a:fld>
            <a:endParaRPr lang="en-US"/>
          </a:p>
        </p:txBody>
      </p:sp>
      <p:sp>
        <p:nvSpPr>
          <p:cNvPr id="3" name="Footer Placeholder 2">
            <a:extLst>
              <a:ext uri="{FF2B5EF4-FFF2-40B4-BE49-F238E27FC236}">
                <a16:creationId xmlns:a16="http://schemas.microsoft.com/office/drawing/2014/main" id="{1F839710-4AA4-48C9-9161-86EE466B18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BECBDE-778C-4DC1-B85E-2875FED1E413}"/>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3423430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EE13-A863-4977-9122-0485B74F9D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BC963A-8C84-4549-835E-9C00C87FC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4E0B3E-F433-4635-91BB-CD814008C3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C72F5-F818-4DCC-B914-633DE29DC81E}"/>
              </a:ext>
            </a:extLst>
          </p:cNvPr>
          <p:cNvSpPr>
            <a:spLocks noGrp="1"/>
          </p:cNvSpPr>
          <p:nvPr>
            <p:ph type="dt" sz="half" idx="10"/>
          </p:nvPr>
        </p:nvSpPr>
        <p:spPr/>
        <p:txBody>
          <a:bodyPr/>
          <a:lstStyle/>
          <a:p>
            <a:fld id="{47ED2C07-E370-426F-B7E3-58DF53B8D88A}" type="datetimeFigureOut">
              <a:rPr lang="en-US" smtClean="0"/>
              <a:t>2/9/2021</a:t>
            </a:fld>
            <a:endParaRPr lang="en-US"/>
          </a:p>
        </p:txBody>
      </p:sp>
      <p:sp>
        <p:nvSpPr>
          <p:cNvPr id="6" name="Footer Placeholder 5">
            <a:extLst>
              <a:ext uri="{FF2B5EF4-FFF2-40B4-BE49-F238E27FC236}">
                <a16:creationId xmlns:a16="http://schemas.microsoft.com/office/drawing/2014/main" id="{D417FF5A-763A-471F-8ACF-A8E3B9363E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47BF48-77C8-418D-8403-83C22E7E9C46}"/>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533568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44CC4-A0DB-45F5-8039-48B847B58E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878F07-8EB2-4E75-92EC-74AC090E1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A151F-012A-4AC2-B1C4-6468D0B38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E0AECE-B5DA-4D02-BF28-A6F0384E92F0}"/>
              </a:ext>
            </a:extLst>
          </p:cNvPr>
          <p:cNvSpPr>
            <a:spLocks noGrp="1"/>
          </p:cNvSpPr>
          <p:nvPr>
            <p:ph type="dt" sz="half" idx="10"/>
          </p:nvPr>
        </p:nvSpPr>
        <p:spPr/>
        <p:txBody>
          <a:bodyPr/>
          <a:lstStyle/>
          <a:p>
            <a:fld id="{47ED2C07-E370-426F-B7E3-58DF53B8D88A}" type="datetimeFigureOut">
              <a:rPr lang="en-US" smtClean="0"/>
              <a:t>2/9/2021</a:t>
            </a:fld>
            <a:endParaRPr lang="en-US"/>
          </a:p>
        </p:txBody>
      </p:sp>
      <p:sp>
        <p:nvSpPr>
          <p:cNvPr id="6" name="Footer Placeholder 5">
            <a:extLst>
              <a:ext uri="{FF2B5EF4-FFF2-40B4-BE49-F238E27FC236}">
                <a16:creationId xmlns:a16="http://schemas.microsoft.com/office/drawing/2014/main" id="{1A56BB27-3791-4D0F-96E3-B38F1E2CD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3B40B-913F-4E75-9EAE-7A2FAC75B016}"/>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2709840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3C378-71CB-4B92-B370-7BC4100CE0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07D610-4C62-4A3F-8CA6-5A1FA6165C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5314E-5AA3-40BC-B571-35284B0A28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D2C07-E370-426F-B7E3-58DF53B8D88A}" type="datetimeFigureOut">
              <a:rPr lang="en-US" smtClean="0"/>
              <a:t>2/9/2021</a:t>
            </a:fld>
            <a:endParaRPr lang="en-US"/>
          </a:p>
        </p:txBody>
      </p:sp>
      <p:sp>
        <p:nvSpPr>
          <p:cNvPr id="5" name="Footer Placeholder 4">
            <a:extLst>
              <a:ext uri="{FF2B5EF4-FFF2-40B4-BE49-F238E27FC236}">
                <a16:creationId xmlns:a16="http://schemas.microsoft.com/office/drawing/2014/main" id="{4B338068-BC9D-4721-B128-C4C1F6979D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BA734E-884B-49FE-B47F-99F9B7B26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11665-FC79-4C55-945B-4A938D850A0C}" type="slidenum">
              <a:rPr lang="en-US" smtClean="0"/>
              <a:t>‹#›</a:t>
            </a:fld>
            <a:endParaRPr lang="en-US"/>
          </a:p>
        </p:txBody>
      </p:sp>
    </p:spTree>
    <p:extLst>
      <p:ext uri="{BB962C8B-B14F-4D97-AF65-F5344CB8AC3E}">
        <p14:creationId xmlns:p14="http://schemas.microsoft.com/office/powerpoint/2010/main" val="2397129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wmf"/></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customXml" Target="../ink/ink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customXml" Target="../ink/ink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0.gif"/></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54.gif"/><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8.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7.gif"/><Relationship Id="rId5" Type="http://schemas.openxmlformats.org/officeDocument/2006/relationships/image" Target="../media/image66.pn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1.gif"/><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72.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87620317-04CE-42F3-A647-BCBD6BDDB547}"/>
              </a:ext>
            </a:extLst>
          </p:cNvPr>
          <p:cNvGrpSpPr/>
          <p:nvPr/>
        </p:nvGrpSpPr>
        <p:grpSpPr>
          <a:xfrm>
            <a:off x="0" y="5554226"/>
            <a:ext cx="12192001" cy="1303773"/>
            <a:chOff x="0" y="5554226"/>
            <a:chExt cx="12192001" cy="1303773"/>
          </a:xfrm>
        </p:grpSpPr>
        <p:pic>
          <p:nvPicPr>
            <p:cNvPr id="3" name="Picture 2">
              <a:extLst>
                <a:ext uri="{FF2B5EF4-FFF2-40B4-BE49-F238E27FC236}">
                  <a16:creationId xmlns:a16="http://schemas.microsoft.com/office/drawing/2014/main" id="{5361478A-51C7-44DB-81AB-A202BB84FEC1}"/>
                </a:ext>
              </a:extLst>
            </p:cNvPr>
            <p:cNvPicPr>
              <a:picLocks noChangeAspect="1"/>
            </p:cNvPicPr>
            <p:nvPr/>
          </p:nvPicPr>
          <p:blipFill rotWithShape="1">
            <a:blip r:embed="rId3"/>
            <a:srcRect b="8800"/>
            <a:stretch/>
          </p:blipFill>
          <p:spPr>
            <a:xfrm>
              <a:off x="8033657" y="5554226"/>
              <a:ext cx="4158344" cy="1303773"/>
            </a:xfrm>
            <a:prstGeom prst="rect">
              <a:avLst/>
            </a:prstGeom>
          </p:spPr>
        </p:pic>
        <p:sp>
          <p:nvSpPr>
            <p:cNvPr id="4" name="Rectangle 3">
              <a:extLst>
                <a:ext uri="{FF2B5EF4-FFF2-40B4-BE49-F238E27FC236}">
                  <a16:creationId xmlns:a16="http://schemas.microsoft.com/office/drawing/2014/main" id="{3DD63366-758E-45F8-A191-9F00C2884362}"/>
                </a:ext>
              </a:extLst>
            </p:cNvPr>
            <p:cNvSpPr/>
            <p:nvPr/>
          </p:nvSpPr>
          <p:spPr>
            <a:xfrm>
              <a:off x="0" y="6015890"/>
              <a:ext cx="12192000" cy="842109"/>
            </a:xfrm>
            <a:prstGeom prst="rect">
              <a:avLst/>
            </a:prstGeom>
            <a:gradFill flip="none" rotWithShape="1">
              <a:gsLst>
                <a:gs pos="15000">
                  <a:srgbClr val="749DCA">
                    <a:alpha val="0"/>
                  </a:srgbClr>
                </a:gs>
                <a:gs pos="54440">
                  <a:srgbClr val="6E98C8">
                    <a:alpha val="20000"/>
                  </a:srgbClr>
                </a:gs>
                <a:gs pos="100000">
                  <a:srgbClr val="6893C6">
                    <a:alpha val="6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08A6EB19-6122-4B70-A841-1896693C8250}"/>
              </a:ext>
            </a:extLst>
          </p:cNvPr>
          <p:cNvSpPr txBox="1"/>
          <p:nvPr/>
        </p:nvSpPr>
        <p:spPr>
          <a:xfrm>
            <a:off x="854949" y="969224"/>
            <a:ext cx="10441441" cy="1754326"/>
          </a:xfrm>
          <a:prstGeom prst="rect">
            <a:avLst/>
          </a:prstGeom>
          <a:noFill/>
        </p:spPr>
        <p:txBody>
          <a:bodyPr wrap="square">
            <a:spAutoFit/>
          </a:bodyPr>
          <a:lstStyle/>
          <a:p>
            <a:pPr algn="ctr">
              <a:spcAft>
                <a:spcPts val="300"/>
              </a:spcAft>
            </a:pP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Interpretación</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de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Aspectos</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e Indices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Climáticos</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discutidos</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durante</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las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sesiones</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mensuales</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del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Enfoque</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Regional de las RA III/IV de la OMM</a:t>
            </a:r>
          </a:p>
        </p:txBody>
      </p:sp>
      <p:sp>
        <p:nvSpPr>
          <p:cNvPr id="6" name="TextBox 5">
            <a:extLst>
              <a:ext uri="{FF2B5EF4-FFF2-40B4-BE49-F238E27FC236}">
                <a16:creationId xmlns:a16="http://schemas.microsoft.com/office/drawing/2014/main" id="{44041514-5B26-46DB-AB84-A63F2E2E3ED2}"/>
              </a:ext>
            </a:extLst>
          </p:cNvPr>
          <p:cNvSpPr txBox="1"/>
          <p:nvPr/>
        </p:nvSpPr>
        <p:spPr>
          <a:xfrm>
            <a:off x="1238249" y="5554226"/>
            <a:ext cx="9715500" cy="461665"/>
          </a:xfrm>
          <a:prstGeom prst="rect">
            <a:avLst/>
          </a:prstGeom>
          <a:noFill/>
        </p:spPr>
        <p:txBody>
          <a:bodyPr wrap="square">
            <a:spAutoFit/>
          </a:bodyPr>
          <a:lstStyle/>
          <a:p>
            <a:pPr algn="ctr"/>
            <a:r>
              <a:rPr lang="en-US" sz="24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11 de </a:t>
            </a:r>
            <a:r>
              <a:rPr lang="en-US" sz="2400" dirty="0" err="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febrero</a:t>
            </a:r>
            <a:r>
              <a:rPr lang="en-US" sz="24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de 2021</a:t>
            </a:r>
          </a:p>
        </p:txBody>
      </p:sp>
      <p:sp>
        <p:nvSpPr>
          <p:cNvPr id="7" name="TextBox 6">
            <a:extLst>
              <a:ext uri="{FF2B5EF4-FFF2-40B4-BE49-F238E27FC236}">
                <a16:creationId xmlns:a16="http://schemas.microsoft.com/office/drawing/2014/main" id="{9487153E-513E-4D66-AA69-0000598FF25F}"/>
              </a:ext>
            </a:extLst>
          </p:cNvPr>
          <p:cNvSpPr txBox="1"/>
          <p:nvPr/>
        </p:nvSpPr>
        <p:spPr>
          <a:xfrm>
            <a:off x="1223735" y="3429000"/>
            <a:ext cx="9975850" cy="523220"/>
          </a:xfrm>
          <a:prstGeom prst="rect">
            <a:avLst/>
          </a:prstGeom>
          <a:noFill/>
        </p:spPr>
        <p:txBody>
          <a:bodyPr wrap="square">
            <a:spAutoFit/>
          </a:bodyPr>
          <a:lstStyle/>
          <a:p>
            <a:pPr algn="ctr">
              <a:spcAft>
                <a:spcPts val="600"/>
              </a:spcAft>
            </a:pPr>
            <a:r>
              <a:rPr lang="en-US" sz="2800" dirty="0">
                <a:solidFill>
                  <a:schemeClr val="bg1"/>
                </a:solidFill>
                <a:effectLst>
                  <a:outerShdw blurRad="38100" dist="38100" dir="2700000" algn="tl">
                    <a:srgbClr val="000000">
                      <a:alpha val="43137"/>
                    </a:srgbClr>
                  </a:outerShdw>
                </a:effectLst>
                <a:latin typeface="Segoe UI Semilight" panose="020B0402040204020203" pitchFamily="34" charset="0"/>
                <a:ea typeface="Verdana" panose="020B0604030504040204" pitchFamily="34" charset="0"/>
                <a:cs typeface="Segoe UI Semilight" panose="020B0402040204020203" pitchFamily="34" charset="0"/>
              </a:rPr>
              <a:t>José Manuel Gálvez </a:t>
            </a:r>
            <a:r>
              <a:rPr lang="en-US" sz="2800" baseline="30000" dirty="0">
                <a:solidFill>
                  <a:schemeClr val="bg1"/>
                </a:solidFill>
                <a:effectLst>
                  <a:outerShdw blurRad="38100" dist="38100" dir="2700000" algn="tl">
                    <a:srgbClr val="000000">
                      <a:alpha val="43137"/>
                    </a:srgbClr>
                  </a:outerShdw>
                </a:effectLst>
                <a:latin typeface="Segoe UI Semilight" panose="020B0402040204020203" pitchFamily="34" charset="0"/>
                <a:ea typeface="Verdana" panose="020B0604030504040204" pitchFamily="34" charset="0"/>
                <a:cs typeface="Segoe UI Semilight" panose="020B0402040204020203" pitchFamily="34" charset="0"/>
              </a:rPr>
              <a:t>1</a:t>
            </a:r>
            <a:r>
              <a:rPr lang="en-US" sz="2800" dirty="0">
                <a:solidFill>
                  <a:schemeClr val="bg1"/>
                </a:solidFill>
                <a:effectLst>
                  <a:outerShdw blurRad="38100" dist="38100" dir="2700000" algn="tl">
                    <a:srgbClr val="000000">
                      <a:alpha val="43137"/>
                    </a:srgbClr>
                  </a:outerShdw>
                </a:effectLst>
                <a:latin typeface="Segoe UI Semilight" panose="020B0402040204020203" pitchFamily="34" charset="0"/>
                <a:ea typeface="Verdana" panose="020B0604030504040204" pitchFamily="34" charset="0"/>
                <a:cs typeface="Segoe UI Semilight" panose="020B0402040204020203" pitchFamily="34" charset="0"/>
              </a:rPr>
              <a:t>,  Michel Davison</a:t>
            </a:r>
            <a:r>
              <a:rPr lang="en-US" sz="2800" baseline="30000" dirty="0">
                <a:solidFill>
                  <a:schemeClr val="bg1"/>
                </a:solidFill>
                <a:effectLst>
                  <a:outerShdw blurRad="38100" dist="38100" dir="2700000" algn="tl">
                    <a:srgbClr val="000000">
                      <a:alpha val="43137"/>
                    </a:srgbClr>
                  </a:outerShdw>
                </a:effectLst>
                <a:latin typeface="Segoe UI Semilight" panose="020B0402040204020203" pitchFamily="34" charset="0"/>
                <a:ea typeface="Verdana" panose="020B0604030504040204" pitchFamily="34" charset="0"/>
                <a:cs typeface="Segoe UI Semilight" panose="020B0402040204020203" pitchFamily="34" charset="0"/>
              </a:rPr>
              <a:t>2</a:t>
            </a:r>
            <a:r>
              <a:rPr lang="en-US" sz="2800" dirty="0">
                <a:solidFill>
                  <a:schemeClr val="bg1"/>
                </a:solidFill>
                <a:effectLst>
                  <a:outerShdw blurRad="38100" dist="38100" dir="2700000" algn="tl">
                    <a:srgbClr val="000000">
                      <a:alpha val="43137"/>
                    </a:srgbClr>
                  </a:outerShdw>
                </a:effectLst>
                <a:latin typeface="Segoe UI Semilight" panose="020B0402040204020203" pitchFamily="34" charset="0"/>
                <a:ea typeface="Verdana" panose="020B0604030504040204" pitchFamily="34" charset="0"/>
                <a:cs typeface="Segoe UI Semilight" panose="020B0402040204020203" pitchFamily="34" charset="0"/>
              </a:rPr>
              <a:t>  y  Bernie Connell</a:t>
            </a:r>
            <a:r>
              <a:rPr lang="en-US" sz="2800" baseline="30000" dirty="0">
                <a:solidFill>
                  <a:schemeClr val="bg1"/>
                </a:solidFill>
                <a:effectLst>
                  <a:outerShdw blurRad="38100" dist="38100" dir="2700000" algn="tl">
                    <a:srgbClr val="000000">
                      <a:alpha val="43137"/>
                    </a:srgbClr>
                  </a:outerShdw>
                </a:effectLst>
                <a:latin typeface="Segoe UI Semilight" panose="020B0402040204020203" pitchFamily="34" charset="0"/>
                <a:ea typeface="Verdana" panose="020B0604030504040204" pitchFamily="34" charset="0"/>
                <a:cs typeface="Segoe UI Semilight" panose="020B0402040204020203" pitchFamily="34" charset="0"/>
              </a:rPr>
              <a:t>3</a:t>
            </a:r>
          </a:p>
        </p:txBody>
      </p:sp>
      <p:sp>
        <p:nvSpPr>
          <p:cNvPr id="8" name="TextBox 7">
            <a:extLst>
              <a:ext uri="{FF2B5EF4-FFF2-40B4-BE49-F238E27FC236}">
                <a16:creationId xmlns:a16="http://schemas.microsoft.com/office/drawing/2014/main" id="{CF6C3838-43A3-4977-B67F-5DFE642345F0}"/>
              </a:ext>
            </a:extLst>
          </p:cNvPr>
          <p:cNvSpPr txBox="1"/>
          <p:nvPr/>
        </p:nvSpPr>
        <p:spPr>
          <a:xfrm>
            <a:off x="1209221" y="4007801"/>
            <a:ext cx="9975850" cy="369332"/>
          </a:xfrm>
          <a:prstGeom prst="rect">
            <a:avLst/>
          </a:prstGeom>
          <a:noFill/>
        </p:spPr>
        <p:txBody>
          <a:bodyPr wrap="square">
            <a:spAutoFit/>
          </a:bodyPr>
          <a:lstStyle/>
          <a:p>
            <a:pPr algn="ctr">
              <a:spcAft>
                <a:spcPts val="600"/>
              </a:spcAft>
            </a:pPr>
            <a:r>
              <a:rPr lang="en-US" dirty="0">
                <a:solidFill>
                  <a:schemeClr val="bg1">
                    <a:lumMod val="85000"/>
                  </a:schemeClr>
                </a:solidFill>
                <a:latin typeface="Segoe UI Light" panose="020B0502040204020203" pitchFamily="34" charset="0"/>
                <a:ea typeface="Verdana" panose="020B0604030504040204" pitchFamily="34" charset="0"/>
                <a:cs typeface="Segoe UI Light" panose="020B0502040204020203" pitchFamily="34" charset="0"/>
              </a:rPr>
              <a:t>1. Systems Research Group Inc. for WPC / NWS / NOAA</a:t>
            </a:r>
            <a:endParaRPr lang="en-US" baseline="30000" dirty="0">
              <a:solidFill>
                <a:schemeClr val="bg1">
                  <a:lumMod val="85000"/>
                </a:schemeClr>
              </a:solidFill>
              <a:latin typeface="Segoe UI Light" panose="020B0502040204020203" pitchFamily="34" charset="0"/>
              <a:ea typeface="Verdana" panose="020B0604030504040204"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F6971B4D-9967-4596-BCA6-AB0E8FC16CD4}"/>
              </a:ext>
            </a:extLst>
          </p:cNvPr>
          <p:cNvSpPr txBox="1"/>
          <p:nvPr/>
        </p:nvSpPr>
        <p:spPr>
          <a:xfrm>
            <a:off x="1209221" y="4346331"/>
            <a:ext cx="9975850" cy="369332"/>
          </a:xfrm>
          <a:prstGeom prst="rect">
            <a:avLst/>
          </a:prstGeom>
          <a:noFill/>
        </p:spPr>
        <p:txBody>
          <a:bodyPr wrap="square">
            <a:spAutoFit/>
          </a:bodyPr>
          <a:lstStyle/>
          <a:p>
            <a:pPr algn="ctr">
              <a:spcAft>
                <a:spcPts val="600"/>
              </a:spcAft>
            </a:pPr>
            <a:r>
              <a:rPr lang="en-US" dirty="0">
                <a:solidFill>
                  <a:schemeClr val="bg1">
                    <a:lumMod val="85000"/>
                  </a:schemeClr>
                </a:solidFill>
                <a:latin typeface="Segoe UI Light" panose="020B0502040204020203" pitchFamily="34" charset="0"/>
                <a:ea typeface="Verdana" panose="020B0604030504040204" pitchFamily="34" charset="0"/>
                <a:cs typeface="Segoe UI Light" panose="020B0502040204020203" pitchFamily="34" charset="0"/>
              </a:rPr>
              <a:t>2. Weather Prediction Center (WPC) / NWS / NOAA</a:t>
            </a:r>
            <a:endParaRPr lang="en-US" baseline="30000" dirty="0">
              <a:solidFill>
                <a:schemeClr val="bg1">
                  <a:lumMod val="85000"/>
                </a:schemeClr>
              </a:solidFill>
              <a:latin typeface="Segoe UI Light" panose="020B0502040204020203" pitchFamily="34" charset="0"/>
              <a:ea typeface="Verdana" panose="020B0604030504040204"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8EB087CD-4A24-4CDA-BCB9-9CDEAE86F972}"/>
              </a:ext>
            </a:extLst>
          </p:cNvPr>
          <p:cNvSpPr txBox="1"/>
          <p:nvPr/>
        </p:nvSpPr>
        <p:spPr>
          <a:xfrm>
            <a:off x="1209221" y="4670531"/>
            <a:ext cx="9975850" cy="369332"/>
          </a:xfrm>
          <a:prstGeom prst="rect">
            <a:avLst/>
          </a:prstGeom>
          <a:noFill/>
        </p:spPr>
        <p:txBody>
          <a:bodyPr wrap="square">
            <a:spAutoFit/>
          </a:bodyPr>
          <a:lstStyle/>
          <a:p>
            <a:pPr algn="ctr">
              <a:spcAft>
                <a:spcPts val="600"/>
              </a:spcAft>
            </a:pPr>
            <a:r>
              <a:rPr lang="en-US" dirty="0">
                <a:solidFill>
                  <a:schemeClr val="bg1">
                    <a:lumMod val="85000"/>
                  </a:schemeClr>
                </a:solidFill>
                <a:latin typeface="Segoe UI Light" panose="020B0502040204020203" pitchFamily="34" charset="0"/>
                <a:ea typeface="Verdana" panose="020B0604030504040204" pitchFamily="34" charset="0"/>
                <a:cs typeface="Segoe UI Light" panose="020B0502040204020203" pitchFamily="34" charset="0"/>
              </a:rPr>
              <a:t>3. Cooperative Institute for Research in the Atmosphere (CIRA) / CSU / NOAA</a:t>
            </a:r>
            <a:endParaRPr lang="en-US" baseline="30000" dirty="0">
              <a:solidFill>
                <a:schemeClr val="bg1">
                  <a:lumMod val="85000"/>
                </a:schemeClr>
              </a:solidFill>
              <a:latin typeface="Segoe UI Light" panose="020B0502040204020203" pitchFamily="34" charset="0"/>
              <a:ea typeface="Verdana" panose="020B0604030504040204" pitchFamily="34" charset="0"/>
              <a:cs typeface="Segoe UI Light" panose="020B0502040204020203" pitchFamily="34" charset="0"/>
            </a:endParaRPr>
          </a:p>
        </p:txBody>
      </p:sp>
      <p:grpSp>
        <p:nvGrpSpPr>
          <p:cNvPr id="30" name="Group 29">
            <a:extLst>
              <a:ext uri="{FF2B5EF4-FFF2-40B4-BE49-F238E27FC236}">
                <a16:creationId xmlns:a16="http://schemas.microsoft.com/office/drawing/2014/main" id="{E5401D6C-5A06-4F14-91D4-79A5CD947B03}"/>
              </a:ext>
            </a:extLst>
          </p:cNvPr>
          <p:cNvGrpSpPr/>
          <p:nvPr/>
        </p:nvGrpSpPr>
        <p:grpSpPr>
          <a:xfrm flipH="1">
            <a:off x="9089571" y="5390861"/>
            <a:ext cx="3102423" cy="1453692"/>
            <a:chOff x="-4" y="5926100"/>
            <a:chExt cx="2281242" cy="931900"/>
          </a:xfrm>
        </p:grpSpPr>
        <p:pic>
          <p:nvPicPr>
            <p:cNvPr id="25" name="Picture 24">
              <a:extLst>
                <a:ext uri="{FF2B5EF4-FFF2-40B4-BE49-F238E27FC236}">
                  <a16:creationId xmlns:a16="http://schemas.microsoft.com/office/drawing/2014/main" id="{A45E111A-80D3-47EA-8A7B-53467075DC23}"/>
                </a:ext>
              </a:extLst>
            </p:cNvPr>
            <p:cNvPicPr>
              <a:picLocks noChangeAspect="1"/>
            </p:cNvPicPr>
            <p:nvPr/>
          </p:nvPicPr>
          <p:blipFill rotWithShape="1">
            <a:blip r:embed="rId3"/>
            <a:srcRect t="-1" r="45436" b="8800"/>
            <a:stretch/>
          </p:blipFill>
          <p:spPr>
            <a:xfrm flipH="1">
              <a:off x="-4" y="5926100"/>
              <a:ext cx="1317092" cy="931900"/>
            </a:xfrm>
            <a:prstGeom prst="rect">
              <a:avLst/>
            </a:prstGeom>
          </p:spPr>
        </p:pic>
        <p:pic>
          <p:nvPicPr>
            <p:cNvPr id="27" name="Picture 26">
              <a:extLst>
                <a:ext uri="{FF2B5EF4-FFF2-40B4-BE49-F238E27FC236}">
                  <a16:creationId xmlns:a16="http://schemas.microsoft.com/office/drawing/2014/main" id="{CC0C9F03-1755-4DF8-8C66-29BC7F65A195}"/>
                </a:ext>
              </a:extLst>
            </p:cNvPr>
            <p:cNvPicPr>
              <a:picLocks noChangeAspect="1"/>
            </p:cNvPicPr>
            <p:nvPr/>
          </p:nvPicPr>
          <p:blipFill rotWithShape="1">
            <a:blip r:embed="rId3"/>
            <a:srcRect t="-1" r="45436" b="8800"/>
            <a:stretch/>
          </p:blipFill>
          <p:spPr>
            <a:xfrm flipH="1">
              <a:off x="500739" y="5981883"/>
              <a:ext cx="1238251" cy="876116"/>
            </a:xfrm>
            <a:prstGeom prst="rect">
              <a:avLst/>
            </a:prstGeom>
          </p:spPr>
        </p:pic>
        <p:pic>
          <p:nvPicPr>
            <p:cNvPr id="28" name="Picture 27">
              <a:extLst>
                <a:ext uri="{FF2B5EF4-FFF2-40B4-BE49-F238E27FC236}">
                  <a16:creationId xmlns:a16="http://schemas.microsoft.com/office/drawing/2014/main" id="{2F0E1EE5-6DAB-4FF1-AEE8-6E85BE5907B7}"/>
                </a:ext>
              </a:extLst>
            </p:cNvPr>
            <p:cNvPicPr>
              <a:picLocks noChangeAspect="1"/>
            </p:cNvPicPr>
            <p:nvPr/>
          </p:nvPicPr>
          <p:blipFill rotWithShape="1">
            <a:blip r:embed="rId3"/>
            <a:srcRect t="-1" r="45436" b="8800"/>
            <a:stretch/>
          </p:blipFill>
          <p:spPr>
            <a:xfrm flipH="1">
              <a:off x="1042987" y="6144311"/>
              <a:ext cx="1238251" cy="713689"/>
            </a:xfrm>
            <a:prstGeom prst="rect">
              <a:avLst/>
            </a:prstGeom>
          </p:spPr>
        </p:pic>
      </p:grpSp>
      <p:sp>
        <p:nvSpPr>
          <p:cNvPr id="29" name="Rectangle 28">
            <a:extLst>
              <a:ext uri="{FF2B5EF4-FFF2-40B4-BE49-F238E27FC236}">
                <a16:creationId xmlns:a16="http://schemas.microsoft.com/office/drawing/2014/main" id="{CC216C80-3E1C-4395-B944-1680C72CA416}"/>
              </a:ext>
            </a:extLst>
          </p:cNvPr>
          <p:cNvSpPr/>
          <p:nvPr/>
        </p:nvSpPr>
        <p:spPr>
          <a:xfrm>
            <a:off x="-5" y="6298837"/>
            <a:ext cx="12191999" cy="565885"/>
          </a:xfrm>
          <a:prstGeom prst="rect">
            <a:avLst/>
          </a:prstGeom>
          <a:gradFill flip="none" rotWithShape="1">
            <a:gsLst>
              <a:gs pos="15000">
                <a:srgbClr val="749DCA">
                  <a:alpha val="0"/>
                </a:srgbClr>
              </a:gs>
              <a:gs pos="54440">
                <a:srgbClr val="6E98C8">
                  <a:alpha val="20000"/>
                </a:srgbClr>
              </a:gs>
              <a:gs pos="100000">
                <a:srgbClr val="6893C6">
                  <a:alpha val="6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4534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07634E8-78A6-4CE2-BC3C-4795B0475A3F}"/>
              </a:ext>
            </a:extLst>
          </p:cNvPr>
          <p:cNvSpPr txBox="1"/>
          <p:nvPr/>
        </p:nvSpPr>
        <p:spPr>
          <a:xfrm>
            <a:off x="721360" y="1558504"/>
            <a:ext cx="11385650" cy="2462213"/>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El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efecto</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es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opuesto</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que en la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tropósfera</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baja</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p>
          <a:p>
            <a:pPr marL="800100" lvl="1" indent="-342900">
              <a:spcAft>
                <a:spcPts val="600"/>
              </a:spcAft>
              <a:buFont typeface="Arial" panose="020B0604020202020204" pitchFamily="34" charset="0"/>
              <a:buChar char="•"/>
            </a:pPr>
            <a:r>
              <a:rPr lang="en-US" sz="2100" dirty="0">
                <a:solidFill>
                  <a:schemeClr val="bg1"/>
                </a:solidFill>
                <a:latin typeface="Segoe UI" panose="020B0502040204020203" pitchFamily="34" charset="0"/>
                <a:ea typeface="Verdana" panose="020B0604030504040204" pitchFamily="34" charset="0"/>
                <a:cs typeface="Segoe UI" panose="020B0502040204020203" pitchFamily="34" charset="0"/>
              </a:rPr>
              <a:t>SST </a:t>
            </a:r>
            <a:r>
              <a:rPr lang="en-US" sz="2100" dirty="0" err="1">
                <a:solidFill>
                  <a:schemeClr val="bg1"/>
                </a:solidFill>
                <a:latin typeface="Segoe UI" panose="020B0502040204020203" pitchFamily="34" charset="0"/>
                <a:ea typeface="Verdana" panose="020B0604030504040204" pitchFamily="34" charset="0"/>
                <a:cs typeface="Segoe UI" panose="020B0502040204020203" pitchFamily="34" charset="0"/>
              </a:rPr>
              <a:t>frías</a:t>
            </a:r>
            <a:r>
              <a:rPr lang="en-US" sz="21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100" dirty="0">
                <a:solidFill>
                  <a:schemeClr val="bg1"/>
                </a:solidFill>
                <a:latin typeface="Segoe UI" panose="020B0502040204020203" pitchFamily="34" charset="0"/>
                <a:ea typeface="Verdana" panose="020B0604030504040204" pitchFamily="34" charset="0"/>
                <a:cs typeface="Segoe UI" panose="020B0502040204020203" pitchFamily="34" charset="0"/>
                <a:sym typeface="Wingdings" panose="05000000000000000000" pitchFamily="2" charset="2"/>
              </a:rPr>
              <a:t></a:t>
            </a:r>
            <a:r>
              <a:rPr lang="en-US" sz="21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100" dirty="0" err="1">
                <a:solidFill>
                  <a:schemeClr val="bg1"/>
                </a:solidFill>
                <a:latin typeface="Segoe UI" panose="020B0502040204020203" pitchFamily="34" charset="0"/>
                <a:ea typeface="Verdana" panose="020B0604030504040204" pitchFamily="34" charset="0"/>
                <a:cs typeface="Segoe UI" panose="020B0502040204020203" pitchFamily="34" charset="0"/>
              </a:rPr>
              <a:t>vaguada</a:t>
            </a:r>
            <a:r>
              <a:rPr lang="en-US" sz="21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p>
          <a:p>
            <a:pPr marL="800100" lvl="1" indent="-342900">
              <a:spcAft>
                <a:spcPts val="1800"/>
              </a:spcAft>
              <a:buFont typeface="Arial" panose="020B0604020202020204" pitchFamily="34" charset="0"/>
              <a:buChar char="•"/>
            </a:pPr>
            <a:r>
              <a:rPr lang="en-US" sz="2100" dirty="0">
                <a:solidFill>
                  <a:schemeClr val="bg1"/>
                </a:solidFill>
                <a:latin typeface="Segoe UI" panose="020B0502040204020203" pitchFamily="34" charset="0"/>
                <a:ea typeface="Verdana" panose="020B0604030504040204" pitchFamily="34" charset="0"/>
                <a:cs typeface="Segoe UI" panose="020B0502040204020203" pitchFamily="34" charset="0"/>
              </a:rPr>
              <a:t>SST </a:t>
            </a:r>
            <a:r>
              <a:rPr lang="en-US" sz="2100" dirty="0" err="1">
                <a:solidFill>
                  <a:schemeClr val="bg1"/>
                </a:solidFill>
                <a:latin typeface="Segoe UI" panose="020B0502040204020203" pitchFamily="34" charset="0"/>
                <a:ea typeface="Verdana" panose="020B0604030504040204" pitchFamily="34" charset="0"/>
                <a:cs typeface="Segoe UI" panose="020B0502040204020203" pitchFamily="34" charset="0"/>
              </a:rPr>
              <a:t>cálidas</a:t>
            </a:r>
            <a:r>
              <a:rPr lang="en-US" sz="21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100" dirty="0">
                <a:solidFill>
                  <a:schemeClr val="bg1"/>
                </a:solidFill>
                <a:latin typeface="Segoe UI" panose="020B0502040204020203" pitchFamily="34" charset="0"/>
                <a:ea typeface="Verdana" panose="020B0604030504040204" pitchFamily="34" charset="0"/>
                <a:cs typeface="Segoe UI" panose="020B0502040204020203" pitchFamily="34" charset="0"/>
                <a:sym typeface="Wingdings" panose="05000000000000000000" pitchFamily="2" charset="2"/>
              </a:rPr>
              <a:t> d</a:t>
            </a:r>
            <a:r>
              <a:rPr lang="en-US" sz="2100" dirty="0">
                <a:solidFill>
                  <a:schemeClr val="bg1"/>
                </a:solidFill>
                <a:latin typeface="Segoe UI" panose="020B0502040204020203" pitchFamily="34" charset="0"/>
                <a:ea typeface="Verdana" panose="020B0604030504040204" pitchFamily="34" charset="0"/>
                <a:cs typeface="Segoe UI" panose="020B0502040204020203" pitchFamily="34" charset="0"/>
              </a:rPr>
              <a:t>orsal.</a:t>
            </a:r>
          </a:p>
          <a:p>
            <a:pPr marL="342900" indent="-342900">
              <a:spcAft>
                <a:spcPts val="1800"/>
              </a:spcAft>
              <a:buFont typeface="Arial" panose="020B0604020202020204" pitchFamily="34" charset="0"/>
              <a:buChar char="•"/>
            </a:pP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Ocurre</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sobre</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y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flujo</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abajo</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de la SST</a:t>
            </a:r>
          </a:p>
          <a:p>
            <a:pPr marL="342900" indent="-342900">
              <a:spcAft>
                <a:spcPts val="1800"/>
              </a:spcAft>
              <a:buFont typeface="Arial" panose="020B0604020202020204" pitchFamily="34" charset="0"/>
              <a:buChar char="•"/>
            </a:pP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La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conexión</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es a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través</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de convección profunda y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liberación</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de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calor</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latente</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a:t>
            </a:r>
            <a:endParaRPr lang="en-US" sz="2400" baseline="30000" dirty="0">
              <a:solidFill>
                <a:schemeClr val="bg1"/>
              </a:solidFill>
              <a:latin typeface="Segoe UI" panose="020B0502040204020203" pitchFamily="34" charset="0"/>
              <a:ea typeface="Verdana" panose="020B0604030504040204" pitchFamily="34" charset="0"/>
              <a:cs typeface="Segoe UI" panose="020B0502040204020203" pitchFamily="34" charset="0"/>
            </a:endParaRPr>
          </a:p>
        </p:txBody>
      </p:sp>
      <p:sp>
        <p:nvSpPr>
          <p:cNvPr id="23" name="TextBox 22">
            <a:extLst>
              <a:ext uri="{FF2B5EF4-FFF2-40B4-BE49-F238E27FC236}">
                <a16:creationId xmlns:a16="http://schemas.microsoft.com/office/drawing/2014/main" id="{3DC6C6E5-656F-4DA9-BC74-3BB27146F2BD}"/>
              </a:ext>
            </a:extLst>
          </p:cNvPr>
          <p:cNvSpPr txBox="1"/>
          <p:nvPr/>
        </p:nvSpPr>
        <p:spPr>
          <a:xfrm>
            <a:off x="721360" y="545958"/>
            <a:ext cx="10972800" cy="707886"/>
          </a:xfrm>
          <a:prstGeom prst="rect">
            <a:avLst/>
          </a:prstGeom>
          <a:noFill/>
        </p:spPr>
        <p:txBody>
          <a:bodyPr wrap="square">
            <a:spAutoFit/>
          </a:bodyPr>
          <a:lstStyle/>
          <a:p>
            <a:pPr>
              <a:spcAft>
                <a:spcPts val="300"/>
              </a:spcAft>
            </a:pP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Efectos</a:t>
            </a: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de la SST en la </a:t>
            </a: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tropósfera</a:t>
            </a: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media y </a:t>
            </a: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alta</a:t>
            </a:r>
            <a:endPar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grpSp>
        <p:nvGrpSpPr>
          <p:cNvPr id="41" name="Group 40">
            <a:extLst>
              <a:ext uri="{FF2B5EF4-FFF2-40B4-BE49-F238E27FC236}">
                <a16:creationId xmlns:a16="http://schemas.microsoft.com/office/drawing/2014/main" id="{5D68E7AF-B435-41E4-8404-77C4A264DA8D}"/>
              </a:ext>
            </a:extLst>
          </p:cNvPr>
          <p:cNvGrpSpPr/>
          <p:nvPr/>
        </p:nvGrpSpPr>
        <p:grpSpPr>
          <a:xfrm>
            <a:off x="3376592" y="4325377"/>
            <a:ext cx="5818208" cy="1806187"/>
            <a:chOff x="3535680" y="4209739"/>
            <a:chExt cx="6058704" cy="2046528"/>
          </a:xfrm>
        </p:grpSpPr>
        <p:pic>
          <p:nvPicPr>
            <p:cNvPr id="40" name="Picture 39">
              <a:extLst>
                <a:ext uri="{FF2B5EF4-FFF2-40B4-BE49-F238E27FC236}">
                  <a16:creationId xmlns:a16="http://schemas.microsoft.com/office/drawing/2014/main" id="{C8FD498A-2C07-419C-930D-80F098E2FCF5}"/>
                </a:ext>
              </a:extLst>
            </p:cNvPr>
            <p:cNvPicPr>
              <a:picLocks noChangeAspect="1"/>
            </p:cNvPicPr>
            <p:nvPr/>
          </p:nvPicPr>
          <p:blipFill rotWithShape="1">
            <a:blip r:embed="rId4"/>
            <a:srcRect l="10550" t="-3235"/>
            <a:stretch/>
          </p:blipFill>
          <p:spPr>
            <a:xfrm>
              <a:off x="3535680" y="5746469"/>
              <a:ext cx="6058704" cy="509798"/>
            </a:xfrm>
            <a:prstGeom prst="rect">
              <a:avLst/>
            </a:prstGeom>
          </p:spPr>
        </p:pic>
        <p:grpSp>
          <p:nvGrpSpPr>
            <p:cNvPr id="39" name="Group 38">
              <a:extLst>
                <a:ext uri="{FF2B5EF4-FFF2-40B4-BE49-F238E27FC236}">
                  <a16:creationId xmlns:a16="http://schemas.microsoft.com/office/drawing/2014/main" id="{302780B5-5F48-43E5-8F89-D9AEB34DBD88}"/>
                </a:ext>
              </a:extLst>
            </p:cNvPr>
            <p:cNvGrpSpPr/>
            <p:nvPr/>
          </p:nvGrpSpPr>
          <p:grpSpPr>
            <a:xfrm>
              <a:off x="3535680" y="4209739"/>
              <a:ext cx="6058704" cy="2030153"/>
              <a:chOff x="3546981" y="4004682"/>
              <a:chExt cx="6729204" cy="2030153"/>
            </a:xfrm>
          </p:grpSpPr>
          <p:sp>
            <p:nvSpPr>
              <p:cNvPr id="2" name="Rectangle 1">
                <a:extLst>
                  <a:ext uri="{FF2B5EF4-FFF2-40B4-BE49-F238E27FC236}">
                    <a16:creationId xmlns:a16="http://schemas.microsoft.com/office/drawing/2014/main" id="{024D6A06-7144-4A91-A98F-77734301F8A6}"/>
                  </a:ext>
                </a:extLst>
              </p:cNvPr>
              <p:cNvSpPr/>
              <p:nvPr/>
            </p:nvSpPr>
            <p:spPr>
              <a:xfrm>
                <a:off x="3546981" y="4004682"/>
                <a:ext cx="6729204" cy="158319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6CD174E-CB39-4FB6-9D9A-74C75F335FE3}"/>
                  </a:ext>
                </a:extLst>
              </p:cNvPr>
              <p:cNvSpPr/>
              <p:nvPr/>
            </p:nvSpPr>
            <p:spPr>
              <a:xfrm>
                <a:off x="7824822" y="4368800"/>
                <a:ext cx="1918618" cy="120888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C45D57A-40F0-45FD-B6C6-45C6AD1294A5}"/>
                  </a:ext>
                </a:extLst>
              </p:cNvPr>
              <p:cNvSpPr/>
              <p:nvPr/>
            </p:nvSpPr>
            <p:spPr>
              <a:xfrm>
                <a:off x="4482582" y="4667418"/>
                <a:ext cx="1613418" cy="919094"/>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A3190AB5-A7B9-4106-A91A-C9FB2718AEBD}"/>
                  </a:ext>
                </a:extLst>
              </p:cNvPr>
              <p:cNvSpPr/>
              <p:nvPr/>
            </p:nvSpPr>
            <p:spPr>
              <a:xfrm>
                <a:off x="5020707" y="4687969"/>
                <a:ext cx="667252" cy="259012"/>
              </a:xfrm>
              <a:prstGeom prst="rightArrow">
                <a:avLst>
                  <a:gd name="adj1" fmla="val 35366"/>
                  <a:gd name="adj2"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0A5620E-370C-4AD2-8738-0230B225D7A1}"/>
                  </a:ext>
                </a:extLst>
              </p:cNvPr>
              <p:cNvSpPr/>
              <p:nvPr/>
            </p:nvSpPr>
            <p:spPr>
              <a:xfrm rot="10800000" flipH="1">
                <a:off x="4065534" y="5168922"/>
                <a:ext cx="651373" cy="259012"/>
              </a:xfrm>
              <a:prstGeom prst="rightArrow">
                <a:avLst>
                  <a:gd name="adj1" fmla="val 35366"/>
                  <a:gd name="adj2"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5D6B40-2B26-46D1-AE42-7F22D7ACAED4}"/>
                  </a:ext>
                </a:extLst>
              </p:cNvPr>
              <p:cNvSpPr txBox="1"/>
              <p:nvPr/>
            </p:nvSpPr>
            <p:spPr>
              <a:xfrm>
                <a:off x="8851123" y="4023601"/>
                <a:ext cx="1238873" cy="400110"/>
              </a:xfrm>
              <a:prstGeom prst="rect">
                <a:avLst/>
              </a:prstGeom>
              <a:noFill/>
            </p:spPr>
            <p:txBody>
              <a:bodyPr wrap="square">
                <a:spAutoFit/>
              </a:bodyPr>
              <a:lstStyle/>
              <a:p>
                <a:pPr>
                  <a:spcAft>
                    <a:spcPts val="300"/>
                  </a:spcAft>
                </a:pPr>
                <a:r>
                  <a:rPr lang="en-US" sz="2000" dirty="0">
                    <a:latin typeface="Segoe UI Semibold" panose="020B0702040204020203" pitchFamily="34" charset="0"/>
                    <a:ea typeface="Verdana" panose="020B0604030504040204" pitchFamily="34" charset="0"/>
                    <a:cs typeface="Segoe UI Semibold" panose="020B0702040204020203" pitchFamily="34" charset="0"/>
                  </a:rPr>
                  <a:t>Dorsal</a:t>
                </a:r>
              </a:p>
            </p:txBody>
          </p:sp>
          <p:sp>
            <p:nvSpPr>
              <p:cNvPr id="18" name="TextBox 17">
                <a:extLst>
                  <a:ext uri="{FF2B5EF4-FFF2-40B4-BE49-F238E27FC236}">
                    <a16:creationId xmlns:a16="http://schemas.microsoft.com/office/drawing/2014/main" id="{DED8B58F-6052-457B-8EE3-91DE08FB2CEE}"/>
                  </a:ext>
                </a:extLst>
              </p:cNvPr>
              <p:cNvSpPr txBox="1"/>
              <p:nvPr/>
            </p:nvSpPr>
            <p:spPr>
              <a:xfrm>
                <a:off x="5020706" y="4260055"/>
                <a:ext cx="2715898" cy="400110"/>
              </a:xfrm>
              <a:prstGeom prst="rect">
                <a:avLst/>
              </a:prstGeom>
              <a:noFill/>
            </p:spPr>
            <p:txBody>
              <a:bodyPr wrap="square">
                <a:spAutoFit/>
              </a:bodyPr>
              <a:lstStyle/>
              <a:p>
                <a:pPr>
                  <a:spcAft>
                    <a:spcPts val="300"/>
                  </a:spcAft>
                </a:pPr>
                <a:r>
                  <a:rPr lang="en-US" sz="2000" dirty="0">
                    <a:latin typeface="Segoe UI Semibold" panose="020B0702040204020203" pitchFamily="34" charset="0"/>
                    <a:ea typeface="Verdana" panose="020B0604030504040204" pitchFamily="34" charset="0"/>
                    <a:cs typeface="Segoe UI Semibold" panose="020B0702040204020203" pitchFamily="34" charset="0"/>
                  </a:rPr>
                  <a:t>Vaguada</a:t>
                </a:r>
              </a:p>
            </p:txBody>
          </p:sp>
          <p:sp>
            <p:nvSpPr>
              <p:cNvPr id="20" name="TextBox 19">
                <a:extLst>
                  <a:ext uri="{FF2B5EF4-FFF2-40B4-BE49-F238E27FC236}">
                    <a16:creationId xmlns:a16="http://schemas.microsoft.com/office/drawing/2014/main" id="{8F886D87-FCA7-4EE1-9C78-53A2AB83E2A8}"/>
                  </a:ext>
                </a:extLst>
              </p:cNvPr>
              <p:cNvSpPr txBox="1"/>
              <p:nvPr/>
            </p:nvSpPr>
            <p:spPr>
              <a:xfrm>
                <a:off x="3831984" y="5634725"/>
                <a:ext cx="1481710" cy="400110"/>
              </a:xfrm>
              <a:prstGeom prst="rect">
                <a:avLst/>
              </a:prstGeom>
              <a:noFill/>
            </p:spPr>
            <p:txBody>
              <a:bodyPr wrap="square">
                <a:spAutoFit/>
              </a:bodyPr>
              <a:lstStyle/>
              <a:p>
                <a:pPr>
                  <a:spcAft>
                    <a:spcPts val="300"/>
                  </a:spcAft>
                </a:pPr>
                <a:r>
                  <a:rPr lang="en-US" sz="2000" dirty="0" err="1">
                    <a:latin typeface="Segoe UI Semibold" panose="020B0702040204020203" pitchFamily="34" charset="0"/>
                    <a:ea typeface="Verdana" panose="020B0604030504040204" pitchFamily="34" charset="0"/>
                    <a:cs typeface="Segoe UI Semibold" panose="020B0702040204020203" pitchFamily="34" charset="0"/>
                  </a:rPr>
                  <a:t>Frío</a:t>
                </a:r>
                <a:endParaRPr lang="en-US" sz="2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1" name="TextBox 20">
                <a:extLst>
                  <a:ext uri="{FF2B5EF4-FFF2-40B4-BE49-F238E27FC236}">
                    <a16:creationId xmlns:a16="http://schemas.microsoft.com/office/drawing/2014/main" id="{DBA3BA7A-82CD-4EEF-B6BA-2B697B1DD279}"/>
                  </a:ext>
                </a:extLst>
              </p:cNvPr>
              <p:cNvSpPr txBox="1"/>
              <p:nvPr/>
            </p:nvSpPr>
            <p:spPr>
              <a:xfrm>
                <a:off x="7614423" y="5634725"/>
                <a:ext cx="1481710" cy="400110"/>
              </a:xfrm>
              <a:prstGeom prst="rect">
                <a:avLst/>
              </a:prstGeom>
              <a:noFill/>
            </p:spPr>
            <p:txBody>
              <a:bodyPr wrap="square">
                <a:spAutoFit/>
              </a:bodyPr>
              <a:lstStyle/>
              <a:p>
                <a:pPr>
                  <a:spcAft>
                    <a:spcPts val="300"/>
                  </a:spcAft>
                </a:pPr>
                <a:r>
                  <a:rPr lang="en-US" sz="2000" dirty="0" err="1">
                    <a:latin typeface="Segoe UI Semibold" panose="020B0702040204020203" pitchFamily="34" charset="0"/>
                    <a:ea typeface="Verdana" panose="020B0604030504040204" pitchFamily="34" charset="0"/>
                    <a:cs typeface="Segoe UI Semibold" panose="020B0702040204020203" pitchFamily="34" charset="0"/>
                  </a:rPr>
                  <a:t>Cálido</a:t>
                </a:r>
                <a:endParaRPr lang="en-US" sz="2000" dirty="0">
                  <a:latin typeface="Segoe UI Semibold" panose="020B0702040204020203" pitchFamily="34" charset="0"/>
                  <a:ea typeface="Verdana" panose="020B0604030504040204" pitchFamily="34" charset="0"/>
                  <a:cs typeface="Segoe UI Semibold" panose="020B0702040204020203" pitchFamily="34" charset="0"/>
                </a:endParaRPr>
              </a:p>
            </p:txBody>
          </p:sp>
          <p:grpSp>
            <p:nvGrpSpPr>
              <p:cNvPr id="32" name="Group 31">
                <a:extLst>
                  <a:ext uri="{FF2B5EF4-FFF2-40B4-BE49-F238E27FC236}">
                    <a16:creationId xmlns:a16="http://schemas.microsoft.com/office/drawing/2014/main" id="{856020C8-D234-456C-8A44-5D2E90F52782}"/>
                  </a:ext>
                </a:extLst>
              </p:cNvPr>
              <p:cNvGrpSpPr/>
              <p:nvPr/>
            </p:nvGrpSpPr>
            <p:grpSpPr>
              <a:xfrm>
                <a:off x="8007490" y="4667418"/>
                <a:ext cx="578686" cy="780104"/>
                <a:chOff x="7831907" y="4012030"/>
                <a:chExt cx="668300" cy="1010422"/>
              </a:xfrm>
            </p:grpSpPr>
            <p:sp>
              <p:nvSpPr>
                <p:cNvPr id="24" name="Oval 23">
                  <a:extLst>
                    <a:ext uri="{FF2B5EF4-FFF2-40B4-BE49-F238E27FC236}">
                      <a16:creationId xmlns:a16="http://schemas.microsoft.com/office/drawing/2014/main" id="{29232089-72A0-457C-99A2-9912CAD76B60}"/>
                    </a:ext>
                  </a:extLst>
                </p:cNvPr>
                <p:cNvSpPr/>
                <p:nvPr/>
              </p:nvSpPr>
              <p:spPr>
                <a:xfrm>
                  <a:off x="7831907" y="4686970"/>
                  <a:ext cx="385291" cy="3354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A05CD47-3EC1-49C4-A6F9-EE1F5247DFD2}"/>
                    </a:ext>
                  </a:extLst>
                </p:cNvPr>
                <p:cNvSpPr/>
                <p:nvPr/>
              </p:nvSpPr>
              <p:spPr>
                <a:xfrm>
                  <a:off x="8024552" y="4525233"/>
                  <a:ext cx="385291" cy="3354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3B220FA-96E1-4E36-BA26-F1608DF0AADB}"/>
                    </a:ext>
                  </a:extLst>
                </p:cNvPr>
                <p:cNvSpPr/>
                <p:nvPr/>
              </p:nvSpPr>
              <p:spPr>
                <a:xfrm>
                  <a:off x="7934188" y="4276634"/>
                  <a:ext cx="385291" cy="3354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511C9FC-E657-4B61-BF1A-850875FE763F}"/>
                    </a:ext>
                  </a:extLst>
                </p:cNvPr>
                <p:cNvSpPr/>
                <p:nvPr/>
              </p:nvSpPr>
              <p:spPr>
                <a:xfrm>
                  <a:off x="8114916" y="4174519"/>
                  <a:ext cx="385291" cy="3354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D939A2A-DB1E-4CB0-843A-C63EA8B7FD53}"/>
                    </a:ext>
                  </a:extLst>
                </p:cNvPr>
                <p:cNvSpPr/>
                <p:nvPr/>
              </p:nvSpPr>
              <p:spPr>
                <a:xfrm>
                  <a:off x="8024551" y="4012030"/>
                  <a:ext cx="385291" cy="3354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E561F5E-3925-493C-BEF3-4848D4A245A1}"/>
                    </a:ext>
                  </a:extLst>
                </p:cNvPr>
                <p:cNvSpPr/>
                <p:nvPr/>
              </p:nvSpPr>
              <p:spPr>
                <a:xfrm>
                  <a:off x="8020668" y="4670432"/>
                  <a:ext cx="385291" cy="3354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BD9E5A1-96B1-494F-B649-427E90481C44}"/>
                    </a:ext>
                  </a:extLst>
                </p:cNvPr>
                <p:cNvSpPr/>
                <p:nvPr/>
              </p:nvSpPr>
              <p:spPr>
                <a:xfrm>
                  <a:off x="8111691" y="4374316"/>
                  <a:ext cx="385291" cy="3354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Arrow: Right 30">
                <a:extLst>
                  <a:ext uri="{FF2B5EF4-FFF2-40B4-BE49-F238E27FC236}">
                    <a16:creationId xmlns:a16="http://schemas.microsoft.com/office/drawing/2014/main" id="{2C77B0E5-113B-4B90-95B9-B8FB41F3FA97}"/>
                  </a:ext>
                </a:extLst>
              </p:cNvPr>
              <p:cNvSpPr/>
              <p:nvPr/>
            </p:nvSpPr>
            <p:spPr>
              <a:xfrm rot="10800000" flipH="1">
                <a:off x="8488565" y="4608140"/>
                <a:ext cx="667251" cy="259011"/>
              </a:xfrm>
              <a:prstGeom prst="rightArrow">
                <a:avLst>
                  <a:gd name="adj1" fmla="val 35366"/>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41C702B5-6906-4090-A846-1E7883360072}"/>
                  </a:ext>
                </a:extLst>
              </p:cNvPr>
              <p:cNvSpPr/>
              <p:nvPr/>
            </p:nvSpPr>
            <p:spPr>
              <a:xfrm>
                <a:off x="7432313" y="5232908"/>
                <a:ext cx="667252" cy="259011"/>
              </a:xfrm>
              <a:prstGeom prst="rightArrow">
                <a:avLst>
                  <a:gd name="adj1" fmla="val 35366"/>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E3E42AA-3077-43A4-8AE8-F979ACCC0BFB}"/>
                  </a:ext>
                </a:extLst>
              </p:cNvPr>
              <p:cNvSpPr txBox="1"/>
              <p:nvPr/>
            </p:nvSpPr>
            <p:spPr>
              <a:xfrm>
                <a:off x="4515248" y="4836650"/>
                <a:ext cx="1692512" cy="615553"/>
              </a:xfrm>
              <a:prstGeom prst="rect">
                <a:avLst/>
              </a:prstGeom>
              <a:noFill/>
            </p:spPr>
            <p:txBody>
              <a:bodyPr wrap="square">
                <a:spAutoFit/>
              </a:bodyPr>
              <a:lstStyle/>
              <a:p>
                <a:pPr algn="ctr">
                  <a:spcAft>
                    <a:spcPts val="300"/>
                  </a:spcAft>
                </a:pPr>
                <a:r>
                  <a:rPr lang="en-US" sz="1700" i="1" dirty="0" err="1">
                    <a:solidFill>
                      <a:schemeClr val="accent1"/>
                    </a:solidFill>
                    <a:latin typeface="Segoe UI" panose="020B0502040204020203" pitchFamily="34" charset="0"/>
                    <a:ea typeface="Verdana" panose="020B0604030504040204" pitchFamily="34" charset="0"/>
                    <a:cs typeface="Segoe UI" panose="020B0502040204020203" pitchFamily="34" charset="0"/>
                  </a:rPr>
                  <a:t>Columna</a:t>
                </a:r>
                <a:r>
                  <a:rPr lang="en-US" sz="1700" i="1" dirty="0">
                    <a:solidFill>
                      <a:schemeClr val="accent1"/>
                    </a:solidFill>
                    <a:latin typeface="Segoe UI" panose="020B0502040204020203" pitchFamily="34" charset="0"/>
                    <a:ea typeface="Verdana" panose="020B0604030504040204" pitchFamily="34" charset="0"/>
                    <a:cs typeface="Segoe UI" panose="020B0502040204020203" pitchFamily="34" charset="0"/>
                  </a:rPr>
                  <a:t> </a:t>
                </a:r>
                <a:r>
                  <a:rPr lang="en-US" sz="1700" i="1" dirty="0" err="1">
                    <a:solidFill>
                      <a:schemeClr val="accent1"/>
                    </a:solidFill>
                    <a:latin typeface="Segoe UI" panose="020B0502040204020203" pitchFamily="34" charset="0"/>
                    <a:ea typeface="Verdana" panose="020B0604030504040204" pitchFamily="34" charset="0"/>
                    <a:cs typeface="Segoe UI" panose="020B0502040204020203" pitchFamily="34" charset="0"/>
                  </a:rPr>
                  <a:t>comprimida</a:t>
                </a:r>
                <a:endParaRPr lang="en-US" sz="1700" i="1" dirty="0">
                  <a:solidFill>
                    <a:schemeClr val="accent1"/>
                  </a:solidFill>
                  <a:latin typeface="Segoe UI" panose="020B0502040204020203" pitchFamily="34" charset="0"/>
                  <a:ea typeface="Verdana" panose="020B0604030504040204" pitchFamily="34" charset="0"/>
                  <a:cs typeface="Segoe UI" panose="020B0502040204020203" pitchFamily="34" charset="0"/>
                </a:endParaRPr>
              </a:p>
            </p:txBody>
          </p:sp>
          <p:sp>
            <p:nvSpPr>
              <p:cNvPr id="38" name="TextBox 37">
                <a:extLst>
                  <a:ext uri="{FF2B5EF4-FFF2-40B4-BE49-F238E27FC236}">
                    <a16:creationId xmlns:a16="http://schemas.microsoft.com/office/drawing/2014/main" id="{392D103A-672C-4F79-8FBB-A7E56E625A0C}"/>
                  </a:ext>
                </a:extLst>
              </p:cNvPr>
              <p:cNvSpPr txBox="1"/>
              <p:nvPr/>
            </p:nvSpPr>
            <p:spPr>
              <a:xfrm>
                <a:off x="8294205" y="4724629"/>
                <a:ext cx="1692512" cy="615553"/>
              </a:xfrm>
              <a:prstGeom prst="rect">
                <a:avLst/>
              </a:prstGeom>
              <a:noFill/>
            </p:spPr>
            <p:txBody>
              <a:bodyPr wrap="square">
                <a:spAutoFit/>
              </a:bodyPr>
              <a:lstStyle/>
              <a:p>
                <a:pPr algn="ctr">
                  <a:spcAft>
                    <a:spcPts val="300"/>
                  </a:spcAft>
                </a:pPr>
                <a:r>
                  <a:rPr lang="en-US" sz="1700" i="1" dirty="0" err="1">
                    <a:solidFill>
                      <a:srgbClr val="FF0000"/>
                    </a:solidFill>
                    <a:latin typeface="Segoe UI" panose="020B0502040204020203" pitchFamily="34" charset="0"/>
                    <a:ea typeface="Verdana" panose="020B0604030504040204" pitchFamily="34" charset="0"/>
                    <a:cs typeface="Segoe UI" panose="020B0502040204020203" pitchFamily="34" charset="0"/>
                  </a:rPr>
                  <a:t>Columna</a:t>
                </a:r>
                <a:r>
                  <a:rPr lang="en-US" sz="1700" i="1" dirty="0">
                    <a:solidFill>
                      <a:srgbClr val="FF0000"/>
                    </a:solidFill>
                    <a:latin typeface="Segoe UI" panose="020B0502040204020203" pitchFamily="34" charset="0"/>
                    <a:ea typeface="Verdana" panose="020B0604030504040204" pitchFamily="34" charset="0"/>
                    <a:cs typeface="Segoe UI" panose="020B0502040204020203" pitchFamily="34" charset="0"/>
                  </a:rPr>
                  <a:t> </a:t>
                </a:r>
                <a:r>
                  <a:rPr lang="en-US" sz="1700" i="1" dirty="0" err="1">
                    <a:solidFill>
                      <a:srgbClr val="FF0000"/>
                    </a:solidFill>
                    <a:latin typeface="Segoe UI" panose="020B0502040204020203" pitchFamily="34" charset="0"/>
                    <a:ea typeface="Verdana" panose="020B0604030504040204" pitchFamily="34" charset="0"/>
                    <a:cs typeface="Segoe UI" panose="020B0502040204020203" pitchFamily="34" charset="0"/>
                  </a:rPr>
                  <a:t>expandida</a:t>
                </a:r>
                <a:endParaRPr lang="en-US" sz="1700" i="1" dirty="0">
                  <a:solidFill>
                    <a:srgbClr val="FF0000"/>
                  </a:solidFill>
                  <a:latin typeface="Segoe UI" panose="020B0502040204020203" pitchFamily="34" charset="0"/>
                  <a:ea typeface="Verdana" panose="020B0604030504040204" pitchFamily="34" charset="0"/>
                  <a:cs typeface="Segoe UI" panose="020B0502040204020203" pitchFamily="34" charset="0"/>
                </a:endParaRPr>
              </a:p>
            </p:txBody>
          </p:sp>
        </p:grpSp>
      </p:grpSp>
    </p:spTree>
    <p:extLst>
      <p:ext uri="{BB962C8B-B14F-4D97-AF65-F5344CB8AC3E}">
        <p14:creationId xmlns:p14="http://schemas.microsoft.com/office/powerpoint/2010/main" val="1260672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DC6C6E5-656F-4DA9-BC74-3BB27146F2BD}"/>
              </a:ext>
            </a:extLst>
          </p:cNvPr>
          <p:cNvSpPr txBox="1"/>
          <p:nvPr/>
        </p:nvSpPr>
        <p:spPr>
          <a:xfrm>
            <a:off x="675640" y="455306"/>
            <a:ext cx="10840720" cy="646331"/>
          </a:xfrm>
          <a:prstGeom prst="rect">
            <a:avLst/>
          </a:prstGeom>
          <a:noFill/>
        </p:spPr>
        <p:txBody>
          <a:bodyPr wrap="square">
            <a:spAutoFit/>
          </a:bodyPr>
          <a:lstStyle/>
          <a:p>
            <a:pPr>
              <a:spcAft>
                <a:spcPts val="300"/>
              </a:spcAft>
            </a:pP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Aplicación</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Dorsales</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y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vaguadas</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de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altura</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anómalas</a:t>
            </a:r>
            <a:endPar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5" name="TextBox 24">
            <a:extLst>
              <a:ext uri="{FF2B5EF4-FFF2-40B4-BE49-F238E27FC236}">
                <a16:creationId xmlns:a16="http://schemas.microsoft.com/office/drawing/2014/main" id="{454B457D-FCBC-476B-9666-65BC5F8923DB}"/>
              </a:ext>
            </a:extLst>
          </p:cNvPr>
          <p:cNvSpPr txBox="1"/>
          <p:nvPr/>
        </p:nvSpPr>
        <p:spPr>
          <a:xfrm>
            <a:off x="375920" y="1253622"/>
            <a:ext cx="11236960" cy="1231106"/>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Tienden</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a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formarse</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sobre</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y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flujo</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abajo</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de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anomalías</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de SST</a:t>
            </a:r>
          </a:p>
          <a:p>
            <a:pPr marL="342900" indent="-342900">
              <a:spcAft>
                <a:spcPts val="600"/>
              </a:spcAft>
              <a:buFont typeface="Arial" panose="020B0604020202020204" pitchFamily="34" charset="0"/>
              <a:buChar char="•"/>
            </a:pP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En el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extratrópico</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la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variabilidad</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sinóptica</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puede</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dominar</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sobre</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este</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proceso</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a:t>
            </a:r>
          </a:p>
          <a:p>
            <a:pPr marL="342900" indent="-342900">
              <a:spcAft>
                <a:spcPts val="600"/>
              </a:spcAft>
              <a:buFont typeface="Arial" panose="020B0604020202020204" pitchFamily="34" charset="0"/>
              <a:buChar char="•"/>
            </a:pPr>
            <a:endParaRPr lang="en-US" sz="2400" baseline="30000" dirty="0">
              <a:solidFill>
                <a:schemeClr val="bg1"/>
              </a:solidFill>
              <a:latin typeface="Segoe UI" panose="020B0502040204020203" pitchFamily="34" charset="0"/>
              <a:ea typeface="Verdana" panose="020B0604030504040204" pitchFamily="34" charset="0"/>
              <a:cs typeface="Segoe UI" panose="020B0502040204020203" pitchFamily="34" charset="0"/>
            </a:endParaRPr>
          </a:p>
        </p:txBody>
      </p:sp>
      <p:grpSp>
        <p:nvGrpSpPr>
          <p:cNvPr id="34" name="Group 33">
            <a:extLst>
              <a:ext uri="{FF2B5EF4-FFF2-40B4-BE49-F238E27FC236}">
                <a16:creationId xmlns:a16="http://schemas.microsoft.com/office/drawing/2014/main" id="{2EC59652-1DCF-47AB-B3F9-E025887C53AF}"/>
              </a:ext>
            </a:extLst>
          </p:cNvPr>
          <p:cNvGrpSpPr/>
          <p:nvPr/>
        </p:nvGrpSpPr>
        <p:grpSpPr>
          <a:xfrm>
            <a:off x="579120" y="2484728"/>
            <a:ext cx="10637520" cy="3808880"/>
            <a:chOff x="177524" y="2406593"/>
            <a:chExt cx="11836952" cy="4033727"/>
          </a:xfrm>
        </p:grpSpPr>
        <p:sp>
          <p:nvSpPr>
            <p:cNvPr id="10" name="Rectangle 9">
              <a:extLst>
                <a:ext uri="{FF2B5EF4-FFF2-40B4-BE49-F238E27FC236}">
                  <a16:creationId xmlns:a16="http://schemas.microsoft.com/office/drawing/2014/main" id="{335CB817-2C7F-4EBC-93F0-29A12BF02155}"/>
                </a:ext>
              </a:extLst>
            </p:cNvPr>
            <p:cNvSpPr/>
            <p:nvPr/>
          </p:nvSpPr>
          <p:spPr>
            <a:xfrm>
              <a:off x="177524" y="2406593"/>
              <a:ext cx="5745756" cy="4033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1498421-8958-48EB-A8E5-BE53C5E06BDA}"/>
                </a:ext>
              </a:extLst>
            </p:cNvPr>
            <p:cNvPicPr>
              <a:picLocks noChangeAspect="1"/>
            </p:cNvPicPr>
            <p:nvPr/>
          </p:nvPicPr>
          <p:blipFill>
            <a:blip r:embed="rId3"/>
            <a:stretch>
              <a:fillRect/>
            </a:stretch>
          </p:blipFill>
          <p:spPr>
            <a:xfrm>
              <a:off x="375920" y="2639360"/>
              <a:ext cx="5354320" cy="3232000"/>
            </a:xfrm>
            <a:prstGeom prst="rect">
              <a:avLst/>
            </a:prstGeom>
            <a:ln>
              <a:solidFill>
                <a:schemeClr val="tx1"/>
              </a:solidFill>
            </a:ln>
          </p:spPr>
        </p:pic>
        <p:pic>
          <p:nvPicPr>
            <p:cNvPr id="7" name="Picture 6">
              <a:extLst>
                <a:ext uri="{FF2B5EF4-FFF2-40B4-BE49-F238E27FC236}">
                  <a16:creationId xmlns:a16="http://schemas.microsoft.com/office/drawing/2014/main" id="{7CC836EA-FD7C-4686-98E5-1A99CFFD27E8}"/>
                </a:ext>
              </a:extLst>
            </p:cNvPr>
            <p:cNvPicPr>
              <a:picLocks noChangeAspect="1"/>
            </p:cNvPicPr>
            <p:nvPr/>
          </p:nvPicPr>
          <p:blipFill>
            <a:blip r:embed="rId4"/>
            <a:stretch>
              <a:fillRect/>
            </a:stretch>
          </p:blipFill>
          <p:spPr>
            <a:xfrm>
              <a:off x="6096000" y="2406593"/>
              <a:ext cx="5918476" cy="4033727"/>
            </a:xfrm>
            <a:prstGeom prst="rect">
              <a:avLst/>
            </a:prstGeom>
          </p:spPr>
        </p:pic>
        <p:sp>
          <p:nvSpPr>
            <p:cNvPr id="16" name="Freeform: Shape 15">
              <a:extLst>
                <a:ext uri="{FF2B5EF4-FFF2-40B4-BE49-F238E27FC236}">
                  <a16:creationId xmlns:a16="http://schemas.microsoft.com/office/drawing/2014/main" id="{5C38309E-866A-4EC0-B3D9-22875A543085}"/>
                </a:ext>
              </a:extLst>
            </p:cNvPr>
            <p:cNvSpPr/>
            <p:nvPr/>
          </p:nvSpPr>
          <p:spPr>
            <a:xfrm>
              <a:off x="7254240" y="4795520"/>
              <a:ext cx="2082800" cy="822960"/>
            </a:xfrm>
            <a:custGeom>
              <a:avLst/>
              <a:gdLst>
                <a:gd name="connsiteX0" fmla="*/ 2021840 w 2082800"/>
                <a:gd name="connsiteY0" fmla="*/ 355600 h 822960"/>
                <a:gd name="connsiteX1" fmla="*/ 2021840 w 2082800"/>
                <a:gd name="connsiteY1" fmla="*/ 355600 h 822960"/>
                <a:gd name="connsiteX2" fmla="*/ 1950720 w 2082800"/>
                <a:gd name="connsiteY2" fmla="*/ 294640 h 822960"/>
                <a:gd name="connsiteX3" fmla="*/ 1930400 w 2082800"/>
                <a:gd name="connsiteY3" fmla="*/ 264160 h 822960"/>
                <a:gd name="connsiteX4" fmla="*/ 1899920 w 2082800"/>
                <a:gd name="connsiteY4" fmla="*/ 243840 h 822960"/>
                <a:gd name="connsiteX5" fmla="*/ 1798320 w 2082800"/>
                <a:gd name="connsiteY5" fmla="*/ 213360 h 822960"/>
                <a:gd name="connsiteX6" fmla="*/ 1615440 w 2082800"/>
                <a:gd name="connsiteY6" fmla="*/ 203200 h 822960"/>
                <a:gd name="connsiteX7" fmla="*/ 1524000 w 2082800"/>
                <a:gd name="connsiteY7" fmla="*/ 152400 h 822960"/>
                <a:gd name="connsiteX8" fmla="*/ 1493520 w 2082800"/>
                <a:gd name="connsiteY8" fmla="*/ 132080 h 822960"/>
                <a:gd name="connsiteX9" fmla="*/ 1442720 w 2082800"/>
                <a:gd name="connsiteY9" fmla="*/ 91440 h 822960"/>
                <a:gd name="connsiteX10" fmla="*/ 1402080 w 2082800"/>
                <a:gd name="connsiteY10" fmla="*/ 60960 h 822960"/>
                <a:gd name="connsiteX11" fmla="*/ 1371600 w 2082800"/>
                <a:gd name="connsiteY11" fmla="*/ 50800 h 822960"/>
                <a:gd name="connsiteX12" fmla="*/ 1290320 w 2082800"/>
                <a:gd name="connsiteY12" fmla="*/ 20320 h 822960"/>
                <a:gd name="connsiteX13" fmla="*/ 1178560 w 2082800"/>
                <a:gd name="connsiteY13" fmla="*/ 40640 h 822960"/>
                <a:gd name="connsiteX14" fmla="*/ 1148080 w 2082800"/>
                <a:gd name="connsiteY14" fmla="*/ 60960 h 822960"/>
                <a:gd name="connsiteX15" fmla="*/ 1117600 w 2082800"/>
                <a:gd name="connsiteY15" fmla="*/ 71120 h 822960"/>
                <a:gd name="connsiteX16" fmla="*/ 1087120 w 2082800"/>
                <a:gd name="connsiteY16" fmla="*/ 91440 h 822960"/>
                <a:gd name="connsiteX17" fmla="*/ 1056640 w 2082800"/>
                <a:gd name="connsiteY17" fmla="*/ 101600 h 822960"/>
                <a:gd name="connsiteX18" fmla="*/ 1026160 w 2082800"/>
                <a:gd name="connsiteY18" fmla="*/ 121920 h 822960"/>
                <a:gd name="connsiteX19" fmla="*/ 985520 w 2082800"/>
                <a:gd name="connsiteY19" fmla="*/ 132080 h 822960"/>
                <a:gd name="connsiteX20" fmla="*/ 955040 w 2082800"/>
                <a:gd name="connsiteY20" fmla="*/ 142240 h 822960"/>
                <a:gd name="connsiteX21" fmla="*/ 904240 w 2082800"/>
                <a:gd name="connsiteY21" fmla="*/ 152400 h 822960"/>
                <a:gd name="connsiteX22" fmla="*/ 863600 w 2082800"/>
                <a:gd name="connsiteY22" fmla="*/ 162560 h 822960"/>
                <a:gd name="connsiteX23" fmla="*/ 741680 w 2082800"/>
                <a:gd name="connsiteY23" fmla="*/ 132080 h 822960"/>
                <a:gd name="connsiteX24" fmla="*/ 711200 w 2082800"/>
                <a:gd name="connsiteY24" fmla="*/ 111760 h 822960"/>
                <a:gd name="connsiteX25" fmla="*/ 650240 w 2082800"/>
                <a:gd name="connsiteY25" fmla="*/ 91440 h 822960"/>
                <a:gd name="connsiteX26" fmla="*/ 589280 w 2082800"/>
                <a:gd name="connsiteY26" fmla="*/ 50800 h 822960"/>
                <a:gd name="connsiteX27" fmla="*/ 518160 w 2082800"/>
                <a:gd name="connsiteY27" fmla="*/ 20320 h 822960"/>
                <a:gd name="connsiteX28" fmla="*/ 477520 w 2082800"/>
                <a:gd name="connsiteY28" fmla="*/ 0 h 822960"/>
                <a:gd name="connsiteX29" fmla="*/ 304800 w 2082800"/>
                <a:gd name="connsiteY29" fmla="*/ 30480 h 822960"/>
                <a:gd name="connsiteX30" fmla="*/ 274320 w 2082800"/>
                <a:gd name="connsiteY30" fmla="*/ 40640 h 822960"/>
                <a:gd name="connsiteX31" fmla="*/ 264160 w 2082800"/>
                <a:gd name="connsiteY31" fmla="*/ 71120 h 822960"/>
                <a:gd name="connsiteX32" fmla="*/ 172720 w 2082800"/>
                <a:gd name="connsiteY32" fmla="*/ 121920 h 822960"/>
                <a:gd name="connsiteX33" fmla="*/ 142240 w 2082800"/>
                <a:gd name="connsiteY33" fmla="*/ 152400 h 822960"/>
                <a:gd name="connsiteX34" fmla="*/ 111760 w 2082800"/>
                <a:gd name="connsiteY34" fmla="*/ 162560 h 822960"/>
                <a:gd name="connsiteX35" fmla="*/ 81280 w 2082800"/>
                <a:gd name="connsiteY35" fmla="*/ 182880 h 822960"/>
                <a:gd name="connsiteX36" fmla="*/ 40640 w 2082800"/>
                <a:gd name="connsiteY36" fmla="*/ 243840 h 822960"/>
                <a:gd name="connsiteX37" fmla="*/ 20320 w 2082800"/>
                <a:gd name="connsiteY37" fmla="*/ 274320 h 822960"/>
                <a:gd name="connsiteX38" fmla="*/ 0 w 2082800"/>
                <a:gd name="connsiteY38" fmla="*/ 335280 h 822960"/>
                <a:gd name="connsiteX39" fmla="*/ 50800 w 2082800"/>
                <a:gd name="connsiteY39" fmla="*/ 497840 h 822960"/>
                <a:gd name="connsiteX40" fmla="*/ 71120 w 2082800"/>
                <a:gd name="connsiteY40" fmla="*/ 528320 h 822960"/>
                <a:gd name="connsiteX41" fmla="*/ 132080 w 2082800"/>
                <a:gd name="connsiteY41" fmla="*/ 568960 h 822960"/>
                <a:gd name="connsiteX42" fmla="*/ 162560 w 2082800"/>
                <a:gd name="connsiteY42" fmla="*/ 589280 h 822960"/>
                <a:gd name="connsiteX43" fmla="*/ 213360 w 2082800"/>
                <a:gd name="connsiteY43" fmla="*/ 650240 h 822960"/>
                <a:gd name="connsiteX44" fmla="*/ 243840 w 2082800"/>
                <a:gd name="connsiteY44" fmla="*/ 660400 h 822960"/>
                <a:gd name="connsiteX45" fmla="*/ 314960 w 2082800"/>
                <a:gd name="connsiteY45" fmla="*/ 690880 h 822960"/>
                <a:gd name="connsiteX46" fmla="*/ 406400 w 2082800"/>
                <a:gd name="connsiteY46" fmla="*/ 731520 h 822960"/>
                <a:gd name="connsiteX47" fmla="*/ 436880 w 2082800"/>
                <a:gd name="connsiteY47" fmla="*/ 741680 h 822960"/>
                <a:gd name="connsiteX48" fmla="*/ 467360 w 2082800"/>
                <a:gd name="connsiteY48" fmla="*/ 751840 h 822960"/>
                <a:gd name="connsiteX49" fmla="*/ 538480 w 2082800"/>
                <a:gd name="connsiteY49" fmla="*/ 762000 h 822960"/>
                <a:gd name="connsiteX50" fmla="*/ 772160 w 2082800"/>
                <a:gd name="connsiteY50" fmla="*/ 762000 h 822960"/>
                <a:gd name="connsiteX51" fmla="*/ 802640 w 2082800"/>
                <a:gd name="connsiteY51" fmla="*/ 751840 h 822960"/>
                <a:gd name="connsiteX52" fmla="*/ 843280 w 2082800"/>
                <a:gd name="connsiteY52" fmla="*/ 741680 h 822960"/>
                <a:gd name="connsiteX53" fmla="*/ 873760 w 2082800"/>
                <a:gd name="connsiteY53" fmla="*/ 721360 h 822960"/>
                <a:gd name="connsiteX54" fmla="*/ 944880 w 2082800"/>
                <a:gd name="connsiteY54" fmla="*/ 690880 h 822960"/>
                <a:gd name="connsiteX55" fmla="*/ 1005840 w 2082800"/>
                <a:gd name="connsiteY55" fmla="*/ 650240 h 822960"/>
                <a:gd name="connsiteX56" fmla="*/ 1300480 w 2082800"/>
                <a:gd name="connsiteY56" fmla="*/ 660400 h 822960"/>
                <a:gd name="connsiteX57" fmla="*/ 1361440 w 2082800"/>
                <a:gd name="connsiteY57" fmla="*/ 680720 h 822960"/>
                <a:gd name="connsiteX58" fmla="*/ 1463040 w 2082800"/>
                <a:gd name="connsiteY58" fmla="*/ 711200 h 822960"/>
                <a:gd name="connsiteX59" fmla="*/ 1493520 w 2082800"/>
                <a:gd name="connsiteY59" fmla="*/ 731520 h 822960"/>
                <a:gd name="connsiteX60" fmla="*/ 1544320 w 2082800"/>
                <a:gd name="connsiteY60" fmla="*/ 751840 h 822960"/>
                <a:gd name="connsiteX61" fmla="*/ 1574800 w 2082800"/>
                <a:gd name="connsiteY61" fmla="*/ 762000 h 822960"/>
                <a:gd name="connsiteX62" fmla="*/ 1605280 w 2082800"/>
                <a:gd name="connsiteY62" fmla="*/ 782320 h 822960"/>
                <a:gd name="connsiteX63" fmla="*/ 1645920 w 2082800"/>
                <a:gd name="connsiteY63" fmla="*/ 792480 h 822960"/>
                <a:gd name="connsiteX64" fmla="*/ 1747520 w 2082800"/>
                <a:gd name="connsiteY64" fmla="*/ 822960 h 822960"/>
                <a:gd name="connsiteX65" fmla="*/ 1869440 w 2082800"/>
                <a:gd name="connsiteY65" fmla="*/ 812800 h 822960"/>
                <a:gd name="connsiteX66" fmla="*/ 1960880 w 2082800"/>
                <a:gd name="connsiteY66" fmla="*/ 762000 h 822960"/>
                <a:gd name="connsiteX67" fmla="*/ 2021840 w 2082800"/>
                <a:gd name="connsiteY67" fmla="*/ 701040 h 822960"/>
                <a:gd name="connsiteX68" fmla="*/ 2062480 w 2082800"/>
                <a:gd name="connsiteY68" fmla="*/ 629920 h 822960"/>
                <a:gd name="connsiteX69" fmla="*/ 2082800 w 2082800"/>
                <a:gd name="connsiteY69" fmla="*/ 548640 h 822960"/>
                <a:gd name="connsiteX70" fmla="*/ 2072640 w 2082800"/>
                <a:gd name="connsiteY70" fmla="*/ 447040 h 822960"/>
                <a:gd name="connsiteX71" fmla="*/ 2062480 w 2082800"/>
                <a:gd name="connsiteY71" fmla="*/ 416560 h 822960"/>
                <a:gd name="connsiteX72" fmla="*/ 2032000 w 2082800"/>
                <a:gd name="connsiteY72" fmla="*/ 406400 h 822960"/>
                <a:gd name="connsiteX73" fmla="*/ 2021840 w 2082800"/>
                <a:gd name="connsiteY73" fmla="*/ 35560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082800" h="822960">
                  <a:moveTo>
                    <a:pt x="2021840" y="355600"/>
                  </a:moveTo>
                  <a:lnTo>
                    <a:pt x="2021840" y="355600"/>
                  </a:lnTo>
                  <a:cubicBezTo>
                    <a:pt x="1998133" y="335280"/>
                    <a:pt x="1972798" y="316718"/>
                    <a:pt x="1950720" y="294640"/>
                  </a:cubicBezTo>
                  <a:cubicBezTo>
                    <a:pt x="1942086" y="286006"/>
                    <a:pt x="1939034" y="272794"/>
                    <a:pt x="1930400" y="264160"/>
                  </a:cubicBezTo>
                  <a:cubicBezTo>
                    <a:pt x="1921766" y="255526"/>
                    <a:pt x="1911078" y="248799"/>
                    <a:pt x="1899920" y="243840"/>
                  </a:cubicBezTo>
                  <a:cubicBezTo>
                    <a:pt x="1891431" y="240067"/>
                    <a:pt x="1816897" y="215049"/>
                    <a:pt x="1798320" y="213360"/>
                  </a:cubicBezTo>
                  <a:cubicBezTo>
                    <a:pt x="1737517" y="207832"/>
                    <a:pt x="1676400" y="206587"/>
                    <a:pt x="1615440" y="203200"/>
                  </a:cubicBezTo>
                  <a:cubicBezTo>
                    <a:pt x="1561792" y="185317"/>
                    <a:pt x="1593871" y="198981"/>
                    <a:pt x="1524000" y="152400"/>
                  </a:cubicBezTo>
                  <a:lnTo>
                    <a:pt x="1493520" y="132080"/>
                  </a:lnTo>
                  <a:cubicBezTo>
                    <a:pt x="1454962" y="74243"/>
                    <a:pt x="1495570" y="121640"/>
                    <a:pt x="1442720" y="91440"/>
                  </a:cubicBezTo>
                  <a:cubicBezTo>
                    <a:pt x="1428018" y="83039"/>
                    <a:pt x="1416782" y="69361"/>
                    <a:pt x="1402080" y="60960"/>
                  </a:cubicBezTo>
                  <a:cubicBezTo>
                    <a:pt x="1392781" y="55647"/>
                    <a:pt x="1381179" y="55589"/>
                    <a:pt x="1371600" y="50800"/>
                  </a:cubicBezTo>
                  <a:cubicBezTo>
                    <a:pt x="1301836" y="15918"/>
                    <a:pt x="1388330" y="39922"/>
                    <a:pt x="1290320" y="20320"/>
                  </a:cubicBezTo>
                  <a:cubicBezTo>
                    <a:pt x="1262302" y="23822"/>
                    <a:pt x="1209884" y="24978"/>
                    <a:pt x="1178560" y="40640"/>
                  </a:cubicBezTo>
                  <a:cubicBezTo>
                    <a:pt x="1167638" y="46101"/>
                    <a:pt x="1159002" y="55499"/>
                    <a:pt x="1148080" y="60960"/>
                  </a:cubicBezTo>
                  <a:cubicBezTo>
                    <a:pt x="1138501" y="65749"/>
                    <a:pt x="1127179" y="66331"/>
                    <a:pt x="1117600" y="71120"/>
                  </a:cubicBezTo>
                  <a:cubicBezTo>
                    <a:pt x="1106678" y="76581"/>
                    <a:pt x="1098042" y="85979"/>
                    <a:pt x="1087120" y="91440"/>
                  </a:cubicBezTo>
                  <a:cubicBezTo>
                    <a:pt x="1077541" y="96229"/>
                    <a:pt x="1066219" y="96811"/>
                    <a:pt x="1056640" y="101600"/>
                  </a:cubicBezTo>
                  <a:cubicBezTo>
                    <a:pt x="1045718" y="107061"/>
                    <a:pt x="1037383" y="117110"/>
                    <a:pt x="1026160" y="121920"/>
                  </a:cubicBezTo>
                  <a:cubicBezTo>
                    <a:pt x="1013325" y="127421"/>
                    <a:pt x="998946" y="128244"/>
                    <a:pt x="985520" y="132080"/>
                  </a:cubicBezTo>
                  <a:cubicBezTo>
                    <a:pt x="975222" y="135022"/>
                    <a:pt x="965430" y="139643"/>
                    <a:pt x="955040" y="142240"/>
                  </a:cubicBezTo>
                  <a:cubicBezTo>
                    <a:pt x="938287" y="146428"/>
                    <a:pt x="921097" y="148654"/>
                    <a:pt x="904240" y="152400"/>
                  </a:cubicBezTo>
                  <a:cubicBezTo>
                    <a:pt x="890609" y="155429"/>
                    <a:pt x="877147" y="159173"/>
                    <a:pt x="863600" y="162560"/>
                  </a:cubicBezTo>
                  <a:cubicBezTo>
                    <a:pt x="833129" y="157482"/>
                    <a:pt x="768514" y="149970"/>
                    <a:pt x="741680" y="132080"/>
                  </a:cubicBezTo>
                  <a:cubicBezTo>
                    <a:pt x="731520" y="125307"/>
                    <a:pt x="722358" y="116719"/>
                    <a:pt x="711200" y="111760"/>
                  </a:cubicBezTo>
                  <a:cubicBezTo>
                    <a:pt x="691627" y="103061"/>
                    <a:pt x="668062" y="103321"/>
                    <a:pt x="650240" y="91440"/>
                  </a:cubicBezTo>
                  <a:cubicBezTo>
                    <a:pt x="629920" y="77893"/>
                    <a:pt x="611123" y="61722"/>
                    <a:pt x="589280" y="50800"/>
                  </a:cubicBezTo>
                  <a:cubicBezTo>
                    <a:pt x="454494" y="-16593"/>
                    <a:pt x="622806" y="65168"/>
                    <a:pt x="518160" y="20320"/>
                  </a:cubicBezTo>
                  <a:cubicBezTo>
                    <a:pt x="504239" y="14354"/>
                    <a:pt x="491067" y="6773"/>
                    <a:pt x="477520" y="0"/>
                  </a:cubicBezTo>
                  <a:cubicBezTo>
                    <a:pt x="432920" y="6371"/>
                    <a:pt x="342325" y="17972"/>
                    <a:pt x="304800" y="30480"/>
                  </a:cubicBezTo>
                  <a:lnTo>
                    <a:pt x="274320" y="40640"/>
                  </a:lnTo>
                  <a:cubicBezTo>
                    <a:pt x="270933" y="50800"/>
                    <a:pt x="271733" y="63547"/>
                    <a:pt x="264160" y="71120"/>
                  </a:cubicBezTo>
                  <a:cubicBezTo>
                    <a:pt x="229225" y="106055"/>
                    <a:pt x="211048" y="109144"/>
                    <a:pt x="172720" y="121920"/>
                  </a:cubicBezTo>
                  <a:cubicBezTo>
                    <a:pt x="162560" y="132080"/>
                    <a:pt x="154195" y="144430"/>
                    <a:pt x="142240" y="152400"/>
                  </a:cubicBezTo>
                  <a:cubicBezTo>
                    <a:pt x="133329" y="158341"/>
                    <a:pt x="121339" y="157771"/>
                    <a:pt x="111760" y="162560"/>
                  </a:cubicBezTo>
                  <a:cubicBezTo>
                    <a:pt x="100838" y="168021"/>
                    <a:pt x="91440" y="176107"/>
                    <a:pt x="81280" y="182880"/>
                  </a:cubicBezTo>
                  <a:lnTo>
                    <a:pt x="40640" y="243840"/>
                  </a:lnTo>
                  <a:cubicBezTo>
                    <a:pt x="33867" y="254000"/>
                    <a:pt x="24181" y="262736"/>
                    <a:pt x="20320" y="274320"/>
                  </a:cubicBezTo>
                  <a:lnTo>
                    <a:pt x="0" y="335280"/>
                  </a:lnTo>
                  <a:cubicBezTo>
                    <a:pt x="12590" y="461180"/>
                    <a:pt x="-8720" y="408561"/>
                    <a:pt x="50800" y="497840"/>
                  </a:cubicBezTo>
                  <a:cubicBezTo>
                    <a:pt x="57573" y="508000"/>
                    <a:pt x="60960" y="521547"/>
                    <a:pt x="71120" y="528320"/>
                  </a:cubicBezTo>
                  <a:lnTo>
                    <a:pt x="132080" y="568960"/>
                  </a:lnTo>
                  <a:lnTo>
                    <a:pt x="162560" y="589280"/>
                  </a:lnTo>
                  <a:cubicBezTo>
                    <a:pt x="177554" y="611771"/>
                    <a:pt x="189891" y="634594"/>
                    <a:pt x="213360" y="650240"/>
                  </a:cubicBezTo>
                  <a:cubicBezTo>
                    <a:pt x="222271" y="656181"/>
                    <a:pt x="234261" y="655611"/>
                    <a:pt x="243840" y="660400"/>
                  </a:cubicBezTo>
                  <a:cubicBezTo>
                    <a:pt x="314004" y="695482"/>
                    <a:pt x="230380" y="669735"/>
                    <a:pt x="314960" y="690880"/>
                  </a:cubicBezTo>
                  <a:cubicBezTo>
                    <a:pt x="363262" y="723081"/>
                    <a:pt x="333856" y="707339"/>
                    <a:pt x="406400" y="731520"/>
                  </a:cubicBezTo>
                  <a:lnTo>
                    <a:pt x="436880" y="741680"/>
                  </a:lnTo>
                  <a:cubicBezTo>
                    <a:pt x="447040" y="745067"/>
                    <a:pt x="456758" y="750325"/>
                    <a:pt x="467360" y="751840"/>
                  </a:cubicBezTo>
                  <a:lnTo>
                    <a:pt x="538480" y="762000"/>
                  </a:lnTo>
                  <a:cubicBezTo>
                    <a:pt x="630328" y="792616"/>
                    <a:pt x="577072" y="778964"/>
                    <a:pt x="772160" y="762000"/>
                  </a:cubicBezTo>
                  <a:cubicBezTo>
                    <a:pt x="782829" y="761072"/>
                    <a:pt x="792342" y="754782"/>
                    <a:pt x="802640" y="751840"/>
                  </a:cubicBezTo>
                  <a:cubicBezTo>
                    <a:pt x="816066" y="748004"/>
                    <a:pt x="829733" y="745067"/>
                    <a:pt x="843280" y="741680"/>
                  </a:cubicBezTo>
                  <a:cubicBezTo>
                    <a:pt x="853440" y="734907"/>
                    <a:pt x="862838" y="726821"/>
                    <a:pt x="873760" y="721360"/>
                  </a:cubicBezTo>
                  <a:cubicBezTo>
                    <a:pt x="917980" y="699250"/>
                    <a:pt x="895549" y="726116"/>
                    <a:pt x="944880" y="690880"/>
                  </a:cubicBezTo>
                  <a:cubicBezTo>
                    <a:pt x="1011472" y="643314"/>
                    <a:pt x="940457" y="672034"/>
                    <a:pt x="1005840" y="650240"/>
                  </a:cubicBezTo>
                  <a:cubicBezTo>
                    <a:pt x="1104053" y="653627"/>
                    <a:pt x="1202567" y="652007"/>
                    <a:pt x="1300480" y="660400"/>
                  </a:cubicBezTo>
                  <a:cubicBezTo>
                    <a:pt x="1321821" y="662229"/>
                    <a:pt x="1340660" y="675525"/>
                    <a:pt x="1361440" y="680720"/>
                  </a:cubicBezTo>
                  <a:cubicBezTo>
                    <a:pt x="1384158" y="686399"/>
                    <a:pt x="1448199" y="701306"/>
                    <a:pt x="1463040" y="711200"/>
                  </a:cubicBezTo>
                  <a:cubicBezTo>
                    <a:pt x="1473200" y="717973"/>
                    <a:pt x="1482598" y="726059"/>
                    <a:pt x="1493520" y="731520"/>
                  </a:cubicBezTo>
                  <a:cubicBezTo>
                    <a:pt x="1509832" y="739676"/>
                    <a:pt x="1527243" y="745436"/>
                    <a:pt x="1544320" y="751840"/>
                  </a:cubicBezTo>
                  <a:cubicBezTo>
                    <a:pt x="1554348" y="755600"/>
                    <a:pt x="1565221" y="757211"/>
                    <a:pt x="1574800" y="762000"/>
                  </a:cubicBezTo>
                  <a:cubicBezTo>
                    <a:pt x="1585722" y="767461"/>
                    <a:pt x="1594057" y="777510"/>
                    <a:pt x="1605280" y="782320"/>
                  </a:cubicBezTo>
                  <a:cubicBezTo>
                    <a:pt x="1618115" y="787821"/>
                    <a:pt x="1632545" y="788468"/>
                    <a:pt x="1645920" y="792480"/>
                  </a:cubicBezTo>
                  <a:cubicBezTo>
                    <a:pt x="1769598" y="829584"/>
                    <a:pt x="1653849" y="799542"/>
                    <a:pt x="1747520" y="822960"/>
                  </a:cubicBezTo>
                  <a:cubicBezTo>
                    <a:pt x="1788160" y="819573"/>
                    <a:pt x="1829017" y="818190"/>
                    <a:pt x="1869440" y="812800"/>
                  </a:cubicBezTo>
                  <a:cubicBezTo>
                    <a:pt x="1902970" y="808329"/>
                    <a:pt x="1936886" y="777996"/>
                    <a:pt x="1960880" y="762000"/>
                  </a:cubicBezTo>
                  <a:cubicBezTo>
                    <a:pt x="2005449" y="732287"/>
                    <a:pt x="1984034" y="751449"/>
                    <a:pt x="2021840" y="701040"/>
                  </a:cubicBezTo>
                  <a:cubicBezTo>
                    <a:pt x="2045135" y="631154"/>
                    <a:pt x="2013272" y="716033"/>
                    <a:pt x="2062480" y="629920"/>
                  </a:cubicBezTo>
                  <a:cubicBezTo>
                    <a:pt x="2072093" y="613098"/>
                    <a:pt x="2080227" y="561503"/>
                    <a:pt x="2082800" y="548640"/>
                  </a:cubicBezTo>
                  <a:cubicBezTo>
                    <a:pt x="2079413" y="514773"/>
                    <a:pt x="2077815" y="480680"/>
                    <a:pt x="2072640" y="447040"/>
                  </a:cubicBezTo>
                  <a:cubicBezTo>
                    <a:pt x="2071012" y="436455"/>
                    <a:pt x="2070053" y="424133"/>
                    <a:pt x="2062480" y="416560"/>
                  </a:cubicBezTo>
                  <a:cubicBezTo>
                    <a:pt x="2054907" y="408987"/>
                    <a:pt x="2042160" y="409787"/>
                    <a:pt x="2032000" y="406400"/>
                  </a:cubicBezTo>
                  <a:cubicBezTo>
                    <a:pt x="2009801" y="373102"/>
                    <a:pt x="2023533" y="364067"/>
                    <a:pt x="2021840" y="355600"/>
                  </a:cubicBezTo>
                  <a:close/>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9A35F63-7B60-4E93-A8FF-328A9CD2634F}"/>
                </a:ext>
              </a:extLst>
            </p:cNvPr>
            <p:cNvSpPr/>
            <p:nvPr/>
          </p:nvSpPr>
          <p:spPr>
            <a:xfrm>
              <a:off x="1727200" y="4775200"/>
              <a:ext cx="1991360" cy="822960"/>
            </a:xfrm>
            <a:custGeom>
              <a:avLst/>
              <a:gdLst>
                <a:gd name="connsiteX0" fmla="*/ 2021840 w 2082800"/>
                <a:gd name="connsiteY0" fmla="*/ 355600 h 822960"/>
                <a:gd name="connsiteX1" fmla="*/ 2021840 w 2082800"/>
                <a:gd name="connsiteY1" fmla="*/ 355600 h 822960"/>
                <a:gd name="connsiteX2" fmla="*/ 1950720 w 2082800"/>
                <a:gd name="connsiteY2" fmla="*/ 294640 h 822960"/>
                <a:gd name="connsiteX3" fmla="*/ 1930400 w 2082800"/>
                <a:gd name="connsiteY3" fmla="*/ 264160 h 822960"/>
                <a:gd name="connsiteX4" fmla="*/ 1899920 w 2082800"/>
                <a:gd name="connsiteY4" fmla="*/ 243840 h 822960"/>
                <a:gd name="connsiteX5" fmla="*/ 1798320 w 2082800"/>
                <a:gd name="connsiteY5" fmla="*/ 213360 h 822960"/>
                <a:gd name="connsiteX6" fmla="*/ 1615440 w 2082800"/>
                <a:gd name="connsiteY6" fmla="*/ 203200 h 822960"/>
                <a:gd name="connsiteX7" fmla="*/ 1524000 w 2082800"/>
                <a:gd name="connsiteY7" fmla="*/ 152400 h 822960"/>
                <a:gd name="connsiteX8" fmla="*/ 1493520 w 2082800"/>
                <a:gd name="connsiteY8" fmla="*/ 132080 h 822960"/>
                <a:gd name="connsiteX9" fmla="*/ 1442720 w 2082800"/>
                <a:gd name="connsiteY9" fmla="*/ 91440 h 822960"/>
                <a:gd name="connsiteX10" fmla="*/ 1402080 w 2082800"/>
                <a:gd name="connsiteY10" fmla="*/ 60960 h 822960"/>
                <a:gd name="connsiteX11" fmla="*/ 1371600 w 2082800"/>
                <a:gd name="connsiteY11" fmla="*/ 50800 h 822960"/>
                <a:gd name="connsiteX12" fmla="*/ 1290320 w 2082800"/>
                <a:gd name="connsiteY12" fmla="*/ 20320 h 822960"/>
                <a:gd name="connsiteX13" fmla="*/ 1178560 w 2082800"/>
                <a:gd name="connsiteY13" fmla="*/ 40640 h 822960"/>
                <a:gd name="connsiteX14" fmla="*/ 1148080 w 2082800"/>
                <a:gd name="connsiteY14" fmla="*/ 60960 h 822960"/>
                <a:gd name="connsiteX15" fmla="*/ 1117600 w 2082800"/>
                <a:gd name="connsiteY15" fmla="*/ 71120 h 822960"/>
                <a:gd name="connsiteX16" fmla="*/ 1087120 w 2082800"/>
                <a:gd name="connsiteY16" fmla="*/ 91440 h 822960"/>
                <a:gd name="connsiteX17" fmla="*/ 1056640 w 2082800"/>
                <a:gd name="connsiteY17" fmla="*/ 101600 h 822960"/>
                <a:gd name="connsiteX18" fmla="*/ 1026160 w 2082800"/>
                <a:gd name="connsiteY18" fmla="*/ 121920 h 822960"/>
                <a:gd name="connsiteX19" fmla="*/ 985520 w 2082800"/>
                <a:gd name="connsiteY19" fmla="*/ 132080 h 822960"/>
                <a:gd name="connsiteX20" fmla="*/ 955040 w 2082800"/>
                <a:gd name="connsiteY20" fmla="*/ 142240 h 822960"/>
                <a:gd name="connsiteX21" fmla="*/ 904240 w 2082800"/>
                <a:gd name="connsiteY21" fmla="*/ 152400 h 822960"/>
                <a:gd name="connsiteX22" fmla="*/ 863600 w 2082800"/>
                <a:gd name="connsiteY22" fmla="*/ 162560 h 822960"/>
                <a:gd name="connsiteX23" fmla="*/ 741680 w 2082800"/>
                <a:gd name="connsiteY23" fmla="*/ 132080 h 822960"/>
                <a:gd name="connsiteX24" fmla="*/ 711200 w 2082800"/>
                <a:gd name="connsiteY24" fmla="*/ 111760 h 822960"/>
                <a:gd name="connsiteX25" fmla="*/ 650240 w 2082800"/>
                <a:gd name="connsiteY25" fmla="*/ 91440 h 822960"/>
                <a:gd name="connsiteX26" fmla="*/ 589280 w 2082800"/>
                <a:gd name="connsiteY26" fmla="*/ 50800 h 822960"/>
                <a:gd name="connsiteX27" fmla="*/ 518160 w 2082800"/>
                <a:gd name="connsiteY27" fmla="*/ 20320 h 822960"/>
                <a:gd name="connsiteX28" fmla="*/ 477520 w 2082800"/>
                <a:gd name="connsiteY28" fmla="*/ 0 h 822960"/>
                <a:gd name="connsiteX29" fmla="*/ 304800 w 2082800"/>
                <a:gd name="connsiteY29" fmla="*/ 30480 h 822960"/>
                <a:gd name="connsiteX30" fmla="*/ 274320 w 2082800"/>
                <a:gd name="connsiteY30" fmla="*/ 40640 h 822960"/>
                <a:gd name="connsiteX31" fmla="*/ 264160 w 2082800"/>
                <a:gd name="connsiteY31" fmla="*/ 71120 h 822960"/>
                <a:gd name="connsiteX32" fmla="*/ 172720 w 2082800"/>
                <a:gd name="connsiteY32" fmla="*/ 121920 h 822960"/>
                <a:gd name="connsiteX33" fmla="*/ 142240 w 2082800"/>
                <a:gd name="connsiteY33" fmla="*/ 152400 h 822960"/>
                <a:gd name="connsiteX34" fmla="*/ 111760 w 2082800"/>
                <a:gd name="connsiteY34" fmla="*/ 162560 h 822960"/>
                <a:gd name="connsiteX35" fmla="*/ 81280 w 2082800"/>
                <a:gd name="connsiteY35" fmla="*/ 182880 h 822960"/>
                <a:gd name="connsiteX36" fmla="*/ 40640 w 2082800"/>
                <a:gd name="connsiteY36" fmla="*/ 243840 h 822960"/>
                <a:gd name="connsiteX37" fmla="*/ 20320 w 2082800"/>
                <a:gd name="connsiteY37" fmla="*/ 274320 h 822960"/>
                <a:gd name="connsiteX38" fmla="*/ 0 w 2082800"/>
                <a:gd name="connsiteY38" fmla="*/ 335280 h 822960"/>
                <a:gd name="connsiteX39" fmla="*/ 50800 w 2082800"/>
                <a:gd name="connsiteY39" fmla="*/ 497840 h 822960"/>
                <a:gd name="connsiteX40" fmla="*/ 71120 w 2082800"/>
                <a:gd name="connsiteY40" fmla="*/ 528320 h 822960"/>
                <a:gd name="connsiteX41" fmla="*/ 132080 w 2082800"/>
                <a:gd name="connsiteY41" fmla="*/ 568960 h 822960"/>
                <a:gd name="connsiteX42" fmla="*/ 162560 w 2082800"/>
                <a:gd name="connsiteY42" fmla="*/ 589280 h 822960"/>
                <a:gd name="connsiteX43" fmla="*/ 213360 w 2082800"/>
                <a:gd name="connsiteY43" fmla="*/ 650240 h 822960"/>
                <a:gd name="connsiteX44" fmla="*/ 243840 w 2082800"/>
                <a:gd name="connsiteY44" fmla="*/ 660400 h 822960"/>
                <a:gd name="connsiteX45" fmla="*/ 314960 w 2082800"/>
                <a:gd name="connsiteY45" fmla="*/ 690880 h 822960"/>
                <a:gd name="connsiteX46" fmla="*/ 406400 w 2082800"/>
                <a:gd name="connsiteY46" fmla="*/ 731520 h 822960"/>
                <a:gd name="connsiteX47" fmla="*/ 436880 w 2082800"/>
                <a:gd name="connsiteY47" fmla="*/ 741680 h 822960"/>
                <a:gd name="connsiteX48" fmla="*/ 467360 w 2082800"/>
                <a:gd name="connsiteY48" fmla="*/ 751840 h 822960"/>
                <a:gd name="connsiteX49" fmla="*/ 538480 w 2082800"/>
                <a:gd name="connsiteY49" fmla="*/ 762000 h 822960"/>
                <a:gd name="connsiteX50" fmla="*/ 772160 w 2082800"/>
                <a:gd name="connsiteY50" fmla="*/ 762000 h 822960"/>
                <a:gd name="connsiteX51" fmla="*/ 802640 w 2082800"/>
                <a:gd name="connsiteY51" fmla="*/ 751840 h 822960"/>
                <a:gd name="connsiteX52" fmla="*/ 843280 w 2082800"/>
                <a:gd name="connsiteY52" fmla="*/ 741680 h 822960"/>
                <a:gd name="connsiteX53" fmla="*/ 873760 w 2082800"/>
                <a:gd name="connsiteY53" fmla="*/ 721360 h 822960"/>
                <a:gd name="connsiteX54" fmla="*/ 944880 w 2082800"/>
                <a:gd name="connsiteY54" fmla="*/ 690880 h 822960"/>
                <a:gd name="connsiteX55" fmla="*/ 1005840 w 2082800"/>
                <a:gd name="connsiteY55" fmla="*/ 650240 h 822960"/>
                <a:gd name="connsiteX56" fmla="*/ 1300480 w 2082800"/>
                <a:gd name="connsiteY56" fmla="*/ 660400 h 822960"/>
                <a:gd name="connsiteX57" fmla="*/ 1361440 w 2082800"/>
                <a:gd name="connsiteY57" fmla="*/ 680720 h 822960"/>
                <a:gd name="connsiteX58" fmla="*/ 1463040 w 2082800"/>
                <a:gd name="connsiteY58" fmla="*/ 711200 h 822960"/>
                <a:gd name="connsiteX59" fmla="*/ 1493520 w 2082800"/>
                <a:gd name="connsiteY59" fmla="*/ 731520 h 822960"/>
                <a:gd name="connsiteX60" fmla="*/ 1544320 w 2082800"/>
                <a:gd name="connsiteY60" fmla="*/ 751840 h 822960"/>
                <a:gd name="connsiteX61" fmla="*/ 1574800 w 2082800"/>
                <a:gd name="connsiteY61" fmla="*/ 762000 h 822960"/>
                <a:gd name="connsiteX62" fmla="*/ 1605280 w 2082800"/>
                <a:gd name="connsiteY62" fmla="*/ 782320 h 822960"/>
                <a:gd name="connsiteX63" fmla="*/ 1645920 w 2082800"/>
                <a:gd name="connsiteY63" fmla="*/ 792480 h 822960"/>
                <a:gd name="connsiteX64" fmla="*/ 1747520 w 2082800"/>
                <a:gd name="connsiteY64" fmla="*/ 822960 h 822960"/>
                <a:gd name="connsiteX65" fmla="*/ 1869440 w 2082800"/>
                <a:gd name="connsiteY65" fmla="*/ 812800 h 822960"/>
                <a:gd name="connsiteX66" fmla="*/ 1960880 w 2082800"/>
                <a:gd name="connsiteY66" fmla="*/ 762000 h 822960"/>
                <a:gd name="connsiteX67" fmla="*/ 2021840 w 2082800"/>
                <a:gd name="connsiteY67" fmla="*/ 701040 h 822960"/>
                <a:gd name="connsiteX68" fmla="*/ 2062480 w 2082800"/>
                <a:gd name="connsiteY68" fmla="*/ 629920 h 822960"/>
                <a:gd name="connsiteX69" fmla="*/ 2082800 w 2082800"/>
                <a:gd name="connsiteY69" fmla="*/ 548640 h 822960"/>
                <a:gd name="connsiteX70" fmla="*/ 2072640 w 2082800"/>
                <a:gd name="connsiteY70" fmla="*/ 447040 h 822960"/>
                <a:gd name="connsiteX71" fmla="*/ 2062480 w 2082800"/>
                <a:gd name="connsiteY71" fmla="*/ 416560 h 822960"/>
                <a:gd name="connsiteX72" fmla="*/ 2032000 w 2082800"/>
                <a:gd name="connsiteY72" fmla="*/ 406400 h 822960"/>
                <a:gd name="connsiteX73" fmla="*/ 2021840 w 2082800"/>
                <a:gd name="connsiteY73" fmla="*/ 35560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082800" h="822960">
                  <a:moveTo>
                    <a:pt x="2021840" y="355600"/>
                  </a:moveTo>
                  <a:lnTo>
                    <a:pt x="2021840" y="355600"/>
                  </a:lnTo>
                  <a:cubicBezTo>
                    <a:pt x="1998133" y="335280"/>
                    <a:pt x="1972798" y="316718"/>
                    <a:pt x="1950720" y="294640"/>
                  </a:cubicBezTo>
                  <a:cubicBezTo>
                    <a:pt x="1942086" y="286006"/>
                    <a:pt x="1939034" y="272794"/>
                    <a:pt x="1930400" y="264160"/>
                  </a:cubicBezTo>
                  <a:cubicBezTo>
                    <a:pt x="1921766" y="255526"/>
                    <a:pt x="1911078" y="248799"/>
                    <a:pt x="1899920" y="243840"/>
                  </a:cubicBezTo>
                  <a:cubicBezTo>
                    <a:pt x="1891431" y="240067"/>
                    <a:pt x="1816897" y="215049"/>
                    <a:pt x="1798320" y="213360"/>
                  </a:cubicBezTo>
                  <a:cubicBezTo>
                    <a:pt x="1737517" y="207832"/>
                    <a:pt x="1676400" y="206587"/>
                    <a:pt x="1615440" y="203200"/>
                  </a:cubicBezTo>
                  <a:cubicBezTo>
                    <a:pt x="1561792" y="185317"/>
                    <a:pt x="1593871" y="198981"/>
                    <a:pt x="1524000" y="152400"/>
                  </a:cubicBezTo>
                  <a:lnTo>
                    <a:pt x="1493520" y="132080"/>
                  </a:lnTo>
                  <a:cubicBezTo>
                    <a:pt x="1454962" y="74243"/>
                    <a:pt x="1495570" y="121640"/>
                    <a:pt x="1442720" y="91440"/>
                  </a:cubicBezTo>
                  <a:cubicBezTo>
                    <a:pt x="1428018" y="83039"/>
                    <a:pt x="1416782" y="69361"/>
                    <a:pt x="1402080" y="60960"/>
                  </a:cubicBezTo>
                  <a:cubicBezTo>
                    <a:pt x="1392781" y="55647"/>
                    <a:pt x="1381179" y="55589"/>
                    <a:pt x="1371600" y="50800"/>
                  </a:cubicBezTo>
                  <a:cubicBezTo>
                    <a:pt x="1301836" y="15918"/>
                    <a:pt x="1388330" y="39922"/>
                    <a:pt x="1290320" y="20320"/>
                  </a:cubicBezTo>
                  <a:cubicBezTo>
                    <a:pt x="1262302" y="23822"/>
                    <a:pt x="1209884" y="24978"/>
                    <a:pt x="1178560" y="40640"/>
                  </a:cubicBezTo>
                  <a:cubicBezTo>
                    <a:pt x="1167638" y="46101"/>
                    <a:pt x="1159002" y="55499"/>
                    <a:pt x="1148080" y="60960"/>
                  </a:cubicBezTo>
                  <a:cubicBezTo>
                    <a:pt x="1138501" y="65749"/>
                    <a:pt x="1127179" y="66331"/>
                    <a:pt x="1117600" y="71120"/>
                  </a:cubicBezTo>
                  <a:cubicBezTo>
                    <a:pt x="1106678" y="76581"/>
                    <a:pt x="1098042" y="85979"/>
                    <a:pt x="1087120" y="91440"/>
                  </a:cubicBezTo>
                  <a:cubicBezTo>
                    <a:pt x="1077541" y="96229"/>
                    <a:pt x="1066219" y="96811"/>
                    <a:pt x="1056640" y="101600"/>
                  </a:cubicBezTo>
                  <a:cubicBezTo>
                    <a:pt x="1045718" y="107061"/>
                    <a:pt x="1037383" y="117110"/>
                    <a:pt x="1026160" y="121920"/>
                  </a:cubicBezTo>
                  <a:cubicBezTo>
                    <a:pt x="1013325" y="127421"/>
                    <a:pt x="998946" y="128244"/>
                    <a:pt x="985520" y="132080"/>
                  </a:cubicBezTo>
                  <a:cubicBezTo>
                    <a:pt x="975222" y="135022"/>
                    <a:pt x="965430" y="139643"/>
                    <a:pt x="955040" y="142240"/>
                  </a:cubicBezTo>
                  <a:cubicBezTo>
                    <a:pt x="938287" y="146428"/>
                    <a:pt x="921097" y="148654"/>
                    <a:pt x="904240" y="152400"/>
                  </a:cubicBezTo>
                  <a:cubicBezTo>
                    <a:pt x="890609" y="155429"/>
                    <a:pt x="877147" y="159173"/>
                    <a:pt x="863600" y="162560"/>
                  </a:cubicBezTo>
                  <a:cubicBezTo>
                    <a:pt x="833129" y="157482"/>
                    <a:pt x="768514" y="149970"/>
                    <a:pt x="741680" y="132080"/>
                  </a:cubicBezTo>
                  <a:cubicBezTo>
                    <a:pt x="731520" y="125307"/>
                    <a:pt x="722358" y="116719"/>
                    <a:pt x="711200" y="111760"/>
                  </a:cubicBezTo>
                  <a:cubicBezTo>
                    <a:pt x="691627" y="103061"/>
                    <a:pt x="668062" y="103321"/>
                    <a:pt x="650240" y="91440"/>
                  </a:cubicBezTo>
                  <a:cubicBezTo>
                    <a:pt x="629920" y="77893"/>
                    <a:pt x="611123" y="61722"/>
                    <a:pt x="589280" y="50800"/>
                  </a:cubicBezTo>
                  <a:cubicBezTo>
                    <a:pt x="454494" y="-16593"/>
                    <a:pt x="622806" y="65168"/>
                    <a:pt x="518160" y="20320"/>
                  </a:cubicBezTo>
                  <a:cubicBezTo>
                    <a:pt x="504239" y="14354"/>
                    <a:pt x="491067" y="6773"/>
                    <a:pt x="477520" y="0"/>
                  </a:cubicBezTo>
                  <a:cubicBezTo>
                    <a:pt x="432920" y="6371"/>
                    <a:pt x="342325" y="17972"/>
                    <a:pt x="304800" y="30480"/>
                  </a:cubicBezTo>
                  <a:lnTo>
                    <a:pt x="274320" y="40640"/>
                  </a:lnTo>
                  <a:cubicBezTo>
                    <a:pt x="270933" y="50800"/>
                    <a:pt x="271733" y="63547"/>
                    <a:pt x="264160" y="71120"/>
                  </a:cubicBezTo>
                  <a:cubicBezTo>
                    <a:pt x="229225" y="106055"/>
                    <a:pt x="211048" y="109144"/>
                    <a:pt x="172720" y="121920"/>
                  </a:cubicBezTo>
                  <a:cubicBezTo>
                    <a:pt x="162560" y="132080"/>
                    <a:pt x="154195" y="144430"/>
                    <a:pt x="142240" y="152400"/>
                  </a:cubicBezTo>
                  <a:cubicBezTo>
                    <a:pt x="133329" y="158341"/>
                    <a:pt x="121339" y="157771"/>
                    <a:pt x="111760" y="162560"/>
                  </a:cubicBezTo>
                  <a:cubicBezTo>
                    <a:pt x="100838" y="168021"/>
                    <a:pt x="91440" y="176107"/>
                    <a:pt x="81280" y="182880"/>
                  </a:cubicBezTo>
                  <a:lnTo>
                    <a:pt x="40640" y="243840"/>
                  </a:lnTo>
                  <a:cubicBezTo>
                    <a:pt x="33867" y="254000"/>
                    <a:pt x="24181" y="262736"/>
                    <a:pt x="20320" y="274320"/>
                  </a:cubicBezTo>
                  <a:lnTo>
                    <a:pt x="0" y="335280"/>
                  </a:lnTo>
                  <a:cubicBezTo>
                    <a:pt x="12590" y="461180"/>
                    <a:pt x="-8720" y="408561"/>
                    <a:pt x="50800" y="497840"/>
                  </a:cubicBezTo>
                  <a:cubicBezTo>
                    <a:pt x="57573" y="508000"/>
                    <a:pt x="60960" y="521547"/>
                    <a:pt x="71120" y="528320"/>
                  </a:cubicBezTo>
                  <a:lnTo>
                    <a:pt x="132080" y="568960"/>
                  </a:lnTo>
                  <a:lnTo>
                    <a:pt x="162560" y="589280"/>
                  </a:lnTo>
                  <a:cubicBezTo>
                    <a:pt x="177554" y="611771"/>
                    <a:pt x="189891" y="634594"/>
                    <a:pt x="213360" y="650240"/>
                  </a:cubicBezTo>
                  <a:cubicBezTo>
                    <a:pt x="222271" y="656181"/>
                    <a:pt x="234261" y="655611"/>
                    <a:pt x="243840" y="660400"/>
                  </a:cubicBezTo>
                  <a:cubicBezTo>
                    <a:pt x="314004" y="695482"/>
                    <a:pt x="230380" y="669735"/>
                    <a:pt x="314960" y="690880"/>
                  </a:cubicBezTo>
                  <a:cubicBezTo>
                    <a:pt x="363262" y="723081"/>
                    <a:pt x="333856" y="707339"/>
                    <a:pt x="406400" y="731520"/>
                  </a:cubicBezTo>
                  <a:lnTo>
                    <a:pt x="436880" y="741680"/>
                  </a:lnTo>
                  <a:cubicBezTo>
                    <a:pt x="447040" y="745067"/>
                    <a:pt x="456758" y="750325"/>
                    <a:pt x="467360" y="751840"/>
                  </a:cubicBezTo>
                  <a:lnTo>
                    <a:pt x="538480" y="762000"/>
                  </a:lnTo>
                  <a:cubicBezTo>
                    <a:pt x="630328" y="792616"/>
                    <a:pt x="577072" y="778964"/>
                    <a:pt x="772160" y="762000"/>
                  </a:cubicBezTo>
                  <a:cubicBezTo>
                    <a:pt x="782829" y="761072"/>
                    <a:pt x="792342" y="754782"/>
                    <a:pt x="802640" y="751840"/>
                  </a:cubicBezTo>
                  <a:cubicBezTo>
                    <a:pt x="816066" y="748004"/>
                    <a:pt x="829733" y="745067"/>
                    <a:pt x="843280" y="741680"/>
                  </a:cubicBezTo>
                  <a:cubicBezTo>
                    <a:pt x="853440" y="734907"/>
                    <a:pt x="862838" y="726821"/>
                    <a:pt x="873760" y="721360"/>
                  </a:cubicBezTo>
                  <a:cubicBezTo>
                    <a:pt x="917980" y="699250"/>
                    <a:pt x="895549" y="726116"/>
                    <a:pt x="944880" y="690880"/>
                  </a:cubicBezTo>
                  <a:cubicBezTo>
                    <a:pt x="1011472" y="643314"/>
                    <a:pt x="940457" y="672034"/>
                    <a:pt x="1005840" y="650240"/>
                  </a:cubicBezTo>
                  <a:cubicBezTo>
                    <a:pt x="1104053" y="653627"/>
                    <a:pt x="1202567" y="652007"/>
                    <a:pt x="1300480" y="660400"/>
                  </a:cubicBezTo>
                  <a:cubicBezTo>
                    <a:pt x="1321821" y="662229"/>
                    <a:pt x="1340660" y="675525"/>
                    <a:pt x="1361440" y="680720"/>
                  </a:cubicBezTo>
                  <a:cubicBezTo>
                    <a:pt x="1384158" y="686399"/>
                    <a:pt x="1448199" y="701306"/>
                    <a:pt x="1463040" y="711200"/>
                  </a:cubicBezTo>
                  <a:cubicBezTo>
                    <a:pt x="1473200" y="717973"/>
                    <a:pt x="1482598" y="726059"/>
                    <a:pt x="1493520" y="731520"/>
                  </a:cubicBezTo>
                  <a:cubicBezTo>
                    <a:pt x="1509832" y="739676"/>
                    <a:pt x="1527243" y="745436"/>
                    <a:pt x="1544320" y="751840"/>
                  </a:cubicBezTo>
                  <a:cubicBezTo>
                    <a:pt x="1554348" y="755600"/>
                    <a:pt x="1565221" y="757211"/>
                    <a:pt x="1574800" y="762000"/>
                  </a:cubicBezTo>
                  <a:cubicBezTo>
                    <a:pt x="1585722" y="767461"/>
                    <a:pt x="1594057" y="777510"/>
                    <a:pt x="1605280" y="782320"/>
                  </a:cubicBezTo>
                  <a:cubicBezTo>
                    <a:pt x="1618115" y="787821"/>
                    <a:pt x="1632545" y="788468"/>
                    <a:pt x="1645920" y="792480"/>
                  </a:cubicBezTo>
                  <a:cubicBezTo>
                    <a:pt x="1769598" y="829584"/>
                    <a:pt x="1653849" y="799542"/>
                    <a:pt x="1747520" y="822960"/>
                  </a:cubicBezTo>
                  <a:cubicBezTo>
                    <a:pt x="1788160" y="819573"/>
                    <a:pt x="1829017" y="818190"/>
                    <a:pt x="1869440" y="812800"/>
                  </a:cubicBezTo>
                  <a:cubicBezTo>
                    <a:pt x="1902970" y="808329"/>
                    <a:pt x="1936886" y="777996"/>
                    <a:pt x="1960880" y="762000"/>
                  </a:cubicBezTo>
                  <a:cubicBezTo>
                    <a:pt x="2005449" y="732287"/>
                    <a:pt x="1984034" y="751449"/>
                    <a:pt x="2021840" y="701040"/>
                  </a:cubicBezTo>
                  <a:cubicBezTo>
                    <a:pt x="2045135" y="631154"/>
                    <a:pt x="2013272" y="716033"/>
                    <a:pt x="2062480" y="629920"/>
                  </a:cubicBezTo>
                  <a:cubicBezTo>
                    <a:pt x="2072093" y="613098"/>
                    <a:pt x="2080227" y="561503"/>
                    <a:pt x="2082800" y="548640"/>
                  </a:cubicBezTo>
                  <a:cubicBezTo>
                    <a:pt x="2079413" y="514773"/>
                    <a:pt x="2077815" y="480680"/>
                    <a:pt x="2072640" y="447040"/>
                  </a:cubicBezTo>
                  <a:cubicBezTo>
                    <a:pt x="2071012" y="436455"/>
                    <a:pt x="2070053" y="424133"/>
                    <a:pt x="2062480" y="416560"/>
                  </a:cubicBezTo>
                  <a:cubicBezTo>
                    <a:pt x="2054907" y="408987"/>
                    <a:pt x="2042160" y="409787"/>
                    <a:pt x="2032000" y="406400"/>
                  </a:cubicBezTo>
                  <a:cubicBezTo>
                    <a:pt x="2009801" y="373102"/>
                    <a:pt x="2023533" y="364067"/>
                    <a:pt x="2021840" y="355600"/>
                  </a:cubicBezTo>
                  <a:close/>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B31040A1-C1BD-4175-9C55-6AC7400ACA68}"/>
                </a:ext>
              </a:extLst>
            </p:cNvPr>
            <p:cNvSpPr/>
            <p:nvPr/>
          </p:nvSpPr>
          <p:spPr>
            <a:xfrm>
              <a:off x="6797040" y="2631440"/>
              <a:ext cx="2468880" cy="904240"/>
            </a:xfrm>
            <a:custGeom>
              <a:avLst/>
              <a:gdLst>
                <a:gd name="connsiteX0" fmla="*/ 2245360 w 2468880"/>
                <a:gd name="connsiteY0" fmla="*/ 101600 h 904240"/>
                <a:gd name="connsiteX1" fmla="*/ 2245360 w 2468880"/>
                <a:gd name="connsiteY1" fmla="*/ 101600 h 904240"/>
                <a:gd name="connsiteX2" fmla="*/ 2123440 w 2468880"/>
                <a:gd name="connsiteY2" fmla="*/ 50800 h 904240"/>
                <a:gd name="connsiteX3" fmla="*/ 2072640 w 2468880"/>
                <a:gd name="connsiteY3" fmla="*/ 40640 h 904240"/>
                <a:gd name="connsiteX4" fmla="*/ 2011680 w 2468880"/>
                <a:gd name="connsiteY4" fmla="*/ 20320 h 904240"/>
                <a:gd name="connsiteX5" fmla="*/ 1910080 w 2468880"/>
                <a:gd name="connsiteY5" fmla="*/ 0 h 904240"/>
                <a:gd name="connsiteX6" fmla="*/ 1422400 w 2468880"/>
                <a:gd name="connsiteY6" fmla="*/ 10160 h 904240"/>
                <a:gd name="connsiteX7" fmla="*/ 1391920 w 2468880"/>
                <a:gd name="connsiteY7" fmla="*/ 20320 h 904240"/>
                <a:gd name="connsiteX8" fmla="*/ 1300480 w 2468880"/>
                <a:gd name="connsiteY8" fmla="*/ 91440 h 904240"/>
                <a:gd name="connsiteX9" fmla="*/ 1239520 w 2468880"/>
                <a:gd name="connsiteY9" fmla="*/ 121920 h 904240"/>
                <a:gd name="connsiteX10" fmla="*/ 1148080 w 2468880"/>
                <a:gd name="connsiteY10" fmla="*/ 182880 h 904240"/>
                <a:gd name="connsiteX11" fmla="*/ 1056640 w 2468880"/>
                <a:gd name="connsiteY11" fmla="*/ 243840 h 904240"/>
                <a:gd name="connsiteX12" fmla="*/ 1026160 w 2468880"/>
                <a:gd name="connsiteY12" fmla="*/ 264160 h 904240"/>
                <a:gd name="connsiteX13" fmla="*/ 1005840 w 2468880"/>
                <a:gd name="connsiteY13" fmla="*/ 294640 h 904240"/>
                <a:gd name="connsiteX14" fmla="*/ 975360 w 2468880"/>
                <a:gd name="connsiteY14" fmla="*/ 304800 h 904240"/>
                <a:gd name="connsiteX15" fmla="*/ 955040 w 2468880"/>
                <a:gd name="connsiteY15" fmla="*/ 365760 h 904240"/>
                <a:gd name="connsiteX16" fmla="*/ 914400 w 2468880"/>
                <a:gd name="connsiteY16" fmla="*/ 426720 h 904240"/>
                <a:gd name="connsiteX17" fmla="*/ 853440 w 2468880"/>
                <a:gd name="connsiteY17" fmla="*/ 457200 h 904240"/>
                <a:gd name="connsiteX18" fmla="*/ 772160 w 2468880"/>
                <a:gd name="connsiteY18" fmla="*/ 477520 h 904240"/>
                <a:gd name="connsiteX19" fmla="*/ 467360 w 2468880"/>
                <a:gd name="connsiteY19" fmla="*/ 487680 h 904240"/>
                <a:gd name="connsiteX20" fmla="*/ 416560 w 2468880"/>
                <a:gd name="connsiteY20" fmla="*/ 497840 h 904240"/>
                <a:gd name="connsiteX21" fmla="*/ 355600 w 2468880"/>
                <a:gd name="connsiteY21" fmla="*/ 508000 h 904240"/>
                <a:gd name="connsiteX22" fmla="*/ 314960 w 2468880"/>
                <a:gd name="connsiteY22" fmla="*/ 518160 h 904240"/>
                <a:gd name="connsiteX23" fmla="*/ 243840 w 2468880"/>
                <a:gd name="connsiteY23" fmla="*/ 538480 h 904240"/>
                <a:gd name="connsiteX24" fmla="*/ 182880 w 2468880"/>
                <a:gd name="connsiteY24" fmla="*/ 548640 h 904240"/>
                <a:gd name="connsiteX25" fmla="*/ 91440 w 2468880"/>
                <a:gd name="connsiteY25" fmla="*/ 589280 h 904240"/>
                <a:gd name="connsiteX26" fmla="*/ 60960 w 2468880"/>
                <a:gd name="connsiteY26" fmla="*/ 599440 h 904240"/>
                <a:gd name="connsiteX27" fmla="*/ 0 w 2468880"/>
                <a:gd name="connsiteY27" fmla="*/ 650240 h 904240"/>
                <a:gd name="connsiteX28" fmla="*/ 30480 w 2468880"/>
                <a:gd name="connsiteY28" fmla="*/ 802640 h 904240"/>
                <a:gd name="connsiteX29" fmla="*/ 60960 w 2468880"/>
                <a:gd name="connsiteY29" fmla="*/ 822960 h 904240"/>
                <a:gd name="connsiteX30" fmla="*/ 121920 w 2468880"/>
                <a:gd name="connsiteY30" fmla="*/ 843280 h 904240"/>
                <a:gd name="connsiteX31" fmla="*/ 193040 w 2468880"/>
                <a:gd name="connsiteY31" fmla="*/ 863600 h 904240"/>
                <a:gd name="connsiteX32" fmla="*/ 254000 w 2468880"/>
                <a:gd name="connsiteY32" fmla="*/ 873760 h 904240"/>
                <a:gd name="connsiteX33" fmla="*/ 294640 w 2468880"/>
                <a:gd name="connsiteY33" fmla="*/ 883920 h 904240"/>
                <a:gd name="connsiteX34" fmla="*/ 375920 w 2468880"/>
                <a:gd name="connsiteY34" fmla="*/ 904240 h 904240"/>
                <a:gd name="connsiteX35" fmla="*/ 690880 w 2468880"/>
                <a:gd name="connsiteY35" fmla="*/ 894080 h 904240"/>
                <a:gd name="connsiteX36" fmla="*/ 751840 w 2468880"/>
                <a:gd name="connsiteY36" fmla="*/ 873760 h 904240"/>
                <a:gd name="connsiteX37" fmla="*/ 782320 w 2468880"/>
                <a:gd name="connsiteY37" fmla="*/ 863600 h 904240"/>
                <a:gd name="connsiteX38" fmla="*/ 812800 w 2468880"/>
                <a:gd name="connsiteY38" fmla="*/ 853440 h 904240"/>
                <a:gd name="connsiteX39" fmla="*/ 914400 w 2468880"/>
                <a:gd name="connsiteY39" fmla="*/ 802640 h 904240"/>
                <a:gd name="connsiteX40" fmla="*/ 975360 w 2468880"/>
                <a:gd name="connsiteY40" fmla="*/ 762000 h 904240"/>
                <a:gd name="connsiteX41" fmla="*/ 1036320 w 2468880"/>
                <a:gd name="connsiteY41" fmla="*/ 741680 h 904240"/>
                <a:gd name="connsiteX42" fmla="*/ 1076960 w 2468880"/>
                <a:gd name="connsiteY42" fmla="*/ 711200 h 904240"/>
                <a:gd name="connsiteX43" fmla="*/ 1178560 w 2468880"/>
                <a:gd name="connsiteY43" fmla="*/ 680720 h 904240"/>
                <a:gd name="connsiteX44" fmla="*/ 1249680 w 2468880"/>
                <a:gd name="connsiteY44" fmla="*/ 660400 h 904240"/>
                <a:gd name="connsiteX45" fmla="*/ 1452880 w 2468880"/>
                <a:gd name="connsiteY45" fmla="*/ 650240 h 904240"/>
                <a:gd name="connsiteX46" fmla="*/ 1544320 w 2468880"/>
                <a:gd name="connsiteY46" fmla="*/ 640080 h 904240"/>
                <a:gd name="connsiteX47" fmla="*/ 1595120 w 2468880"/>
                <a:gd name="connsiteY47" fmla="*/ 629920 h 904240"/>
                <a:gd name="connsiteX48" fmla="*/ 1920240 w 2468880"/>
                <a:gd name="connsiteY48" fmla="*/ 640080 h 904240"/>
                <a:gd name="connsiteX49" fmla="*/ 2255520 w 2468880"/>
                <a:gd name="connsiteY49" fmla="*/ 640080 h 904240"/>
                <a:gd name="connsiteX50" fmla="*/ 2286000 w 2468880"/>
                <a:gd name="connsiteY50" fmla="*/ 629920 h 904240"/>
                <a:gd name="connsiteX51" fmla="*/ 2346960 w 2468880"/>
                <a:gd name="connsiteY51" fmla="*/ 589280 h 904240"/>
                <a:gd name="connsiteX52" fmla="*/ 2377440 w 2468880"/>
                <a:gd name="connsiteY52" fmla="*/ 568960 h 904240"/>
                <a:gd name="connsiteX53" fmla="*/ 2438400 w 2468880"/>
                <a:gd name="connsiteY53" fmla="*/ 518160 h 904240"/>
                <a:gd name="connsiteX54" fmla="*/ 2468880 w 2468880"/>
                <a:gd name="connsiteY54" fmla="*/ 447040 h 904240"/>
                <a:gd name="connsiteX55" fmla="*/ 2458720 w 2468880"/>
                <a:gd name="connsiteY55" fmla="*/ 274320 h 904240"/>
                <a:gd name="connsiteX56" fmla="*/ 2428240 w 2468880"/>
                <a:gd name="connsiteY56" fmla="*/ 243840 h 904240"/>
                <a:gd name="connsiteX57" fmla="*/ 2367280 w 2468880"/>
                <a:gd name="connsiteY57" fmla="*/ 203200 h 904240"/>
                <a:gd name="connsiteX58" fmla="*/ 2336800 w 2468880"/>
                <a:gd name="connsiteY58" fmla="*/ 182880 h 904240"/>
                <a:gd name="connsiteX59" fmla="*/ 2306320 w 2468880"/>
                <a:gd name="connsiteY59" fmla="*/ 152400 h 904240"/>
                <a:gd name="connsiteX60" fmla="*/ 2245360 w 2468880"/>
                <a:gd name="connsiteY60" fmla="*/ 101600 h 9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68880" h="904240">
                  <a:moveTo>
                    <a:pt x="2245360" y="101600"/>
                  </a:moveTo>
                  <a:lnTo>
                    <a:pt x="2245360" y="101600"/>
                  </a:lnTo>
                  <a:cubicBezTo>
                    <a:pt x="2227054" y="93464"/>
                    <a:pt x="2158939" y="59675"/>
                    <a:pt x="2123440" y="50800"/>
                  </a:cubicBezTo>
                  <a:cubicBezTo>
                    <a:pt x="2106687" y="46612"/>
                    <a:pt x="2089300" y="45184"/>
                    <a:pt x="2072640" y="40640"/>
                  </a:cubicBezTo>
                  <a:cubicBezTo>
                    <a:pt x="2051976" y="35004"/>
                    <a:pt x="2032808" y="23841"/>
                    <a:pt x="2011680" y="20320"/>
                  </a:cubicBezTo>
                  <a:cubicBezTo>
                    <a:pt x="1936946" y="7864"/>
                    <a:pt x="1970705" y="15156"/>
                    <a:pt x="1910080" y="0"/>
                  </a:cubicBezTo>
                  <a:lnTo>
                    <a:pt x="1422400" y="10160"/>
                  </a:lnTo>
                  <a:cubicBezTo>
                    <a:pt x="1411699" y="10580"/>
                    <a:pt x="1401282" y="15119"/>
                    <a:pt x="1391920" y="20320"/>
                  </a:cubicBezTo>
                  <a:cubicBezTo>
                    <a:pt x="1299477" y="71677"/>
                    <a:pt x="1359718" y="42075"/>
                    <a:pt x="1300480" y="91440"/>
                  </a:cubicBezTo>
                  <a:cubicBezTo>
                    <a:pt x="1246355" y="136544"/>
                    <a:pt x="1294507" y="91372"/>
                    <a:pt x="1239520" y="121920"/>
                  </a:cubicBezTo>
                  <a:lnTo>
                    <a:pt x="1148080" y="182880"/>
                  </a:lnTo>
                  <a:lnTo>
                    <a:pt x="1056640" y="243840"/>
                  </a:lnTo>
                  <a:lnTo>
                    <a:pt x="1026160" y="264160"/>
                  </a:lnTo>
                  <a:cubicBezTo>
                    <a:pt x="1019387" y="274320"/>
                    <a:pt x="1015375" y="287012"/>
                    <a:pt x="1005840" y="294640"/>
                  </a:cubicBezTo>
                  <a:cubicBezTo>
                    <a:pt x="997477" y="301330"/>
                    <a:pt x="981585" y="296085"/>
                    <a:pt x="975360" y="304800"/>
                  </a:cubicBezTo>
                  <a:cubicBezTo>
                    <a:pt x="962910" y="322229"/>
                    <a:pt x="966921" y="347938"/>
                    <a:pt x="955040" y="365760"/>
                  </a:cubicBezTo>
                  <a:cubicBezTo>
                    <a:pt x="941493" y="386080"/>
                    <a:pt x="937568" y="418997"/>
                    <a:pt x="914400" y="426720"/>
                  </a:cubicBezTo>
                  <a:cubicBezTo>
                    <a:pt x="837788" y="452257"/>
                    <a:pt x="932222" y="417809"/>
                    <a:pt x="853440" y="457200"/>
                  </a:cubicBezTo>
                  <a:cubicBezTo>
                    <a:pt x="836478" y="465681"/>
                    <a:pt x="785249" y="476772"/>
                    <a:pt x="772160" y="477520"/>
                  </a:cubicBezTo>
                  <a:cubicBezTo>
                    <a:pt x="670669" y="483319"/>
                    <a:pt x="568960" y="484293"/>
                    <a:pt x="467360" y="487680"/>
                  </a:cubicBezTo>
                  <a:lnTo>
                    <a:pt x="416560" y="497840"/>
                  </a:lnTo>
                  <a:cubicBezTo>
                    <a:pt x="396292" y="501525"/>
                    <a:pt x="375800" y="503960"/>
                    <a:pt x="355600" y="508000"/>
                  </a:cubicBezTo>
                  <a:cubicBezTo>
                    <a:pt x="341908" y="510738"/>
                    <a:pt x="328386" y="514324"/>
                    <a:pt x="314960" y="518160"/>
                  </a:cubicBezTo>
                  <a:cubicBezTo>
                    <a:pt x="269771" y="531071"/>
                    <a:pt x="296776" y="527893"/>
                    <a:pt x="243840" y="538480"/>
                  </a:cubicBezTo>
                  <a:cubicBezTo>
                    <a:pt x="223640" y="542520"/>
                    <a:pt x="202865" y="543644"/>
                    <a:pt x="182880" y="548640"/>
                  </a:cubicBezTo>
                  <a:cubicBezTo>
                    <a:pt x="78033" y="574852"/>
                    <a:pt x="158158" y="555921"/>
                    <a:pt x="91440" y="589280"/>
                  </a:cubicBezTo>
                  <a:cubicBezTo>
                    <a:pt x="81861" y="594069"/>
                    <a:pt x="70539" y="594651"/>
                    <a:pt x="60960" y="599440"/>
                  </a:cubicBezTo>
                  <a:cubicBezTo>
                    <a:pt x="32670" y="613585"/>
                    <a:pt x="22470" y="627770"/>
                    <a:pt x="0" y="650240"/>
                  </a:cubicBezTo>
                  <a:cubicBezTo>
                    <a:pt x="491" y="654661"/>
                    <a:pt x="8867" y="788231"/>
                    <a:pt x="30480" y="802640"/>
                  </a:cubicBezTo>
                  <a:cubicBezTo>
                    <a:pt x="40640" y="809413"/>
                    <a:pt x="49802" y="818001"/>
                    <a:pt x="60960" y="822960"/>
                  </a:cubicBezTo>
                  <a:cubicBezTo>
                    <a:pt x="80533" y="831659"/>
                    <a:pt x="101600" y="836507"/>
                    <a:pt x="121920" y="843280"/>
                  </a:cubicBezTo>
                  <a:cubicBezTo>
                    <a:pt x="150970" y="852963"/>
                    <a:pt x="161146" y="857221"/>
                    <a:pt x="193040" y="863600"/>
                  </a:cubicBezTo>
                  <a:cubicBezTo>
                    <a:pt x="213240" y="867640"/>
                    <a:pt x="233800" y="869720"/>
                    <a:pt x="254000" y="873760"/>
                  </a:cubicBezTo>
                  <a:cubicBezTo>
                    <a:pt x="267692" y="876498"/>
                    <a:pt x="281009" y="880891"/>
                    <a:pt x="294640" y="883920"/>
                  </a:cubicBezTo>
                  <a:cubicBezTo>
                    <a:pt x="368202" y="900267"/>
                    <a:pt x="321454" y="886085"/>
                    <a:pt x="375920" y="904240"/>
                  </a:cubicBezTo>
                  <a:cubicBezTo>
                    <a:pt x="480907" y="900853"/>
                    <a:pt x="586182" y="902569"/>
                    <a:pt x="690880" y="894080"/>
                  </a:cubicBezTo>
                  <a:cubicBezTo>
                    <a:pt x="712229" y="892349"/>
                    <a:pt x="731520" y="880533"/>
                    <a:pt x="751840" y="873760"/>
                  </a:cubicBezTo>
                  <a:lnTo>
                    <a:pt x="782320" y="863600"/>
                  </a:lnTo>
                  <a:cubicBezTo>
                    <a:pt x="792480" y="860213"/>
                    <a:pt x="803889" y="859381"/>
                    <a:pt x="812800" y="853440"/>
                  </a:cubicBezTo>
                  <a:cubicBezTo>
                    <a:pt x="885378" y="805054"/>
                    <a:pt x="850068" y="818723"/>
                    <a:pt x="914400" y="802640"/>
                  </a:cubicBezTo>
                  <a:cubicBezTo>
                    <a:pt x="934720" y="789093"/>
                    <a:pt x="952192" y="769723"/>
                    <a:pt x="975360" y="762000"/>
                  </a:cubicBezTo>
                  <a:lnTo>
                    <a:pt x="1036320" y="741680"/>
                  </a:lnTo>
                  <a:cubicBezTo>
                    <a:pt x="1049867" y="731520"/>
                    <a:pt x="1061814" y="718773"/>
                    <a:pt x="1076960" y="711200"/>
                  </a:cubicBezTo>
                  <a:cubicBezTo>
                    <a:pt x="1109153" y="695104"/>
                    <a:pt x="1144530" y="690443"/>
                    <a:pt x="1178560" y="680720"/>
                  </a:cubicBezTo>
                  <a:cubicBezTo>
                    <a:pt x="1200344" y="674496"/>
                    <a:pt x="1227260" y="662268"/>
                    <a:pt x="1249680" y="660400"/>
                  </a:cubicBezTo>
                  <a:cubicBezTo>
                    <a:pt x="1317264" y="654768"/>
                    <a:pt x="1385147" y="653627"/>
                    <a:pt x="1452880" y="650240"/>
                  </a:cubicBezTo>
                  <a:cubicBezTo>
                    <a:pt x="1483360" y="646853"/>
                    <a:pt x="1513961" y="644417"/>
                    <a:pt x="1544320" y="640080"/>
                  </a:cubicBezTo>
                  <a:cubicBezTo>
                    <a:pt x="1561415" y="637638"/>
                    <a:pt x="1577851" y="629920"/>
                    <a:pt x="1595120" y="629920"/>
                  </a:cubicBezTo>
                  <a:cubicBezTo>
                    <a:pt x="1703546" y="629920"/>
                    <a:pt x="1811867" y="636693"/>
                    <a:pt x="1920240" y="640080"/>
                  </a:cubicBezTo>
                  <a:cubicBezTo>
                    <a:pt x="2044859" y="681620"/>
                    <a:pt x="1961859" y="657878"/>
                    <a:pt x="2255520" y="640080"/>
                  </a:cubicBezTo>
                  <a:cubicBezTo>
                    <a:pt x="2266210" y="639432"/>
                    <a:pt x="2276638" y="635121"/>
                    <a:pt x="2286000" y="629920"/>
                  </a:cubicBezTo>
                  <a:cubicBezTo>
                    <a:pt x="2307348" y="618060"/>
                    <a:pt x="2326640" y="602827"/>
                    <a:pt x="2346960" y="589280"/>
                  </a:cubicBezTo>
                  <a:lnTo>
                    <a:pt x="2377440" y="568960"/>
                  </a:lnTo>
                  <a:cubicBezTo>
                    <a:pt x="2401744" y="552757"/>
                    <a:pt x="2420621" y="543051"/>
                    <a:pt x="2438400" y="518160"/>
                  </a:cubicBezTo>
                  <a:cubicBezTo>
                    <a:pt x="2454093" y="496189"/>
                    <a:pt x="2460589" y="471914"/>
                    <a:pt x="2468880" y="447040"/>
                  </a:cubicBezTo>
                  <a:cubicBezTo>
                    <a:pt x="2465493" y="389467"/>
                    <a:pt x="2470031" y="330873"/>
                    <a:pt x="2458720" y="274320"/>
                  </a:cubicBezTo>
                  <a:cubicBezTo>
                    <a:pt x="2455902" y="260231"/>
                    <a:pt x="2439582" y="252661"/>
                    <a:pt x="2428240" y="243840"/>
                  </a:cubicBezTo>
                  <a:cubicBezTo>
                    <a:pt x="2408963" y="228847"/>
                    <a:pt x="2387600" y="216747"/>
                    <a:pt x="2367280" y="203200"/>
                  </a:cubicBezTo>
                  <a:cubicBezTo>
                    <a:pt x="2357120" y="196427"/>
                    <a:pt x="2345434" y="191514"/>
                    <a:pt x="2336800" y="182880"/>
                  </a:cubicBezTo>
                  <a:cubicBezTo>
                    <a:pt x="2326640" y="172720"/>
                    <a:pt x="2317358" y="161598"/>
                    <a:pt x="2306320" y="152400"/>
                  </a:cubicBezTo>
                  <a:lnTo>
                    <a:pt x="2245360" y="101600"/>
                  </a:lnTo>
                  <a:close/>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08E94318-A02E-462C-AD6B-D7E160ECFDB7}"/>
                </a:ext>
              </a:extLst>
            </p:cNvPr>
            <p:cNvSpPr/>
            <p:nvPr/>
          </p:nvSpPr>
          <p:spPr>
            <a:xfrm>
              <a:off x="1076960" y="2631440"/>
              <a:ext cx="2468880" cy="904240"/>
            </a:xfrm>
            <a:custGeom>
              <a:avLst/>
              <a:gdLst>
                <a:gd name="connsiteX0" fmla="*/ 2245360 w 2468880"/>
                <a:gd name="connsiteY0" fmla="*/ 101600 h 904240"/>
                <a:gd name="connsiteX1" fmla="*/ 2245360 w 2468880"/>
                <a:gd name="connsiteY1" fmla="*/ 101600 h 904240"/>
                <a:gd name="connsiteX2" fmla="*/ 2123440 w 2468880"/>
                <a:gd name="connsiteY2" fmla="*/ 50800 h 904240"/>
                <a:gd name="connsiteX3" fmla="*/ 2072640 w 2468880"/>
                <a:gd name="connsiteY3" fmla="*/ 40640 h 904240"/>
                <a:gd name="connsiteX4" fmla="*/ 2011680 w 2468880"/>
                <a:gd name="connsiteY4" fmla="*/ 20320 h 904240"/>
                <a:gd name="connsiteX5" fmla="*/ 1910080 w 2468880"/>
                <a:gd name="connsiteY5" fmla="*/ 0 h 904240"/>
                <a:gd name="connsiteX6" fmla="*/ 1422400 w 2468880"/>
                <a:gd name="connsiteY6" fmla="*/ 10160 h 904240"/>
                <a:gd name="connsiteX7" fmla="*/ 1391920 w 2468880"/>
                <a:gd name="connsiteY7" fmla="*/ 20320 h 904240"/>
                <a:gd name="connsiteX8" fmla="*/ 1300480 w 2468880"/>
                <a:gd name="connsiteY8" fmla="*/ 91440 h 904240"/>
                <a:gd name="connsiteX9" fmla="*/ 1239520 w 2468880"/>
                <a:gd name="connsiteY9" fmla="*/ 121920 h 904240"/>
                <a:gd name="connsiteX10" fmla="*/ 1148080 w 2468880"/>
                <a:gd name="connsiteY10" fmla="*/ 182880 h 904240"/>
                <a:gd name="connsiteX11" fmla="*/ 1056640 w 2468880"/>
                <a:gd name="connsiteY11" fmla="*/ 243840 h 904240"/>
                <a:gd name="connsiteX12" fmla="*/ 1026160 w 2468880"/>
                <a:gd name="connsiteY12" fmla="*/ 264160 h 904240"/>
                <a:gd name="connsiteX13" fmla="*/ 1005840 w 2468880"/>
                <a:gd name="connsiteY13" fmla="*/ 294640 h 904240"/>
                <a:gd name="connsiteX14" fmla="*/ 975360 w 2468880"/>
                <a:gd name="connsiteY14" fmla="*/ 304800 h 904240"/>
                <a:gd name="connsiteX15" fmla="*/ 955040 w 2468880"/>
                <a:gd name="connsiteY15" fmla="*/ 365760 h 904240"/>
                <a:gd name="connsiteX16" fmla="*/ 914400 w 2468880"/>
                <a:gd name="connsiteY16" fmla="*/ 426720 h 904240"/>
                <a:gd name="connsiteX17" fmla="*/ 853440 w 2468880"/>
                <a:gd name="connsiteY17" fmla="*/ 457200 h 904240"/>
                <a:gd name="connsiteX18" fmla="*/ 772160 w 2468880"/>
                <a:gd name="connsiteY18" fmla="*/ 477520 h 904240"/>
                <a:gd name="connsiteX19" fmla="*/ 467360 w 2468880"/>
                <a:gd name="connsiteY19" fmla="*/ 487680 h 904240"/>
                <a:gd name="connsiteX20" fmla="*/ 416560 w 2468880"/>
                <a:gd name="connsiteY20" fmla="*/ 497840 h 904240"/>
                <a:gd name="connsiteX21" fmla="*/ 355600 w 2468880"/>
                <a:gd name="connsiteY21" fmla="*/ 508000 h 904240"/>
                <a:gd name="connsiteX22" fmla="*/ 314960 w 2468880"/>
                <a:gd name="connsiteY22" fmla="*/ 518160 h 904240"/>
                <a:gd name="connsiteX23" fmla="*/ 243840 w 2468880"/>
                <a:gd name="connsiteY23" fmla="*/ 538480 h 904240"/>
                <a:gd name="connsiteX24" fmla="*/ 182880 w 2468880"/>
                <a:gd name="connsiteY24" fmla="*/ 548640 h 904240"/>
                <a:gd name="connsiteX25" fmla="*/ 91440 w 2468880"/>
                <a:gd name="connsiteY25" fmla="*/ 589280 h 904240"/>
                <a:gd name="connsiteX26" fmla="*/ 60960 w 2468880"/>
                <a:gd name="connsiteY26" fmla="*/ 599440 h 904240"/>
                <a:gd name="connsiteX27" fmla="*/ 0 w 2468880"/>
                <a:gd name="connsiteY27" fmla="*/ 650240 h 904240"/>
                <a:gd name="connsiteX28" fmla="*/ 30480 w 2468880"/>
                <a:gd name="connsiteY28" fmla="*/ 802640 h 904240"/>
                <a:gd name="connsiteX29" fmla="*/ 60960 w 2468880"/>
                <a:gd name="connsiteY29" fmla="*/ 822960 h 904240"/>
                <a:gd name="connsiteX30" fmla="*/ 121920 w 2468880"/>
                <a:gd name="connsiteY30" fmla="*/ 843280 h 904240"/>
                <a:gd name="connsiteX31" fmla="*/ 193040 w 2468880"/>
                <a:gd name="connsiteY31" fmla="*/ 863600 h 904240"/>
                <a:gd name="connsiteX32" fmla="*/ 254000 w 2468880"/>
                <a:gd name="connsiteY32" fmla="*/ 873760 h 904240"/>
                <a:gd name="connsiteX33" fmla="*/ 294640 w 2468880"/>
                <a:gd name="connsiteY33" fmla="*/ 883920 h 904240"/>
                <a:gd name="connsiteX34" fmla="*/ 375920 w 2468880"/>
                <a:gd name="connsiteY34" fmla="*/ 904240 h 904240"/>
                <a:gd name="connsiteX35" fmla="*/ 690880 w 2468880"/>
                <a:gd name="connsiteY35" fmla="*/ 894080 h 904240"/>
                <a:gd name="connsiteX36" fmla="*/ 751840 w 2468880"/>
                <a:gd name="connsiteY36" fmla="*/ 873760 h 904240"/>
                <a:gd name="connsiteX37" fmla="*/ 782320 w 2468880"/>
                <a:gd name="connsiteY37" fmla="*/ 863600 h 904240"/>
                <a:gd name="connsiteX38" fmla="*/ 812800 w 2468880"/>
                <a:gd name="connsiteY38" fmla="*/ 853440 h 904240"/>
                <a:gd name="connsiteX39" fmla="*/ 914400 w 2468880"/>
                <a:gd name="connsiteY39" fmla="*/ 802640 h 904240"/>
                <a:gd name="connsiteX40" fmla="*/ 975360 w 2468880"/>
                <a:gd name="connsiteY40" fmla="*/ 762000 h 904240"/>
                <a:gd name="connsiteX41" fmla="*/ 1036320 w 2468880"/>
                <a:gd name="connsiteY41" fmla="*/ 741680 h 904240"/>
                <a:gd name="connsiteX42" fmla="*/ 1076960 w 2468880"/>
                <a:gd name="connsiteY42" fmla="*/ 711200 h 904240"/>
                <a:gd name="connsiteX43" fmla="*/ 1178560 w 2468880"/>
                <a:gd name="connsiteY43" fmla="*/ 680720 h 904240"/>
                <a:gd name="connsiteX44" fmla="*/ 1249680 w 2468880"/>
                <a:gd name="connsiteY44" fmla="*/ 660400 h 904240"/>
                <a:gd name="connsiteX45" fmla="*/ 1452880 w 2468880"/>
                <a:gd name="connsiteY45" fmla="*/ 650240 h 904240"/>
                <a:gd name="connsiteX46" fmla="*/ 1544320 w 2468880"/>
                <a:gd name="connsiteY46" fmla="*/ 640080 h 904240"/>
                <a:gd name="connsiteX47" fmla="*/ 1595120 w 2468880"/>
                <a:gd name="connsiteY47" fmla="*/ 629920 h 904240"/>
                <a:gd name="connsiteX48" fmla="*/ 1920240 w 2468880"/>
                <a:gd name="connsiteY48" fmla="*/ 640080 h 904240"/>
                <a:gd name="connsiteX49" fmla="*/ 2255520 w 2468880"/>
                <a:gd name="connsiteY49" fmla="*/ 640080 h 904240"/>
                <a:gd name="connsiteX50" fmla="*/ 2286000 w 2468880"/>
                <a:gd name="connsiteY50" fmla="*/ 629920 h 904240"/>
                <a:gd name="connsiteX51" fmla="*/ 2346960 w 2468880"/>
                <a:gd name="connsiteY51" fmla="*/ 589280 h 904240"/>
                <a:gd name="connsiteX52" fmla="*/ 2377440 w 2468880"/>
                <a:gd name="connsiteY52" fmla="*/ 568960 h 904240"/>
                <a:gd name="connsiteX53" fmla="*/ 2438400 w 2468880"/>
                <a:gd name="connsiteY53" fmla="*/ 518160 h 904240"/>
                <a:gd name="connsiteX54" fmla="*/ 2468880 w 2468880"/>
                <a:gd name="connsiteY54" fmla="*/ 447040 h 904240"/>
                <a:gd name="connsiteX55" fmla="*/ 2458720 w 2468880"/>
                <a:gd name="connsiteY55" fmla="*/ 274320 h 904240"/>
                <a:gd name="connsiteX56" fmla="*/ 2428240 w 2468880"/>
                <a:gd name="connsiteY56" fmla="*/ 243840 h 904240"/>
                <a:gd name="connsiteX57" fmla="*/ 2367280 w 2468880"/>
                <a:gd name="connsiteY57" fmla="*/ 203200 h 904240"/>
                <a:gd name="connsiteX58" fmla="*/ 2336800 w 2468880"/>
                <a:gd name="connsiteY58" fmla="*/ 182880 h 904240"/>
                <a:gd name="connsiteX59" fmla="*/ 2306320 w 2468880"/>
                <a:gd name="connsiteY59" fmla="*/ 152400 h 904240"/>
                <a:gd name="connsiteX60" fmla="*/ 2245360 w 2468880"/>
                <a:gd name="connsiteY60" fmla="*/ 101600 h 9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68880" h="904240">
                  <a:moveTo>
                    <a:pt x="2245360" y="101600"/>
                  </a:moveTo>
                  <a:lnTo>
                    <a:pt x="2245360" y="101600"/>
                  </a:lnTo>
                  <a:cubicBezTo>
                    <a:pt x="2227054" y="93464"/>
                    <a:pt x="2158939" y="59675"/>
                    <a:pt x="2123440" y="50800"/>
                  </a:cubicBezTo>
                  <a:cubicBezTo>
                    <a:pt x="2106687" y="46612"/>
                    <a:pt x="2089300" y="45184"/>
                    <a:pt x="2072640" y="40640"/>
                  </a:cubicBezTo>
                  <a:cubicBezTo>
                    <a:pt x="2051976" y="35004"/>
                    <a:pt x="2032808" y="23841"/>
                    <a:pt x="2011680" y="20320"/>
                  </a:cubicBezTo>
                  <a:cubicBezTo>
                    <a:pt x="1936946" y="7864"/>
                    <a:pt x="1970705" y="15156"/>
                    <a:pt x="1910080" y="0"/>
                  </a:cubicBezTo>
                  <a:lnTo>
                    <a:pt x="1422400" y="10160"/>
                  </a:lnTo>
                  <a:cubicBezTo>
                    <a:pt x="1411699" y="10580"/>
                    <a:pt x="1401282" y="15119"/>
                    <a:pt x="1391920" y="20320"/>
                  </a:cubicBezTo>
                  <a:cubicBezTo>
                    <a:pt x="1299477" y="71677"/>
                    <a:pt x="1359718" y="42075"/>
                    <a:pt x="1300480" y="91440"/>
                  </a:cubicBezTo>
                  <a:cubicBezTo>
                    <a:pt x="1246355" y="136544"/>
                    <a:pt x="1294507" y="91372"/>
                    <a:pt x="1239520" y="121920"/>
                  </a:cubicBezTo>
                  <a:lnTo>
                    <a:pt x="1148080" y="182880"/>
                  </a:lnTo>
                  <a:lnTo>
                    <a:pt x="1056640" y="243840"/>
                  </a:lnTo>
                  <a:lnTo>
                    <a:pt x="1026160" y="264160"/>
                  </a:lnTo>
                  <a:cubicBezTo>
                    <a:pt x="1019387" y="274320"/>
                    <a:pt x="1015375" y="287012"/>
                    <a:pt x="1005840" y="294640"/>
                  </a:cubicBezTo>
                  <a:cubicBezTo>
                    <a:pt x="997477" y="301330"/>
                    <a:pt x="981585" y="296085"/>
                    <a:pt x="975360" y="304800"/>
                  </a:cubicBezTo>
                  <a:cubicBezTo>
                    <a:pt x="962910" y="322229"/>
                    <a:pt x="966921" y="347938"/>
                    <a:pt x="955040" y="365760"/>
                  </a:cubicBezTo>
                  <a:cubicBezTo>
                    <a:pt x="941493" y="386080"/>
                    <a:pt x="937568" y="418997"/>
                    <a:pt x="914400" y="426720"/>
                  </a:cubicBezTo>
                  <a:cubicBezTo>
                    <a:pt x="837788" y="452257"/>
                    <a:pt x="932222" y="417809"/>
                    <a:pt x="853440" y="457200"/>
                  </a:cubicBezTo>
                  <a:cubicBezTo>
                    <a:pt x="836478" y="465681"/>
                    <a:pt x="785249" y="476772"/>
                    <a:pt x="772160" y="477520"/>
                  </a:cubicBezTo>
                  <a:cubicBezTo>
                    <a:pt x="670669" y="483319"/>
                    <a:pt x="568960" y="484293"/>
                    <a:pt x="467360" y="487680"/>
                  </a:cubicBezTo>
                  <a:lnTo>
                    <a:pt x="416560" y="497840"/>
                  </a:lnTo>
                  <a:cubicBezTo>
                    <a:pt x="396292" y="501525"/>
                    <a:pt x="375800" y="503960"/>
                    <a:pt x="355600" y="508000"/>
                  </a:cubicBezTo>
                  <a:cubicBezTo>
                    <a:pt x="341908" y="510738"/>
                    <a:pt x="328386" y="514324"/>
                    <a:pt x="314960" y="518160"/>
                  </a:cubicBezTo>
                  <a:cubicBezTo>
                    <a:pt x="269771" y="531071"/>
                    <a:pt x="296776" y="527893"/>
                    <a:pt x="243840" y="538480"/>
                  </a:cubicBezTo>
                  <a:cubicBezTo>
                    <a:pt x="223640" y="542520"/>
                    <a:pt x="202865" y="543644"/>
                    <a:pt x="182880" y="548640"/>
                  </a:cubicBezTo>
                  <a:cubicBezTo>
                    <a:pt x="78033" y="574852"/>
                    <a:pt x="158158" y="555921"/>
                    <a:pt x="91440" y="589280"/>
                  </a:cubicBezTo>
                  <a:cubicBezTo>
                    <a:pt x="81861" y="594069"/>
                    <a:pt x="70539" y="594651"/>
                    <a:pt x="60960" y="599440"/>
                  </a:cubicBezTo>
                  <a:cubicBezTo>
                    <a:pt x="32670" y="613585"/>
                    <a:pt x="22470" y="627770"/>
                    <a:pt x="0" y="650240"/>
                  </a:cubicBezTo>
                  <a:cubicBezTo>
                    <a:pt x="491" y="654661"/>
                    <a:pt x="8867" y="788231"/>
                    <a:pt x="30480" y="802640"/>
                  </a:cubicBezTo>
                  <a:cubicBezTo>
                    <a:pt x="40640" y="809413"/>
                    <a:pt x="49802" y="818001"/>
                    <a:pt x="60960" y="822960"/>
                  </a:cubicBezTo>
                  <a:cubicBezTo>
                    <a:pt x="80533" y="831659"/>
                    <a:pt x="101600" y="836507"/>
                    <a:pt x="121920" y="843280"/>
                  </a:cubicBezTo>
                  <a:cubicBezTo>
                    <a:pt x="150970" y="852963"/>
                    <a:pt x="161146" y="857221"/>
                    <a:pt x="193040" y="863600"/>
                  </a:cubicBezTo>
                  <a:cubicBezTo>
                    <a:pt x="213240" y="867640"/>
                    <a:pt x="233800" y="869720"/>
                    <a:pt x="254000" y="873760"/>
                  </a:cubicBezTo>
                  <a:cubicBezTo>
                    <a:pt x="267692" y="876498"/>
                    <a:pt x="281009" y="880891"/>
                    <a:pt x="294640" y="883920"/>
                  </a:cubicBezTo>
                  <a:cubicBezTo>
                    <a:pt x="368202" y="900267"/>
                    <a:pt x="321454" y="886085"/>
                    <a:pt x="375920" y="904240"/>
                  </a:cubicBezTo>
                  <a:cubicBezTo>
                    <a:pt x="480907" y="900853"/>
                    <a:pt x="586182" y="902569"/>
                    <a:pt x="690880" y="894080"/>
                  </a:cubicBezTo>
                  <a:cubicBezTo>
                    <a:pt x="712229" y="892349"/>
                    <a:pt x="731520" y="880533"/>
                    <a:pt x="751840" y="873760"/>
                  </a:cubicBezTo>
                  <a:lnTo>
                    <a:pt x="782320" y="863600"/>
                  </a:lnTo>
                  <a:cubicBezTo>
                    <a:pt x="792480" y="860213"/>
                    <a:pt x="803889" y="859381"/>
                    <a:pt x="812800" y="853440"/>
                  </a:cubicBezTo>
                  <a:cubicBezTo>
                    <a:pt x="885378" y="805054"/>
                    <a:pt x="850068" y="818723"/>
                    <a:pt x="914400" y="802640"/>
                  </a:cubicBezTo>
                  <a:cubicBezTo>
                    <a:pt x="934720" y="789093"/>
                    <a:pt x="952192" y="769723"/>
                    <a:pt x="975360" y="762000"/>
                  </a:cubicBezTo>
                  <a:lnTo>
                    <a:pt x="1036320" y="741680"/>
                  </a:lnTo>
                  <a:cubicBezTo>
                    <a:pt x="1049867" y="731520"/>
                    <a:pt x="1061814" y="718773"/>
                    <a:pt x="1076960" y="711200"/>
                  </a:cubicBezTo>
                  <a:cubicBezTo>
                    <a:pt x="1109153" y="695104"/>
                    <a:pt x="1144530" y="690443"/>
                    <a:pt x="1178560" y="680720"/>
                  </a:cubicBezTo>
                  <a:cubicBezTo>
                    <a:pt x="1200344" y="674496"/>
                    <a:pt x="1227260" y="662268"/>
                    <a:pt x="1249680" y="660400"/>
                  </a:cubicBezTo>
                  <a:cubicBezTo>
                    <a:pt x="1317264" y="654768"/>
                    <a:pt x="1385147" y="653627"/>
                    <a:pt x="1452880" y="650240"/>
                  </a:cubicBezTo>
                  <a:cubicBezTo>
                    <a:pt x="1483360" y="646853"/>
                    <a:pt x="1513961" y="644417"/>
                    <a:pt x="1544320" y="640080"/>
                  </a:cubicBezTo>
                  <a:cubicBezTo>
                    <a:pt x="1561415" y="637638"/>
                    <a:pt x="1577851" y="629920"/>
                    <a:pt x="1595120" y="629920"/>
                  </a:cubicBezTo>
                  <a:cubicBezTo>
                    <a:pt x="1703546" y="629920"/>
                    <a:pt x="1811867" y="636693"/>
                    <a:pt x="1920240" y="640080"/>
                  </a:cubicBezTo>
                  <a:cubicBezTo>
                    <a:pt x="2044859" y="681620"/>
                    <a:pt x="1961859" y="657878"/>
                    <a:pt x="2255520" y="640080"/>
                  </a:cubicBezTo>
                  <a:cubicBezTo>
                    <a:pt x="2266210" y="639432"/>
                    <a:pt x="2276638" y="635121"/>
                    <a:pt x="2286000" y="629920"/>
                  </a:cubicBezTo>
                  <a:cubicBezTo>
                    <a:pt x="2307348" y="618060"/>
                    <a:pt x="2326640" y="602827"/>
                    <a:pt x="2346960" y="589280"/>
                  </a:cubicBezTo>
                  <a:lnTo>
                    <a:pt x="2377440" y="568960"/>
                  </a:lnTo>
                  <a:cubicBezTo>
                    <a:pt x="2401744" y="552757"/>
                    <a:pt x="2420621" y="543051"/>
                    <a:pt x="2438400" y="518160"/>
                  </a:cubicBezTo>
                  <a:cubicBezTo>
                    <a:pt x="2454093" y="496189"/>
                    <a:pt x="2460589" y="471914"/>
                    <a:pt x="2468880" y="447040"/>
                  </a:cubicBezTo>
                  <a:cubicBezTo>
                    <a:pt x="2465493" y="389467"/>
                    <a:pt x="2470031" y="330873"/>
                    <a:pt x="2458720" y="274320"/>
                  </a:cubicBezTo>
                  <a:cubicBezTo>
                    <a:pt x="2455902" y="260231"/>
                    <a:pt x="2439582" y="252661"/>
                    <a:pt x="2428240" y="243840"/>
                  </a:cubicBezTo>
                  <a:cubicBezTo>
                    <a:pt x="2408963" y="228847"/>
                    <a:pt x="2387600" y="216747"/>
                    <a:pt x="2367280" y="203200"/>
                  </a:cubicBezTo>
                  <a:cubicBezTo>
                    <a:pt x="2357120" y="196427"/>
                    <a:pt x="2345434" y="191514"/>
                    <a:pt x="2336800" y="182880"/>
                  </a:cubicBezTo>
                  <a:cubicBezTo>
                    <a:pt x="2326640" y="172720"/>
                    <a:pt x="2317358" y="161598"/>
                    <a:pt x="2306320" y="152400"/>
                  </a:cubicBezTo>
                  <a:lnTo>
                    <a:pt x="2245360" y="101600"/>
                  </a:lnTo>
                  <a:close/>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1D9F6E85-6E2F-4E03-96FF-3FE643B9D855}"/>
                </a:ext>
              </a:extLst>
            </p:cNvPr>
            <p:cNvSpPr/>
            <p:nvPr/>
          </p:nvSpPr>
          <p:spPr>
            <a:xfrm>
              <a:off x="10129520" y="2646604"/>
              <a:ext cx="528320" cy="746836"/>
            </a:xfrm>
            <a:custGeom>
              <a:avLst/>
              <a:gdLst>
                <a:gd name="connsiteX0" fmla="*/ 182880 w 528320"/>
                <a:gd name="connsiteY0" fmla="*/ 66116 h 746836"/>
                <a:gd name="connsiteX1" fmla="*/ 182880 w 528320"/>
                <a:gd name="connsiteY1" fmla="*/ 66116 h 746836"/>
                <a:gd name="connsiteX2" fmla="*/ 101600 w 528320"/>
                <a:gd name="connsiteY2" fmla="*/ 106756 h 746836"/>
                <a:gd name="connsiteX3" fmla="*/ 91440 w 528320"/>
                <a:gd name="connsiteY3" fmla="*/ 137236 h 746836"/>
                <a:gd name="connsiteX4" fmla="*/ 60960 w 528320"/>
                <a:gd name="connsiteY4" fmla="*/ 157556 h 746836"/>
                <a:gd name="connsiteX5" fmla="*/ 10160 w 528320"/>
                <a:gd name="connsiteY5" fmla="*/ 218516 h 746836"/>
                <a:gd name="connsiteX6" fmla="*/ 0 w 528320"/>
                <a:gd name="connsiteY6" fmla="*/ 248996 h 746836"/>
                <a:gd name="connsiteX7" fmla="*/ 20320 w 528320"/>
                <a:gd name="connsiteY7" fmla="*/ 655396 h 746836"/>
                <a:gd name="connsiteX8" fmla="*/ 60960 w 528320"/>
                <a:gd name="connsiteY8" fmla="*/ 726516 h 746836"/>
                <a:gd name="connsiteX9" fmla="*/ 132080 w 528320"/>
                <a:gd name="connsiteY9" fmla="*/ 746836 h 746836"/>
                <a:gd name="connsiteX10" fmla="*/ 233680 w 528320"/>
                <a:gd name="connsiteY10" fmla="*/ 736676 h 746836"/>
                <a:gd name="connsiteX11" fmla="*/ 264160 w 528320"/>
                <a:gd name="connsiteY11" fmla="*/ 716356 h 746836"/>
                <a:gd name="connsiteX12" fmla="*/ 294640 w 528320"/>
                <a:gd name="connsiteY12" fmla="*/ 706196 h 746836"/>
                <a:gd name="connsiteX13" fmla="*/ 386080 w 528320"/>
                <a:gd name="connsiteY13" fmla="*/ 635076 h 746836"/>
                <a:gd name="connsiteX14" fmla="*/ 396240 w 528320"/>
                <a:gd name="connsiteY14" fmla="*/ 604596 h 746836"/>
                <a:gd name="connsiteX15" fmla="*/ 416560 w 528320"/>
                <a:gd name="connsiteY15" fmla="*/ 574116 h 746836"/>
                <a:gd name="connsiteX16" fmla="*/ 436880 w 528320"/>
                <a:gd name="connsiteY16" fmla="*/ 513156 h 746836"/>
                <a:gd name="connsiteX17" fmla="*/ 447040 w 528320"/>
                <a:gd name="connsiteY17" fmla="*/ 381076 h 746836"/>
                <a:gd name="connsiteX18" fmla="*/ 477520 w 528320"/>
                <a:gd name="connsiteY18" fmla="*/ 320116 h 746836"/>
                <a:gd name="connsiteX19" fmla="*/ 497840 w 528320"/>
                <a:gd name="connsiteY19" fmla="*/ 259156 h 746836"/>
                <a:gd name="connsiteX20" fmla="*/ 528320 w 528320"/>
                <a:gd name="connsiteY20" fmla="*/ 198196 h 746836"/>
                <a:gd name="connsiteX21" fmla="*/ 518160 w 528320"/>
                <a:gd name="connsiteY21" fmla="*/ 76276 h 746836"/>
                <a:gd name="connsiteX22" fmla="*/ 497840 w 528320"/>
                <a:gd name="connsiteY22" fmla="*/ 45796 h 746836"/>
                <a:gd name="connsiteX23" fmla="*/ 355600 w 528320"/>
                <a:gd name="connsiteY23" fmla="*/ 15316 h 746836"/>
                <a:gd name="connsiteX24" fmla="*/ 223520 w 528320"/>
                <a:gd name="connsiteY24" fmla="*/ 15316 h 746836"/>
                <a:gd name="connsiteX25" fmla="*/ 182880 w 528320"/>
                <a:gd name="connsiteY25" fmla="*/ 66116 h 74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8320" h="746836">
                  <a:moveTo>
                    <a:pt x="182880" y="66116"/>
                  </a:moveTo>
                  <a:lnTo>
                    <a:pt x="182880" y="66116"/>
                  </a:lnTo>
                  <a:cubicBezTo>
                    <a:pt x="155787" y="79663"/>
                    <a:pt x="125510" y="88159"/>
                    <a:pt x="101600" y="106756"/>
                  </a:cubicBezTo>
                  <a:cubicBezTo>
                    <a:pt x="93146" y="113331"/>
                    <a:pt x="98130" y="128873"/>
                    <a:pt x="91440" y="137236"/>
                  </a:cubicBezTo>
                  <a:cubicBezTo>
                    <a:pt x="83812" y="146771"/>
                    <a:pt x="70341" y="149739"/>
                    <a:pt x="60960" y="157556"/>
                  </a:cubicBezTo>
                  <a:cubicBezTo>
                    <a:pt x="41700" y="173606"/>
                    <a:pt x="21577" y="195682"/>
                    <a:pt x="10160" y="218516"/>
                  </a:cubicBezTo>
                  <a:cubicBezTo>
                    <a:pt x="5371" y="228095"/>
                    <a:pt x="3387" y="238836"/>
                    <a:pt x="0" y="248996"/>
                  </a:cubicBezTo>
                  <a:cubicBezTo>
                    <a:pt x="6773" y="384463"/>
                    <a:pt x="-12577" y="523810"/>
                    <a:pt x="20320" y="655396"/>
                  </a:cubicBezTo>
                  <a:cubicBezTo>
                    <a:pt x="30043" y="694289"/>
                    <a:pt x="24642" y="702304"/>
                    <a:pt x="60960" y="726516"/>
                  </a:cubicBezTo>
                  <a:cubicBezTo>
                    <a:pt x="69705" y="732346"/>
                    <a:pt x="126661" y="745481"/>
                    <a:pt x="132080" y="746836"/>
                  </a:cubicBezTo>
                  <a:cubicBezTo>
                    <a:pt x="165947" y="743449"/>
                    <a:pt x="200516" y="744329"/>
                    <a:pt x="233680" y="736676"/>
                  </a:cubicBezTo>
                  <a:cubicBezTo>
                    <a:pt x="245578" y="733930"/>
                    <a:pt x="253238" y="721817"/>
                    <a:pt x="264160" y="716356"/>
                  </a:cubicBezTo>
                  <a:cubicBezTo>
                    <a:pt x="273739" y="711567"/>
                    <a:pt x="285278" y="711397"/>
                    <a:pt x="294640" y="706196"/>
                  </a:cubicBezTo>
                  <a:cubicBezTo>
                    <a:pt x="349326" y="675815"/>
                    <a:pt x="349056" y="672100"/>
                    <a:pt x="386080" y="635076"/>
                  </a:cubicBezTo>
                  <a:cubicBezTo>
                    <a:pt x="389467" y="624916"/>
                    <a:pt x="391451" y="614175"/>
                    <a:pt x="396240" y="604596"/>
                  </a:cubicBezTo>
                  <a:cubicBezTo>
                    <a:pt x="401701" y="593674"/>
                    <a:pt x="411601" y="585274"/>
                    <a:pt x="416560" y="574116"/>
                  </a:cubicBezTo>
                  <a:cubicBezTo>
                    <a:pt x="425259" y="554543"/>
                    <a:pt x="436880" y="513156"/>
                    <a:pt x="436880" y="513156"/>
                  </a:cubicBezTo>
                  <a:cubicBezTo>
                    <a:pt x="440267" y="469129"/>
                    <a:pt x="441563" y="424892"/>
                    <a:pt x="447040" y="381076"/>
                  </a:cubicBezTo>
                  <a:cubicBezTo>
                    <a:pt x="451873" y="342412"/>
                    <a:pt x="461736" y="355631"/>
                    <a:pt x="477520" y="320116"/>
                  </a:cubicBezTo>
                  <a:cubicBezTo>
                    <a:pt x="486219" y="300543"/>
                    <a:pt x="485959" y="276978"/>
                    <a:pt x="497840" y="259156"/>
                  </a:cubicBezTo>
                  <a:cubicBezTo>
                    <a:pt x="524101" y="219765"/>
                    <a:pt x="514299" y="240260"/>
                    <a:pt x="528320" y="198196"/>
                  </a:cubicBezTo>
                  <a:cubicBezTo>
                    <a:pt x="524933" y="157556"/>
                    <a:pt x="526158" y="116265"/>
                    <a:pt x="518160" y="76276"/>
                  </a:cubicBezTo>
                  <a:cubicBezTo>
                    <a:pt x="515765" y="64302"/>
                    <a:pt x="508195" y="52268"/>
                    <a:pt x="497840" y="45796"/>
                  </a:cubicBezTo>
                  <a:cubicBezTo>
                    <a:pt x="461647" y="23175"/>
                    <a:pt x="393542" y="20059"/>
                    <a:pt x="355600" y="15316"/>
                  </a:cubicBezTo>
                  <a:cubicBezTo>
                    <a:pt x="304453" y="-1733"/>
                    <a:pt x="298840" y="-8222"/>
                    <a:pt x="223520" y="15316"/>
                  </a:cubicBezTo>
                  <a:cubicBezTo>
                    <a:pt x="200210" y="22600"/>
                    <a:pt x="189653" y="57649"/>
                    <a:pt x="182880" y="66116"/>
                  </a:cubicBezTo>
                  <a:close/>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F45FD157-BEEC-4A5D-97CA-97C19B9A9EDA}"/>
                </a:ext>
              </a:extLst>
            </p:cNvPr>
            <p:cNvSpPr/>
            <p:nvPr/>
          </p:nvSpPr>
          <p:spPr>
            <a:xfrm>
              <a:off x="9540240" y="5029200"/>
              <a:ext cx="1899920" cy="822960"/>
            </a:xfrm>
            <a:custGeom>
              <a:avLst/>
              <a:gdLst>
                <a:gd name="connsiteX0" fmla="*/ 1869440 w 1899920"/>
                <a:gd name="connsiteY0" fmla="*/ 822960 h 822960"/>
                <a:gd name="connsiteX1" fmla="*/ 1869440 w 1899920"/>
                <a:gd name="connsiteY1" fmla="*/ 822960 h 822960"/>
                <a:gd name="connsiteX2" fmla="*/ 1879600 w 1899920"/>
                <a:gd name="connsiteY2" fmla="*/ 731520 h 822960"/>
                <a:gd name="connsiteX3" fmla="*/ 1899920 w 1899920"/>
                <a:gd name="connsiteY3" fmla="*/ 650240 h 822960"/>
                <a:gd name="connsiteX4" fmla="*/ 1869440 w 1899920"/>
                <a:gd name="connsiteY4" fmla="*/ 589280 h 822960"/>
                <a:gd name="connsiteX5" fmla="*/ 1859280 w 1899920"/>
                <a:gd name="connsiteY5" fmla="*/ 558800 h 822960"/>
                <a:gd name="connsiteX6" fmla="*/ 1838960 w 1899920"/>
                <a:gd name="connsiteY6" fmla="*/ 528320 h 822960"/>
                <a:gd name="connsiteX7" fmla="*/ 1818640 w 1899920"/>
                <a:gd name="connsiteY7" fmla="*/ 467360 h 822960"/>
                <a:gd name="connsiteX8" fmla="*/ 1788160 w 1899920"/>
                <a:gd name="connsiteY8" fmla="*/ 365760 h 822960"/>
                <a:gd name="connsiteX9" fmla="*/ 1778000 w 1899920"/>
                <a:gd name="connsiteY9" fmla="*/ 335280 h 822960"/>
                <a:gd name="connsiteX10" fmla="*/ 1706880 w 1899920"/>
                <a:gd name="connsiteY10" fmla="*/ 304800 h 822960"/>
                <a:gd name="connsiteX11" fmla="*/ 1676400 w 1899920"/>
                <a:gd name="connsiteY11" fmla="*/ 243840 h 822960"/>
                <a:gd name="connsiteX12" fmla="*/ 1615440 w 1899920"/>
                <a:gd name="connsiteY12" fmla="*/ 203200 h 822960"/>
                <a:gd name="connsiteX13" fmla="*/ 1564640 w 1899920"/>
                <a:gd name="connsiteY13" fmla="*/ 152400 h 822960"/>
                <a:gd name="connsiteX14" fmla="*/ 1534160 w 1899920"/>
                <a:gd name="connsiteY14" fmla="*/ 121920 h 822960"/>
                <a:gd name="connsiteX15" fmla="*/ 1493520 w 1899920"/>
                <a:gd name="connsiteY15" fmla="*/ 111760 h 822960"/>
                <a:gd name="connsiteX16" fmla="*/ 1452880 w 1899920"/>
                <a:gd name="connsiteY16" fmla="*/ 91440 h 822960"/>
                <a:gd name="connsiteX17" fmla="*/ 1391920 w 1899920"/>
                <a:gd name="connsiteY17" fmla="*/ 71120 h 822960"/>
                <a:gd name="connsiteX18" fmla="*/ 1320800 w 1899920"/>
                <a:gd name="connsiteY18" fmla="*/ 50800 h 822960"/>
                <a:gd name="connsiteX19" fmla="*/ 1178560 w 1899920"/>
                <a:gd name="connsiteY19" fmla="*/ 20320 h 822960"/>
                <a:gd name="connsiteX20" fmla="*/ 1117600 w 1899920"/>
                <a:gd name="connsiteY20" fmla="*/ 0 h 822960"/>
                <a:gd name="connsiteX21" fmla="*/ 995680 w 1899920"/>
                <a:gd name="connsiteY21" fmla="*/ 10160 h 822960"/>
                <a:gd name="connsiteX22" fmla="*/ 965200 w 1899920"/>
                <a:gd name="connsiteY22" fmla="*/ 30480 h 822960"/>
                <a:gd name="connsiteX23" fmla="*/ 975360 w 1899920"/>
                <a:gd name="connsiteY23" fmla="*/ 233680 h 822960"/>
                <a:gd name="connsiteX24" fmla="*/ 985520 w 1899920"/>
                <a:gd name="connsiteY24" fmla="*/ 264160 h 822960"/>
                <a:gd name="connsiteX25" fmla="*/ 1005840 w 1899920"/>
                <a:gd name="connsiteY25" fmla="*/ 294640 h 822960"/>
                <a:gd name="connsiteX26" fmla="*/ 995680 w 1899920"/>
                <a:gd name="connsiteY26" fmla="*/ 538480 h 822960"/>
                <a:gd name="connsiteX27" fmla="*/ 955040 w 1899920"/>
                <a:gd name="connsiteY27" fmla="*/ 629920 h 822960"/>
                <a:gd name="connsiteX28" fmla="*/ 924560 w 1899920"/>
                <a:gd name="connsiteY28" fmla="*/ 650240 h 822960"/>
                <a:gd name="connsiteX29" fmla="*/ 894080 w 1899920"/>
                <a:gd name="connsiteY29" fmla="*/ 680720 h 822960"/>
                <a:gd name="connsiteX30" fmla="*/ 863600 w 1899920"/>
                <a:gd name="connsiteY30" fmla="*/ 690880 h 822960"/>
                <a:gd name="connsiteX31" fmla="*/ 782320 w 1899920"/>
                <a:gd name="connsiteY31" fmla="*/ 711200 h 822960"/>
                <a:gd name="connsiteX32" fmla="*/ 741680 w 1899920"/>
                <a:gd name="connsiteY32" fmla="*/ 721360 h 822960"/>
                <a:gd name="connsiteX33" fmla="*/ 711200 w 1899920"/>
                <a:gd name="connsiteY33" fmla="*/ 731520 h 822960"/>
                <a:gd name="connsiteX34" fmla="*/ 436880 w 1899920"/>
                <a:gd name="connsiteY34" fmla="*/ 721360 h 822960"/>
                <a:gd name="connsiteX35" fmla="*/ 223520 w 1899920"/>
                <a:gd name="connsiteY35" fmla="*/ 711200 h 822960"/>
                <a:gd name="connsiteX36" fmla="*/ 101600 w 1899920"/>
                <a:gd name="connsiteY36" fmla="*/ 721360 h 822960"/>
                <a:gd name="connsiteX37" fmla="*/ 71120 w 1899920"/>
                <a:gd name="connsiteY37" fmla="*/ 731520 h 822960"/>
                <a:gd name="connsiteX38" fmla="*/ 20320 w 1899920"/>
                <a:gd name="connsiteY38" fmla="*/ 772160 h 822960"/>
                <a:gd name="connsiteX39" fmla="*/ 0 w 1899920"/>
                <a:gd name="connsiteY39" fmla="*/ 802640 h 822960"/>
                <a:gd name="connsiteX40" fmla="*/ 0 w 1899920"/>
                <a:gd name="connsiteY40" fmla="*/ 80264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99920" h="822960">
                  <a:moveTo>
                    <a:pt x="1869440" y="822960"/>
                  </a:moveTo>
                  <a:lnTo>
                    <a:pt x="1869440" y="822960"/>
                  </a:lnTo>
                  <a:cubicBezTo>
                    <a:pt x="1872827" y="792480"/>
                    <a:pt x="1874270" y="761721"/>
                    <a:pt x="1879600" y="731520"/>
                  </a:cubicBezTo>
                  <a:cubicBezTo>
                    <a:pt x="1884453" y="704018"/>
                    <a:pt x="1899920" y="650240"/>
                    <a:pt x="1899920" y="650240"/>
                  </a:cubicBezTo>
                  <a:cubicBezTo>
                    <a:pt x="1874383" y="573628"/>
                    <a:pt x="1908831" y="668062"/>
                    <a:pt x="1869440" y="589280"/>
                  </a:cubicBezTo>
                  <a:cubicBezTo>
                    <a:pt x="1864651" y="579701"/>
                    <a:pt x="1864069" y="568379"/>
                    <a:pt x="1859280" y="558800"/>
                  </a:cubicBezTo>
                  <a:cubicBezTo>
                    <a:pt x="1853819" y="547878"/>
                    <a:pt x="1843919" y="539478"/>
                    <a:pt x="1838960" y="528320"/>
                  </a:cubicBezTo>
                  <a:cubicBezTo>
                    <a:pt x="1830261" y="508747"/>
                    <a:pt x="1818640" y="467360"/>
                    <a:pt x="1818640" y="467360"/>
                  </a:cubicBezTo>
                  <a:cubicBezTo>
                    <a:pt x="1800163" y="338020"/>
                    <a:pt x="1825124" y="439688"/>
                    <a:pt x="1788160" y="365760"/>
                  </a:cubicBezTo>
                  <a:cubicBezTo>
                    <a:pt x="1783371" y="356181"/>
                    <a:pt x="1785573" y="342853"/>
                    <a:pt x="1778000" y="335280"/>
                  </a:cubicBezTo>
                  <a:cubicBezTo>
                    <a:pt x="1765445" y="322725"/>
                    <a:pt x="1725096" y="310872"/>
                    <a:pt x="1706880" y="304800"/>
                  </a:cubicBezTo>
                  <a:cubicBezTo>
                    <a:pt x="1699633" y="283058"/>
                    <a:pt x="1694937" y="260060"/>
                    <a:pt x="1676400" y="243840"/>
                  </a:cubicBezTo>
                  <a:cubicBezTo>
                    <a:pt x="1658021" y="227758"/>
                    <a:pt x="1615440" y="203200"/>
                    <a:pt x="1615440" y="203200"/>
                  </a:cubicBezTo>
                  <a:cubicBezTo>
                    <a:pt x="1578187" y="147320"/>
                    <a:pt x="1615440" y="194733"/>
                    <a:pt x="1564640" y="152400"/>
                  </a:cubicBezTo>
                  <a:cubicBezTo>
                    <a:pt x="1553602" y="143202"/>
                    <a:pt x="1546635" y="129049"/>
                    <a:pt x="1534160" y="121920"/>
                  </a:cubicBezTo>
                  <a:cubicBezTo>
                    <a:pt x="1522036" y="114992"/>
                    <a:pt x="1506595" y="116663"/>
                    <a:pt x="1493520" y="111760"/>
                  </a:cubicBezTo>
                  <a:cubicBezTo>
                    <a:pt x="1479339" y="106442"/>
                    <a:pt x="1466942" y="97065"/>
                    <a:pt x="1452880" y="91440"/>
                  </a:cubicBezTo>
                  <a:cubicBezTo>
                    <a:pt x="1432993" y="83485"/>
                    <a:pt x="1412240" y="77893"/>
                    <a:pt x="1391920" y="71120"/>
                  </a:cubicBezTo>
                  <a:cubicBezTo>
                    <a:pt x="1359934" y="60458"/>
                    <a:pt x="1356521" y="58454"/>
                    <a:pt x="1320800" y="50800"/>
                  </a:cubicBezTo>
                  <a:cubicBezTo>
                    <a:pt x="1293271" y="44901"/>
                    <a:pt x="1217223" y="31919"/>
                    <a:pt x="1178560" y="20320"/>
                  </a:cubicBezTo>
                  <a:cubicBezTo>
                    <a:pt x="1158044" y="14165"/>
                    <a:pt x="1117600" y="0"/>
                    <a:pt x="1117600" y="0"/>
                  </a:cubicBezTo>
                  <a:cubicBezTo>
                    <a:pt x="1076960" y="3387"/>
                    <a:pt x="1035669" y="2162"/>
                    <a:pt x="995680" y="10160"/>
                  </a:cubicBezTo>
                  <a:cubicBezTo>
                    <a:pt x="983706" y="12555"/>
                    <a:pt x="966306" y="18319"/>
                    <a:pt x="965200" y="30480"/>
                  </a:cubicBezTo>
                  <a:cubicBezTo>
                    <a:pt x="959060" y="98019"/>
                    <a:pt x="969485" y="166117"/>
                    <a:pt x="975360" y="233680"/>
                  </a:cubicBezTo>
                  <a:cubicBezTo>
                    <a:pt x="976288" y="244349"/>
                    <a:pt x="980731" y="254581"/>
                    <a:pt x="985520" y="264160"/>
                  </a:cubicBezTo>
                  <a:cubicBezTo>
                    <a:pt x="990981" y="275082"/>
                    <a:pt x="999067" y="284480"/>
                    <a:pt x="1005840" y="294640"/>
                  </a:cubicBezTo>
                  <a:cubicBezTo>
                    <a:pt x="1002453" y="375920"/>
                    <a:pt x="1003775" y="457533"/>
                    <a:pt x="995680" y="538480"/>
                  </a:cubicBezTo>
                  <a:cubicBezTo>
                    <a:pt x="993444" y="560836"/>
                    <a:pt x="974730" y="610230"/>
                    <a:pt x="955040" y="629920"/>
                  </a:cubicBezTo>
                  <a:cubicBezTo>
                    <a:pt x="946406" y="638554"/>
                    <a:pt x="933941" y="642423"/>
                    <a:pt x="924560" y="650240"/>
                  </a:cubicBezTo>
                  <a:cubicBezTo>
                    <a:pt x="913522" y="659438"/>
                    <a:pt x="906035" y="672750"/>
                    <a:pt x="894080" y="680720"/>
                  </a:cubicBezTo>
                  <a:cubicBezTo>
                    <a:pt x="885169" y="686661"/>
                    <a:pt x="873932" y="688062"/>
                    <a:pt x="863600" y="690880"/>
                  </a:cubicBezTo>
                  <a:cubicBezTo>
                    <a:pt x="836657" y="698228"/>
                    <a:pt x="809413" y="704427"/>
                    <a:pt x="782320" y="711200"/>
                  </a:cubicBezTo>
                  <a:cubicBezTo>
                    <a:pt x="768773" y="714587"/>
                    <a:pt x="754927" y="716944"/>
                    <a:pt x="741680" y="721360"/>
                  </a:cubicBezTo>
                  <a:lnTo>
                    <a:pt x="711200" y="731520"/>
                  </a:lnTo>
                  <a:lnTo>
                    <a:pt x="436880" y="721360"/>
                  </a:lnTo>
                  <a:cubicBezTo>
                    <a:pt x="365741" y="718396"/>
                    <a:pt x="294721" y="711200"/>
                    <a:pt x="223520" y="711200"/>
                  </a:cubicBezTo>
                  <a:cubicBezTo>
                    <a:pt x="182739" y="711200"/>
                    <a:pt x="142240" y="717973"/>
                    <a:pt x="101600" y="721360"/>
                  </a:cubicBezTo>
                  <a:cubicBezTo>
                    <a:pt x="91440" y="724747"/>
                    <a:pt x="79483" y="724830"/>
                    <a:pt x="71120" y="731520"/>
                  </a:cubicBezTo>
                  <a:cubicBezTo>
                    <a:pt x="5468" y="784041"/>
                    <a:pt x="96932" y="746623"/>
                    <a:pt x="20320" y="772160"/>
                  </a:cubicBezTo>
                  <a:lnTo>
                    <a:pt x="0" y="802640"/>
                  </a:lnTo>
                  <a:lnTo>
                    <a:pt x="0" y="802640"/>
                  </a:ln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C6418F51-3923-48D0-B931-2D99940D7B56}"/>
                </a:ext>
              </a:extLst>
            </p:cNvPr>
            <p:cNvSpPr/>
            <p:nvPr/>
          </p:nvSpPr>
          <p:spPr>
            <a:xfrm>
              <a:off x="4246880" y="2646604"/>
              <a:ext cx="492484" cy="746836"/>
            </a:xfrm>
            <a:custGeom>
              <a:avLst/>
              <a:gdLst>
                <a:gd name="connsiteX0" fmla="*/ 182880 w 528320"/>
                <a:gd name="connsiteY0" fmla="*/ 66116 h 746836"/>
                <a:gd name="connsiteX1" fmla="*/ 182880 w 528320"/>
                <a:gd name="connsiteY1" fmla="*/ 66116 h 746836"/>
                <a:gd name="connsiteX2" fmla="*/ 101600 w 528320"/>
                <a:gd name="connsiteY2" fmla="*/ 106756 h 746836"/>
                <a:gd name="connsiteX3" fmla="*/ 91440 w 528320"/>
                <a:gd name="connsiteY3" fmla="*/ 137236 h 746836"/>
                <a:gd name="connsiteX4" fmla="*/ 60960 w 528320"/>
                <a:gd name="connsiteY4" fmla="*/ 157556 h 746836"/>
                <a:gd name="connsiteX5" fmla="*/ 10160 w 528320"/>
                <a:gd name="connsiteY5" fmla="*/ 218516 h 746836"/>
                <a:gd name="connsiteX6" fmla="*/ 0 w 528320"/>
                <a:gd name="connsiteY6" fmla="*/ 248996 h 746836"/>
                <a:gd name="connsiteX7" fmla="*/ 20320 w 528320"/>
                <a:gd name="connsiteY7" fmla="*/ 655396 h 746836"/>
                <a:gd name="connsiteX8" fmla="*/ 60960 w 528320"/>
                <a:gd name="connsiteY8" fmla="*/ 726516 h 746836"/>
                <a:gd name="connsiteX9" fmla="*/ 132080 w 528320"/>
                <a:gd name="connsiteY9" fmla="*/ 746836 h 746836"/>
                <a:gd name="connsiteX10" fmla="*/ 233680 w 528320"/>
                <a:gd name="connsiteY10" fmla="*/ 736676 h 746836"/>
                <a:gd name="connsiteX11" fmla="*/ 264160 w 528320"/>
                <a:gd name="connsiteY11" fmla="*/ 716356 h 746836"/>
                <a:gd name="connsiteX12" fmla="*/ 294640 w 528320"/>
                <a:gd name="connsiteY12" fmla="*/ 706196 h 746836"/>
                <a:gd name="connsiteX13" fmla="*/ 386080 w 528320"/>
                <a:gd name="connsiteY13" fmla="*/ 635076 h 746836"/>
                <a:gd name="connsiteX14" fmla="*/ 396240 w 528320"/>
                <a:gd name="connsiteY14" fmla="*/ 604596 h 746836"/>
                <a:gd name="connsiteX15" fmla="*/ 416560 w 528320"/>
                <a:gd name="connsiteY15" fmla="*/ 574116 h 746836"/>
                <a:gd name="connsiteX16" fmla="*/ 436880 w 528320"/>
                <a:gd name="connsiteY16" fmla="*/ 513156 h 746836"/>
                <a:gd name="connsiteX17" fmla="*/ 447040 w 528320"/>
                <a:gd name="connsiteY17" fmla="*/ 381076 h 746836"/>
                <a:gd name="connsiteX18" fmla="*/ 477520 w 528320"/>
                <a:gd name="connsiteY18" fmla="*/ 320116 h 746836"/>
                <a:gd name="connsiteX19" fmla="*/ 497840 w 528320"/>
                <a:gd name="connsiteY19" fmla="*/ 259156 h 746836"/>
                <a:gd name="connsiteX20" fmla="*/ 528320 w 528320"/>
                <a:gd name="connsiteY20" fmla="*/ 198196 h 746836"/>
                <a:gd name="connsiteX21" fmla="*/ 518160 w 528320"/>
                <a:gd name="connsiteY21" fmla="*/ 76276 h 746836"/>
                <a:gd name="connsiteX22" fmla="*/ 497840 w 528320"/>
                <a:gd name="connsiteY22" fmla="*/ 45796 h 746836"/>
                <a:gd name="connsiteX23" fmla="*/ 355600 w 528320"/>
                <a:gd name="connsiteY23" fmla="*/ 15316 h 746836"/>
                <a:gd name="connsiteX24" fmla="*/ 223520 w 528320"/>
                <a:gd name="connsiteY24" fmla="*/ 15316 h 746836"/>
                <a:gd name="connsiteX25" fmla="*/ 182880 w 528320"/>
                <a:gd name="connsiteY25" fmla="*/ 66116 h 74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8320" h="746836">
                  <a:moveTo>
                    <a:pt x="182880" y="66116"/>
                  </a:moveTo>
                  <a:lnTo>
                    <a:pt x="182880" y="66116"/>
                  </a:lnTo>
                  <a:cubicBezTo>
                    <a:pt x="155787" y="79663"/>
                    <a:pt x="125510" y="88159"/>
                    <a:pt x="101600" y="106756"/>
                  </a:cubicBezTo>
                  <a:cubicBezTo>
                    <a:pt x="93146" y="113331"/>
                    <a:pt x="98130" y="128873"/>
                    <a:pt x="91440" y="137236"/>
                  </a:cubicBezTo>
                  <a:cubicBezTo>
                    <a:pt x="83812" y="146771"/>
                    <a:pt x="70341" y="149739"/>
                    <a:pt x="60960" y="157556"/>
                  </a:cubicBezTo>
                  <a:cubicBezTo>
                    <a:pt x="41700" y="173606"/>
                    <a:pt x="21577" y="195682"/>
                    <a:pt x="10160" y="218516"/>
                  </a:cubicBezTo>
                  <a:cubicBezTo>
                    <a:pt x="5371" y="228095"/>
                    <a:pt x="3387" y="238836"/>
                    <a:pt x="0" y="248996"/>
                  </a:cubicBezTo>
                  <a:cubicBezTo>
                    <a:pt x="6773" y="384463"/>
                    <a:pt x="-12577" y="523810"/>
                    <a:pt x="20320" y="655396"/>
                  </a:cubicBezTo>
                  <a:cubicBezTo>
                    <a:pt x="30043" y="694289"/>
                    <a:pt x="24642" y="702304"/>
                    <a:pt x="60960" y="726516"/>
                  </a:cubicBezTo>
                  <a:cubicBezTo>
                    <a:pt x="69705" y="732346"/>
                    <a:pt x="126661" y="745481"/>
                    <a:pt x="132080" y="746836"/>
                  </a:cubicBezTo>
                  <a:cubicBezTo>
                    <a:pt x="165947" y="743449"/>
                    <a:pt x="200516" y="744329"/>
                    <a:pt x="233680" y="736676"/>
                  </a:cubicBezTo>
                  <a:cubicBezTo>
                    <a:pt x="245578" y="733930"/>
                    <a:pt x="253238" y="721817"/>
                    <a:pt x="264160" y="716356"/>
                  </a:cubicBezTo>
                  <a:cubicBezTo>
                    <a:pt x="273739" y="711567"/>
                    <a:pt x="285278" y="711397"/>
                    <a:pt x="294640" y="706196"/>
                  </a:cubicBezTo>
                  <a:cubicBezTo>
                    <a:pt x="349326" y="675815"/>
                    <a:pt x="349056" y="672100"/>
                    <a:pt x="386080" y="635076"/>
                  </a:cubicBezTo>
                  <a:cubicBezTo>
                    <a:pt x="389467" y="624916"/>
                    <a:pt x="391451" y="614175"/>
                    <a:pt x="396240" y="604596"/>
                  </a:cubicBezTo>
                  <a:cubicBezTo>
                    <a:pt x="401701" y="593674"/>
                    <a:pt x="411601" y="585274"/>
                    <a:pt x="416560" y="574116"/>
                  </a:cubicBezTo>
                  <a:cubicBezTo>
                    <a:pt x="425259" y="554543"/>
                    <a:pt x="436880" y="513156"/>
                    <a:pt x="436880" y="513156"/>
                  </a:cubicBezTo>
                  <a:cubicBezTo>
                    <a:pt x="440267" y="469129"/>
                    <a:pt x="441563" y="424892"/>
                    <a:pt x="447040" y="381076"/>
                  </a:cubicBezTo>
                  <a:cubicBezTo>
                    <a:pt x="451873" y="342412"/>
                    <a:pt x="461736" y="355631"/>
                    <a:pt x="477520" y="320116"/>
                  </a:cubicBezTo>
                  <a:cubicBezTo>
                    <a:pt x="486219" y="300543"/>
                    <a:pt x="485959" y="276978"/>
                    <a:pt x="497840" y="259156"/>
                  </a:cubicBezTo>
                  <a:cubicBezTo>
                    <a:pt x="524101" y="219765"/>
                    <a:pt x="514299" y="240260"/>
                    <a:pt x="528320" y="198196"/>
                  </a:cubicBezTo>
                  <a:cubicBezTo>
                    <a:pt x="524933" y="157556"/>
                    <a:pt x="526158" y="116265"/>
                    <a:pt x="518160" y="76276"/>
                  </a:cubicBezTo>
                  <a:cubicBezTo>
                    <a:pt x="515765" y="64302"/>
                    <a:pt x="508195" y="52268"/>
                    <a:pt x="497840" y="45796"/>
                  </a:cubicBezTo>
                  <a:cubicBezTo>
                    <a:pt x="461647" y="23175"/>
                    <a:pt x="393542" y="20059"/>
                    <a:pt x="355600" y="15316"/>
                  </a:cubicBezTo>
                  <a:cubicBezTo>
                    <a:pt x="304453" y="-1733"/>
                    <a:pt x="298840" y="-8222"/>
                    <a:pt x="223520" y="15316"/>
                  </a:cubicBezTo>
                  <a:cubicBezTo>
                    <a:pt x="200210" y="22600"/>
                    <a:pt x="189653" y="57649"/>
                    <a:pt x="182880" y="66116"/>
                  </a:cubicBezTo>
                  <a:close/>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DBB0CD05-A302-4032-AD97-66A0ADCDFEA6}"/>
                </a:ext>
              </a:extLst>
            </p:cNvPr>
            <p:cNvSpPr/>
            <p:nvPr/>
          </p:nvSpPr>
          <p:spPr>
            <a:xfrm>
              <a:off x="3591560" y="5007967"/>
              <a:ext cx="1899920" cy="822960"/>
            </a:xfrm>
            <a:custGeom>
              <a:avLst/>
              <a:gdLst>
                <a:gd name="connsiteX0" fmla="*/ 1869440 w 1899920"/>
                <a:gd name="connsiteY0" fmla="*/ 822960 h 822960"/>
                <a:gd name="connsiteX1" fmla="*/ 1869440 w 1899920"/>
                <a:gd name="connsiteY1" fmla="*/ 822960 h 822960"/>
                <a:gd name="connsiteX2" fmla="*/ 1879600 w 1899920"/>
                <a:gd name="connsiteY2" fmla="*/ 731520 h 822960"/>
                <a:gd name="connsiteX3" fmla="*/ 1899920 w 1899920"/>
                <a:gd name="connsiteY3" fmla="*/ 650240 h 822960"/>
                <a:gd name="connsiteX4" fmla="*/ 1869440 w 1899920"/>
                <a:gd name="connsiteY4" fmla="*/ 589280 h 822960"/>
                <a:gd name="connsiteX5" fmla="*/ 1859280 w 1899920"/>
                <a:gd name="connsiteY5" fmla="*/ 558800 h 822960"/>
                <a:gd name="connsiteX6" fmla="*/ 1838960 w 1899920"/>
                <a:gd name="connsiteY6" fmla="*/ 528320 h 822960"/>
                <a:gd name="connsiteX7" fmla="*/ 1818640 w 1899920"/>
                <a:gd name="connsiteY7" fmla="*/ 467360 h 822960"/>
                <a:gd name="connsiteX8" fmla="*/ 1788160 w 1899920"/>
                <a:gd name="connsiteY8" fmla="*/ 365760 h 822960"/>
                <a:gd name="connsiteX9" fmla="*/ 1778000 w 1899920"/>
                <a:gd name="connsiteY9" fmla="*/ 335280 h 822960"/>
                <a:gd name="connsiteX10" fmla="*/ 1706880 w 1899920"/>
                <a:gd name="connsiteY10" fmla="*/ 304800 h 822960"/>
                <a:gd name="connsiteX11" fmla="*/ 1676400 w 1899920"/>
                <a:gd name="connsiteY11" fmla="*/ 243840 h 822960"/>
                <a:gd name="connsiteX12" fmla="*/ 1615440 w 1899920"/>
                <a:gd name="connsiteY12" fmla="*/ 203200 h 822960"/>
                <a:gd name="connsiteX13" fmla="*/ 1564640 w 1899920"/>
                <a:gd name="connsiteY13" fmla="*/ 152400 h 822960"/>
                <a:gd name="connsiteX14" fmla="*/ 1534160 w 1899920"/>
                <a:gd name="connsiteY14" fmla="*/ 121920 h 822960"/>
                <a:gd name="connsiteX15" fmla="*/ 1493520 w 1899920"/>
                <a:gd name="connsiteY15" fmla="*/ 111760 h 822960"/>
                <a:gd name="connsiteX16" fmla="*/ 1452880 w 1899920"/>
                <a:gd name="connsiteY16" fmla="*/ 91440 h 822960"/>
                <a:gd name="connsiteX17" fmla="*/ 1391920 w 1899920"/>
                <a:gd name="connsiteY17" fmla="*/ 71120 h 822960"/>
                <a:gd name="connsiteX18" fmla="*/ 1320800 w 1899920"/>
                <a:gd name="connsiteY18" fmla="*/ 50800 h 822960"/>
                <a:gd name="connsiteX19" fmla="*/ 1178560 w 1899920"/>
                <a:gd name="connsiteY19" fmla="*/ 20320 h 822960"/>
                <a:gd name="connsiteX20" fmla="*/ 1117600 w 1899920"/>
                <a:gd name="connsiteY20" fmla="*/ 0 h 822960"/>
                <a:gd name="connsiteX21" fmla="*/ 995680 w 1899920"/>
                <a:gd name="connsiteY21" fmla="*/ 10160 h 822960"/>
                <a:gd name="connsiteX22" fmla="*/ 965200 w 1899920"/>
                <a:gd name="connsiteY22" fmla="*/ 30480 h 822960"/>
                <a:gd name="connsiteX23" fmla="*/ 975360 w 1899920"/>
                <a:gd name="connsiteY23" fmla="*/ 233680 h 822960"/>
                <a:gd name="connsiteX24" fmla="*/ 985520 w 1899920"/>
                <a:gd name="connsiteY24" fmla="*/ 264160 h 822960"/>
                <a:gd name="connsiteX25" fmla="*/ 1005840 w 1899920"/>
                <a:gd name="connsiteY25" fmla="*/ 294640 h 822960"/>
                <a:gd name="connsiteX26" fmla="*/ 995680 w 1899920"/>
                <a:gd name="connsiteY26" fmla="*/ 538480 h 822960"/>
                <a:gd name="connsiteX27" fmla="*/ 955040 w 1899920"/>
                <a:gd name="connsiteY27" fmla="*/ 629920 h 822960"/>
                <a:gd name="connsiteX28" fmla="*/ 924560 w 1899920"/>
                <a:gd name="connsiteY28" fmla="*/ 650240 h 822960"/>
                <a:gd name="connsiteX29" fmla="*/ 894080 w 1899920"/>
                <a:gd name="connsiteY29" fmla="*/ 680720 h 822960"/>
                <a:gd name="connsiteX30" fmla="*/ 863600 w 1899920"/>
                <a:gd name="connsiteY30" fmla="*/ 690880 h 822960"/>
                <a:gd name="connsiteX31" fmla="*/ 782320 w 1899920"/>
                <a:gd name="connsiteY31" fmla="*/ 711200 h 822960"/>
                <a:gd name="connsiteX32" fmla="*/ 741680 w 1899920"/>
                <a:gd name="connsiteY32" fmla="*/ 721360 h 822960"/>
                <a:gd name="connsiteX33" fmla="*/ 711200 w 1899920"/>
                <a:gd name="connsiteY33" fmla="*/ 731520 h 822960"/>
                <a:gd name="connsiteX34" fmla="*/ 436880 w 1899920"/>
                <a:gd name="connsiteY34" fmla="*/ 721360 h 822960"/>
                <a:gd name="connsiteX35" fmla="*/ 223520 w 1899920"/>
                <a:gd name="connsiteY35" fmla="*/ 711200 h 822960"/>
                <a:gd name="connsiteX36" fmla="*/ 101600 w 1899920"/>
                <a:gd name="connsiteY36" fmla="*/ 721360 h 822960"/>
                <a:gd name="connsiteX37" fmla="*/ 71120 w 1899920"/>
                <a:gd name="connsiteY37" fmla="*/ 731520 h 822960"/>
                <a:gd name="connsiteX38" fmla="*/ 20320 w 1899920"/>
                <a:gd name="connsiteY38" fmla="*/ 772160 h 822960"/>
                <a:gd name="connsiteX39" fmla="*/ 0 w 1899920"/>
                <a:gd name="connsiteY39" fmla="*/ 802640 h 822960"/>
                <a:gd name="connsiteX40" fmla="*/ 0 w 1899920"/>
                <a:gd name="connsiteY40" fmla="*/ 80264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99920" h="822960">
                  <a:moveTo>
                    <a:pt x="1869440" y="822960"/>
                  </a:moveTo>
                  <a:lnTo>
                    <a:pt x="1869440" y="822960"/>
                  </a:lnTo>
                  <a:cubicBezTo>
                    <a:pt x="1872827" y="792480"/>
                    <a:pt x="1874270" y="761721"/>
                    <a:pt x="1879600" y="731520"/>
                  </a:cubicBezTo>
                  <a:cubicBezTo>
                    <a:pt x="1884453" y="704018"/>
                    <a:pt x="1899920" y="650240"/>
                    <a:pt x="1899920" y="650240"/>
                  </a:cubicBezTo>
                  <a:cubicBezTo>
                    <a:pt x="1874383" y="573628"/>
                    <a:pt x="1908831" y="668062"/>
                    <a:pt x="1869440" y="589280"/>
                  </a:cubicBezTo>
                  <a:cubicBezTo>
                    <a:pt x="1864651" y="579701"/>
                    <a:pt x="1864069" y="568379"/>
                    <a:pt x="1859280" y="558800"/>
                  </a:cubicBezTo>
                  <a:cubicBezTo>
                    <a:pt x="1853819" y="547878"/>
                    <a:pt x="1843919" y="539478"/>
                    <a:pt x="1838960" y="528320"/>
                  </a:cubicBezTo>
                  <a:cubicBezTo>
                    <a:pt x="1830261" y="508747"/>
                    <a:pt x="1818640" y="467360"/>
                    <a:pt x="1818640" y="467360"/>
                  </a:cubicBezTo>
                  <a:cubicBezTo>
                    <a:pt x="1800163" y="338020"/>
                    <a:pt x="1825124" y="439688"/>
                    <a:pt x="1788160" y="365760"/>
                  </a:cubicBezTo>
                  <a:cubicBezTo>
                    <a:pt x="1783371" y="356181"/>
                    <a:pt x="1785573" y="342853"/>
                    <a:pt x="1778000" y="335280"/>
                  </a:cubicBezTo>
                  <a:cubicBezTo>
                    <a:pt x="1765445" y="322725"/>
                    <a:pt x="1725096" y="310872"/>
                    <a:pt x="1706880" y="304800"/>
                  </a:cubicBezTo>
                  <a:cubicBezTo>
                    <a:pt x="1699633" y="283058"/>
                    <a:pt x="1694937" y="260060"/>
                    <a:pt x="1676400" y="243840"/>
                  </a:cubicBezTo>
                  <a:cubicBezTo>
                    <a:pt x="1658021" y="227758"/>
                    <a:pt x="1615440" y="203200"/>
                    <a:pt x="1615440" y="203200"/>
                  </a:cubicBezTo>
                  <a:cubicBezTo>
                    <a:pt x="1578187" y="147320"/>
                    <a:pt x="1615440" y="194733"/>
                    <a:pt x="1564640" y="152400"/>
                  </a:cubicBezTo>
                  <a:cubicBezTo>
                    <a:pt x="1553602" y="143202"/>
                    <a:pt x="1546635" y="129049"/>
                    <a:pt x="1534160" y="121920"/>
                  </a:cubicBezTo>
                  <a:cubicBezTo>
                    <a:pt x="1522036" y="114992"/>
                    <a:pt x="1506595" y="116663"/>
                    <a:pt x="1493520" y="111760"/>
                  </a:cubicBezTo>
                  <a:cubicBezTo>
                    <a:pt x="1479339" y="106442"/>
                    <a:pt x="1466942" y="97065"/>
                    <a:pt x="1452880" y="91440"/>
                  </a:cubicBezTo>
                  <a:cubicBezTo>
                    <a:pt x="1432993" y="83485"/>
                    <a:pt x="1412240" y="77893"/>
                    <a:pt x="1391920" y="71120"/>
                  </a:cubicBezTo>
                  <a:cubicBezTo>
                    <a:pt x="1359934" y="60458"/>
                    <a:pt x="1356521" y="58454"/>
                    <a:pt x="1320800" y="50800"/>
                  </a:cubicBezTo>
                  <a:cubicBezTo>
                    <a:pt x="1293271" y="44901"/>
                    <a:pt x="1217223" y="31919"/>
                    <a:pt x="1178560" y="20320"/>
                  </a:cubicBezTo>
                  <a:cubicBezTo>
                    <a:pt x="1158044" y="14165"/>
                    <a:pt x="1117600" y="0"/>
                    <a:pt x="1117600" y="0"/>
                  </a:cubicBezTo>
                  <a:cubicBezTo>
                    <a:pt x="1076960" y="3387"/>
                    <a:pt x="1035669" y="2162"/>
                    <a:pt x="995680" y="10160"/>
                  </a:cubicBezTo>
                  <a:cubicBezTo>
                    <a:pt x="983706" y="12555"/>
                    <a:pt x="966306" y="18319"/>
                    <a:pt x="965200" y="30480"/>
                  </a:cubicBezTo>
                  <a:cubicBezTo>
                    <a:pt x="959060" y="98019"/>
                    <a:pt x="969485" y="166117"/>
                    <a:pt x="975360" y="233680"/>
                  </a:cubicBezTo>
                  <a:cubicBezTo>
                    <a:pt x="976288" y="244349"/>
                    <a:pt x="980731" y="254581"/>
                    <a:pt x="985520" y="264160"/>
                  </a:cubicBezTo>
                  <a:cubicBezTo>
                    <a:pt x="990981" y="275082"/>
                    <a:pt x="999067" y="284480"/>
                    <a:pt x="1005840" y="294640"/>
                  </a:cubicBezTo>
                  <a:cubicBezTo>
                    <a:pt x="1002453" y="375920"/>
                    <a:pt x="1003775" y="457533"/>
                    <a:pt x="995680" y="538480"/>
                  </a:cubicBezTo>
                  <a:cubicBezTo>
                    <a:pt x="993444" y="560836"/>
                    <a:pt x="974730" y="610230"/>
                    <a:pt x="955040" y="629920"/>
                  </a:cubicBezTo>
                  <a:cubicBezTo>
                    <a:pt x="946406" y="638554"/>
                    <a:pt x="933941" y="642423"/>
                    <a:pt x="924560" y="650240"/>
                  </a:cubicBezTo>
                  <a:cubicBezTo>
                    <a:pt x="913522" y="659438"/>
                    <a:pt x="906035" y="672750"/>
                    <a:pt x="894080" y="680720"/>
                  </a:cubicBezTo>
                  <a:cubicBezTo>
                    <a:pt x="885169" y="686661"/>
                    <a:pt x="873932" y="688062"/>
                    <a:pt x="863600" y="690880"/>
                  </a:cubicBezTo>
                  <a:cubicBezTo>
                    <a:pt x="836657" y="698228"/>
                    <a:pt x="809413" y="704427"/>
                    <a:pt x="782320" y="711200"/>
                  </a:cubicBezTo>
                  <a:cubicBezTo>
                    <a:pt x="768773" y="714587"/>
                    <a:pt x="754927" y="716944"/>
                    <a:pt x="741680" y="721360"/>
                  </a:cubicBezTo>
                  <a:lnTo>
                    <a:pt x="711200" y="731520"/>
                  </a:lnTo>
                  <a:lnTo>
                    <a:pt x="436880" y="721360"/>
                  </a:lnTo>
                  <a:cubicBezTo>
                    <a:pt x="365741" y="718396"/>
                    <a:pt x="294721" y="711200"/>
                    <a:pt x="223520" y="711200"/>
                  </a:cubicBezTo>
                  <a:cubicBezTo>
                    <a:pt x="182739" y="711200"/>
                    <a:pt x="142240" y="717973"/>
                    <a:pt x="101600" y="721360"/>
                  </a:cubicBezTo>
                  <a:cubicBezTo>
                    <a:pt x="91440" y="724747"/>
                    <a:pt x="79483" y="724830"/>
                    <a:pt x="71120" y="731520"/>
                  </a:cubicBezTo>
                  <a:cubicBezTo>
                    <a:pt x="5468" y="784041"/>
                    <a:pt x="96932" y="746623"/>
                    <a:pt x="20320" y="772160"/>
                  </a:cubicBezTo>
                  <a:lnTo>
                    <a:pt x="0" y="802640"/>
                  </a:lnTo>
                  <a:lnTo>
                    <a:pt x="0" y="802640"/>
                  </a:ln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04903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858522" y="440128"/>
            <a:ext cx="10393679" cy="615553"/>
          </a:xfrm>
          <a:prstGeom prst="rect">
            <a:avLst/>
          </a:prstGeom>
          <a:noFill/>
        </p:spPr>
        <p:txBody>
          <a:bodyPr wrap="square">
            <a:spAutoFit/>
          </a:bodyPr>
          <a:lstStyle/>
          <a:p>
            <a:pPr>
              <a:spcAft>
                <a:spcPts val="300"/>
              </a:spcAft>
            </a:pPr>
            <a:r>
              <a:rPr lang="en-US" sz="3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Vientos</a:t>
            </a:r>
            <a:r>
              <a:rPr lang="en-US" sz="3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3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fuertes</a:t>
            </a:r>
            <a:r>
              <a:rPr lang="en-US" sz="3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3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pueden</a:t>
            </a:r>
            <a:r>
              <a:rPr lang="en-US" sz="3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3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enfriar</a:t>
            </a:r>
            <a:r>
              <a:rPr lang="en-US" sz="3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la </a:t>
            </a:r>
            <a:r>
              <a:rPr lang="en-US" sz="3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superficie</a:t>
            </a:r>
            <a:r>
              <a:rPr lang="en-US" sz="3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del mar</a:t>
            </a:r>
          </a:p>
        </p:txBody>
      </p:sp>
      <p:sp>
        <p:nvSpPr>
          <p:cNvPr id="74" name="TextBox 73">
            <a:extLst>
              <a:ext uri="{FF2B5EF4-FFF2-40B4-BE49-F238E27FC236}">
                <a16:creationId xmlns:a16="http://schemas.microsoft.com/office/drawing/2014/main" id="{F86832A0-D083-4CA8-ACE1-DF1CE685AA41}"/>
              </a:ext>
            </a:extLst>
          </p:cNvPr>
          <p:cNvSpPr txBox="1"/>
          <p:nvPr/>
        </p:nvSpPr>
        <p:spPr>
          <a:xfrm>
            <a:off x="457989" y="1410416"/>
            <a:ext cx="6847050" cy="2662267"/>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200" dirty="0" err="1">
                <a:solidFill>
                  <a:schemeClr val="bg1"/>
                </a:solidFill>
                <a:latin typeface="Segoe UI" panose="020B0502040204020203" pitchFamily="34" charset="0"/>
                <a:cs typeface="Segoe UI" panose="020B0502040204020203" pitchFamily="34" charset="0"/>
              </a:rPr>
              <a:t>Mezcla</a:t>
            </a:r>
            <a:r>
              <a:rPr lang="en-US" sz="2200" dirty="0">
                <a:solidFill>
                  <a:schemeClr val="bg1"/>
                </a:solidFill>
                <a:latin typeface="Segoe UI" panose="020B0502040204020203" pitchFamily="34" charset="0"/>
                <a:cs typeface="Segoe UI" panose="020B0502040204020203" pitchFamily="34" charset="0"/>
              </a:rPr>
              <a:t> </a:t>
            </a:r>
            <a:r>
              <a:rPr lang="en-US" sz="2200" dirty="0" err="1">
                <a:solidFill>
                  <a:schemeClr val="bg1"/>
                </a:solidFill>
                <a:latin typeface="Segoe UI" panose="020B0502040204020203" pitchFamily="34" charset="0"/>
                <a:cs typeface="Segoe UI" panose="020B0502040204020203" pitchFamily="34" charset="0"/>
              </a:rPr>
              <a:t>turbulenta</a:t>
            </a:r>
            <a:r>
              <a:rPr lang="en-US" sz="2200" dirty="0">
                <a:solidFill>
                  <a:schemeClr val="bg1"/>
                </a:solidFill>
                <a:latin typeface="Segoe UI" panose="020B0502040204020203" pitchFamily="34" charset="0"/>
                <a:cs typeface="Segoe UI" panose="020B0502040204020203" pitchFamily="34" charset="0"/>
              </a:rPr>
              <a:t> con </a:t>
            </a:r>
            <a:r>
              <a:rPr lang="en-US" sz="2200" dirty="0" err="1">
                <a:solidFill>
                  <a:schemeClr val="bg1"/>
                </a:solidFill>
                <a:latin typeface="Segoe UI" panose="020B0502040204020203" pitchFamily="34" charset="0"/>
                <a:cs typeface="Segoe UI" panose="020B0502040204020203" pitchFamily="34" charset="0"/>
              </a:rPr>
              <a:t>aguas</a:t>
            </a:r>
            <a:r>
              <a:rPr lang="en-US" sz="2200" dirty="0">
                <a:solidFill>
                  <a:schemeClr val="bg1"/>
                </a:solidFill>
                <a:latin typeface="Segoe UI" panose="020B0502040204020203" pitchFamily="34" charset="0"/>
                <a:cs typeface="Segoe UI" panose="020B0502040204020203" pitchFamily="34" charset="0"/>
              </a:rPr>
              <a:t> </a:t>
            </a:r>
            <a:r>
              <a:rPr lang="en-US" sz="2200" dirty="0" err="1">
                <a:solidFill>
                  <a:schemeClr val="bg1"/>
                </a:solidFill>
                <a:latin typeface="Segoe UI" panose="020B0502040204020203" pitchFamily="34" charset="0"/>
                <a:cs typeface="Segoe UI" panose="020B0502040204020203" pitchFamily="34" charset="0"/>
              </a:rPr>
              <a:t>frías</a:t>
            </a:r>
            <a:r>
              <a:rPr lang="en-US" sz="2200" dirty="0">
                <a:solidFill>
                  <a:schemeClr val="bg1"/>
                </a:solidFill>
                <a:latin typeface="Segoe UI" panose="020B0502040204020203" pitchFamily="34" charset="0"/>
                <a:cs typeface="Segoe UI" panose="020B0502040204020203" pitchFamily="34" charset="0"/>
              </a:rPr>
              <a:t> </a:t>
            </a:r>
            <a:r>
              <a:rPr lang="en-US" sz="2200" dirty="0" err="1">
                <a:solidFill>
                  <a:schemeClr val="bg1"/>
                </a:solidFill>
                <a:latin typeface="Segoe UI" panose="020B0502040204020203" pitchFamily="34" charset="0"/>
                <a:cs typeface="Segoe UI" panose="020B0502040204020203" pitchFamily="34" charset="0"/>
              </a:rPr>
              <a:t>subsuperficiales</a:t>
            </a:r>
            <a:endParaRPr lang="en-US" sz="2200" dirty="0">
              <a:solidFill>
                <a:schemeClr val="bg1"/>
              </a:solidFill>
              <a:latin typeface="Segoe UI" panose="020B0502040204020203" pitchFamily="34" charset="0"/>
              <a:cs typeface="Segoe UI" panose="020B0502040204020203" pitchFamily="34" charset="0"/>
            </a:endParaRPr>
          </a:p>
          <a:p>
            <a:pPr marL="342900" indent="-342900">
              <a:spcAft>
                <a:spcPts val="1200"/>
              </a:spcAft>
              <a:buFont typeface="Arial" panose="020B0604020202020204" pitchFamily="34" charset="0"/>
              <a:buChar char="•"/>
            </a:pPr>
            <a:r>
              <a:rPr lang="en-US" sz="2200" dirty="0" err="1">
                <a:solidFill>
                  <a:schemeClr val="bg1"/>
                </a:solidFill>
                <a:latin typeface="Segoe UI" panose="020B0502040204020203" pitchFamily="34" charset="0"/>
                <a:cs typeface="Segoe UI" panose="020B0502040204020203" pitchFamily="34" charset="0"/>
              </a:rPr>
              <a:t>Afloramiento</a:t>
            </a:r>
            <a:r>
              <a:rPr lang="en-US" sz="2200" dirty="0">
                <a:solidFill>
                  <a:schemeClr val="bg1"/>
                </a:solidFill>
                <a:latin typeface="Segoe UI" panose="020B0502040204020203" pitchFamily="34" charset="0"/>
                <a:cs typeface="Segoe UI" panose="020B0502040204020203" pitchFamily="34" charset="0"/>
              </a:rPr>
              <a:t> Ekman (</a:t>
            </a:r>
            <a:r>
              <a:rPr lang="en-US" sz="2200" dirty="0" err="1">
                <a:solidFill>
                  <a:schemeClr val="bg1"/>
                </a:solidFill>
                <a:latin typeface="Segoe UI" panose="020B0502040204020203" pitchFamily="34" charset="0"/>
                <a:cs typeface="Segoe UI" panose="020B0502040204020203" pitchFamily="34" charset="0"/>
              </a:rPr>
              <a:t>costas</a:t>
            </a:r>
            <a:r>
              <a:rPr lang="en-US" sz="2200" dirty="0">
                <a:solidFill>
                  <a:schemeClr val="bg1"/>
                </a:solidFill>
                <a:latin typeface="Segoe UI" panose="020B0502040204020203" pitchFamily="34" charset="0"/>
                <a:cs typeface="Segoe UI" panose="020B0502040204020203" pitchFamily="34" charset="0"/>
              </a:rPr>
              <a:t>, </a:t>
            </a:r>
            <a:r>
              <a:rPr lang="en-US" sz="2200" dirty="0" err="1">
                <a:solidFill>
                  <a:schemeClr val="bg1"/>
                </a:solidFill>
                <a:latin typeface="Segoe UI" panose="020B0502040204020203" pitchFamily="34" charset="0"/>
                <a:cs typeface="Segoe UI" panose="020B0502040204020203" pitchFamily="34" charset="0"/>
              </a:rPr>
              <a:t>ecuador</a:t>
            </a:r>
            <a:r>
              <a:rPr lang="en-US" sz="2200" dirty="0">
                <a:solidFill>
                  <a:schemeClr val="bg1"/>
                </a:solidFill>
                <a:latin typeface="Segoe UI" panose="020B0502040204020203" pitchFamily="34" charset="0"/>
                <a:cs typeface="Segoe UI" panose="020B0502040204020203" pitchFamily="34" charset="0"/>
              </a:rPr>
              <a:t>)</a:t>
            </a:r>
          </a:p>
          <a:p>
            <a:pPr marL="342900" indent="-342900">
              <a:spcAft>
                <a:spcPts val="1200"/>
              </a:spcAft>
              <a:buFont typeface="Arial" panose="020B0604020202020204" pitchFamily="34" charset="0"/>
              <a:buChar char="•"/>
            </a:pPr>
            <a:r>
              <a:rPr lang="en-US" sz="2200" dirty="0" err="1">
                <a:solidFill>
                  <a:schemeClr val="bg1"/>
                </a:solidFill>
                <a:latin typeface="Segoe UI" panose="020B0502040204020203" pitchFamily="34" charset="0"/>
                <a:cs typeface="Segoe UI" panose="020B0502040204020203" pitchFamily="34" charset="0"/>
              </a:rPr>
              <a:t>Enfriamiento</a:t>
            </a:r>
            <a:r>
              <a:rPr lang="en-US" sz="2200" dirty="0">
                <a:solidFill>
                  <a:schemeClr val="bg1"/>
                </a:solidFill>
                <a:latin typeface="Segoe UI" panose="020B0502040204020203" pitchFamily="34" charset="0"/>
                <a:cs typeface="Segoe UI" panose="020B0502040204020203" pitchFamily="34" charset="0"/>
              </a:rPr>
              <a:t> </a:t>
            </a:r>
            <a:r>
              <a:rPr lang="en-US" sz="2200" dirty="0" err="1">
                <a:solidFill>
                  <a:schemeClr val="bg1"/>
                </a:solidFill>
                <a:latin typeface="Segoe UI" panose="020B0502040204020203" pitchFamily="34" charset="0"/>
                <a:cs typeface="Segoe UI" panose="020B0502040204020203" pitchFamily="34" charset="0"/>
              </a:rPr>
              <a:t>depende</a:t>
            </a:r>
            <a:r>
              <a:rPr lang="en-US" sz="2200" dirty="0">
                <a:solidFill>
                  <a:schemeClr val="bg1"/>
                </a:solidFill>
                <a:latin typeface="Segoe UI" panose="020B0502040204020203" pitchFamily="34" charset="0"/>
                <a:cs typeface="Segoe UI" panose="020B0502040204020203" pitchFamily="34" charset="0"/>
              </a:rPr>
              <a:t> de:</a:t>
            </a:r>
          </a:p>
          <a:p>
            <a:pPr marL="800100" lvl="1" indent="-342900">
              <a:spcAft>
                <a:spcPts val="600"/>
              </a:spcAft>
              <a:buFont typeface="Arial" panose="020B0604020202020204" pitchFamily="34" charset="0"/>
              <a:buChar char="•"/>
            </a:pPr>
            <a:r>
              <a:rPr lang="en-US" sz="2000" dirty="0" err="1">
                <a:solidFill>
                  <a:schemeClr val="bg1"/>
                </a:solidFill>
                <a:latin typeface="Segoe UI" panose="020B0502040204020203" pitchFamily="34" charset="0"/>
                <a:cs typeface="Segoe UI" panose="020B0502040204020203" pitchFamily="34" charset="0"/>
              </a:rPr>
              <a:t>Velocidad</a:t>
            </a:r>
            <a:r>
              <a:rPr lang="en-US" sz="2000" dirty="0">
                <a:solidFill>
                  <a:schemeClr val="bg1"/>
                </a:solidFill>
                <a:latin typeface="Segoe UI" panose="020B0502040204020203" pitchFamily="34" charset="0"/>
                <a:cs typeface="Segoe UI" panose="020B0502040204020203" pitchFamily="34" charset="0"/>
              </a:rPr>
              <a:t> del viento</a:t>
            </a:r>
          </a:p>
          <a:p>
            <a:pPr marL="800100" lvl="1" indent="-342900">
              <a:spcAft>
                <a:spcPts val="600"/>
              </a:spcAft>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Temperatura de la </a:t>
            </a:r>
            <a:r>
              <a:rPr lang="en-US" sz="2000" dirty="0" err="1">
                <a:solidFill>
                  <a:schemeClr val="bg1"/>
                </a:solidFill>
                <a:latin typeface="Segoe UI" panose="020B0502040204020203" pitchFamily="34" charset="0"/>
                <a:cs typeface="Segoe UI" panose="020B0502040204020203" pitchFamily="34" charset="0"/>
              </a:rPr>
              <a:t>capa</a:t>
            </a:r>
            <a:r>
              <a:rPr lang="en-US" sz="2000" dirty="0">
                <a:solidFill>
                  <a:schemeClr val="bg1"/>
                </a:solidFill>
                <a:latin typeface="Segoe UI" panose="020B0502040204020203" pitchFamily="34" charset="0"/>
                <a:cs typeface="Segoe UI" panose="020B0502040204020203" pitchFamily="34" charset="0"/>
              </a:rPr>
              <a:t> (mayor </a:t>
            </a:r>
            <a:r>
              <a:rPr lang="en-US" sz="2000" dirty="0" err="1">
                <a:solidFill>
                  <a:schemeClr val="bg1"/>
                </a:solidFill>
                <a:latin typeface="Segoe UI" panose="020B0502040204020203" pitchFamily="34" charset="0"/>
                <a:cs typeface="Segoe UI" panose="020B0502040204020203" pitchFamily="34" charset="0"/>
              </a:rPr>
              <a:t>enfriamiento</a:t>
            </a:r>
            <a:r>
              <a:rPr lang="en-US" sz="2000" dirty="0">
                <a:solidFill>
                  <a:schemeClr val="bg1"/>
                </a:solidFill>
                <a:latin typeface="Segoe UI" panose="020B0502040204020203" pitchFamily="34" charset="0"/>
                <a:cs typeface="Segoe UI" panose="020B0502040204020203" pitchFamily="34" charset="0"/>
              </a:rPr>
              <a:t> </a:t>
            </a:r>
            <a:r>
              <a:rPr lang="en-US" sz="2000" dirty="0" err="1">
                <a:solidFill>
                  <a:schemeClr val="bg1"/>
                </a:solidFill>
                <a:latin typeface="Segoe UI" panose="020B0502040204020203" pitchFamily="34" charset="0"/>
                <a:cs typeface="Segoe UI" panose="020B0502040204020203" pitchFamily="34" charset="0"/>
              </a:rPr>
              <a:t>mientras</a:t>
            </a:r>
            <a:r>
              <a:rPr lang="en-US" sz="2000" dirty="0">
                <a:solidFill>
                  <a:schemeClr val="bg1"/>
                </a:solidFill>
                <a:latin typeface="Segoe UI" panose="020B0502040204020203" pitchFamily="34" charset="0"/>
                <a:cs typeface="Segoe UI" panose="020B0502040204020203" pitchFamily="34" charset="0"/>
              </a:rPr>
              <a:t> </a:t>
            </a:r>
            <a:r>
              <a:rPr lang="en-US" sz="2000" dirty="0" err="1">
                <a:solidFill>
                  <a:schemeClr val="bg1"/>
                </a:solidFill>
                <a:latin typeface="Segoe UI" panose="020B0502040204020203" pitchFamily="34" charset="0"/>
                <a:cs typeface="Segoe UI" panose="020B0502040204020203" pitchFamily="34" charset="0"/>
              </a:rPr>
              <a:t>más</a:t>
            </a:r>
            <a:r>
              <a:rPr lang="en-US" sz="2000" dirty="0">
                <a:solidFill>
                  <a:schemeClr val="bg1"/>
                </a:solidFill>
                <a:latin typeface="Segoe UI" panose="020B0502040204020203" pitchFamily="34" charset="0"/>
                <a:cs typeface="Segoe UI" panose="020B0502040204020203" pitchFamily="34" charset="0"/>
              </a:rPr>
              <a:t> </a:t>
            </a:r>
            <a:r>
              <a:rPr lang="en-US" sz="2000" dirty="0" err="1">
                <a:solidFill>
                  <a:schemeClr val="bg1"/>
                </a:solidFill>
                <a:latin typeface="Segoe UI" panose="020B0502040204020203" pitchFamily="34" charset="0"/>
                <a:cs typeface="Segoe UI" panose="020B0502040204020203" pitchFamily="34" charset="0"/>
              </a:rPr>
              <a:t>fría</a:t>
            </a:r>
            <a:r>
              <a:rPr lang="en-US" sz="2000" dirty="0">
                <a:solidFill>
                  <a:schemeClr val="bg1"/>
                </a:solidFill>
                <a:latin typeface="Segoe UI" panose="020B0502040204020203" pitchFamily="34" charset="0"/>
                <a:cs typeface="Segoe UI" panose="020B0502040204020203" pitchFamily="34" charset="0"/>
              </a:rPr>
              <a:t> el </a:t>
            </a:r>
            <a:r>
              <a:rPr lang="en-US" sz="2000" dirty="0" err="1">
                <a:solidFill>
                  <a:schemeClr val="bg1"/>
                </a:solidFill>
                <a:latin typeface="Segoe UI" panose="020B0502040204020203" pitchFamily="34" charset="0"/>
                <a:cs typeface="Segoe UI" panose="020B0502040204020203" pitchFamily="34" charset="0"/>
              </a:rPr>
              <a:t>agua</a:t>
            </a:r>
            <a:r>
              <a:rPr lang="en-US" sz="2000" dirty="0">
                <a:solidFill>
                  <a:schemeClr val="bg1"/>
                </a:solidFill>
                <a:latin typeface="Segoe UI" panose="020B0502040204020203" pitchFamily="34" charset="0"/>
                <a:cs typeface="Segoe UI" panose="020B0502040204020203" pitchFamily="34" charset="0"/>
              </a:rPr>
              <a:t> </a:t>
            </a:r>
            <a:r>
              <a:rPr lang="en-US" sz="2000" dirty="0" err="1">
                <a:solidFill>
                  <a:schemeClr val="bg1"/>
                </a:solidFill>
                <a:latin typeface="Segoe UI" panose="020B0502040204020203" pitchFamily="34" charset="0"/>
                <a:cs typeface="Segoe UI" panose="020B0502040204020203" pitchFamily="34" charset="0"/>
              </a:rPr>
              <a:t>subsuperficial</a:t>
            </a:r>
            <a:r>
              <a:rPr lang="en-US" sz="2000" dirty="0">
                <a:solidFill>
                  <a:schemeClr val="bg1"/>
                </a:solidFill>
                <a:latin typeface="Segoe UI" panose="020B0502040204020203" pitchFamily="34" charset="0"/>
                <a:cs typeface="Segoe UI" panose="020B0502040204020203" pitchFamily="34" charset="0"/>
              </a:rPr>
              <a:t>)</a:t>
            </a:r>
          </a:p>
        </p:txBody>
      </p:sp>
      <p:grpSp>
        <p:nvGrpSpPr>
          <p:cNvPr id="79" name="Group 78">
            <a:extLst>
              <a:ext uri="{FF2B5EF4-FFF2-40B4-BE49-F238E27FC236}">
                <a16:creationId xmlns:a16="http://schemas.microsoft.com/office/drawing/2014/main" id="{40732B50-C5B9-4E05-B96D-E92F5B976632}"/>
              </a:ext>
            </a:extLst>
          </p:cNvPr>
          <p:cNvGrpSpPr/>
          <p:nvPr/>
        </p:nvGrpSpPr>
        <p:grpSpPr>
          <a:xfrm>
            <a:off x="858523" y="4271738"/>
            <a:ext cx="6004056" cy="1963615"/>
            <a:chOff x="645163" y="3169920"/>
            <a:chExt cx="10907242" cy="3214210"/>
          </a:xfrm>
        </p:grpSpPr>
        <p:grpSp>
          <p:nvGrpSpPr>
            <p:cNvPr id="73" name="Group 72">
              <a:extLst>
                <a:ext uri="{FF2B5EF4-FFF2-40B4-BE49-F238E27FC236}">
                  <a16:creationId xmlns:a16="http://schemas.microsoft.com/office/drawing/2014/main" id="{135D5A63-A6AD-4269-B8B5-F540ED663C4F}"/>
                </a:ext>
              </a:extLst>
            </p:cNvPr>
            <p:cNvGrpSpPr/>
            <p:nvPr/>
          </p:nvGrpSpPr>
          <p:grpSpPr>
            <a:xfrm>
              <a:off x="645163" y="3169920"/>
              <a:ext cx="10907242" cy="3214210"/>
              <a:chOff x="645163" y="2276223"/>
              <a:chExt cx="10907242" cy="4107907"/>
            </a:xfrm>
          </p:grpSpPr>
          <p:grpSp>
            <p:nvGrpSpPr>
              <p:cNvPr id="55" name="Group 54">
                <a:extLst>
                  <a:ext uri="{FF2B5EF4-FFF2-40B4-BE49-F238E27FC236}">
                    <a16:creationId xmlns:a16="http://schemas.microsoft.com/office/drawing/2014/main" id="{EDFEAA99-85CD-4E9E-BB57-C086BF675E00}"/>
                  </a:ext>
                </a:extLst>
              </p:cNvPr>
              <p:cNvGrpSpPr/>
              <p:nvPr/>
            </p:nvGrpSpPr>
            <p:grpSpPr>
              <a:xfrm>
                <a:off x="645163" y="2276223"/>
                <a:ext cx="5156198" cy="4103968"/>
                <a:chOff x="645162" y="2276223"/>
                <a:chExt cx="6395719" cy="4103968"/>
              </a:xfrm>
            </p:grpSpPr>
            <p:sp>
              <p:nvSpPr>
                <p:cNvPr id="52" name="Rectangle 51">
                  <a:extLst>
                    <a:ext uri="{FF2B5EF4-FFF2-40B4-BE49-F238E27FC236}">
                      <a16:creationId xmlns:a16="http://schemas.microsoft.com/office/drawing/2014/main" id="{6501EC2A-6AFF-451B-91F4-66DCE9EF8154}"/>
                    </a:ext>
                  </a:extLst>
                </p:cNvPr>
                <p:cNvSpPr/>
                <p:nvPr/>
              </p:nvSpPr>
              <p:spPr>
                <a:xfrm>
                  <a:off x="650241" y="2276223"/>
                  <a:ext cx="6390640" cy="27069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B5C5A24-E2AC-44D8-994D-A892B50E8854}"/>
                    </a:ext>
                  </a:extLst>
                </p:cNvPr>
                <p:cNvSpPr/>
                <p:nvPr/>
              </p:nvSpPr>
              <p:spPr>
                <a:xfrm rot="16200000">
                  <a:off x="2613663" y="1958053"/>
                  <a:ext cx="2453637" cy="6390640"/>
                </a:xfrm>
                <a:prstGeom prst="rect">
                  <a:avLst/>
                </a:prstGeom>
                <a:gradFill>
                  <a:gsLst>
                    <a:gs pos="72000">
                      <a:srgbClr val="FFCC00"/>
                    </a:gs>
                    <a:gs pos="98639">
                      <a:schemeClr val="accent2"/>
                    </a:gs>
                    <a:gs pos="48000">
                      <a:srgbClr val="9D833D"/>
                    </a:gs>
                    <a:gs pos="20000">
                      <a:srgbClr val="31318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Arrow: Curved Up 53">
                <a:extLst>
                  <a:ext uri="{FF2B5EF4-FFF2-40B4-BE49-F238E27FC236}">
                    <a16:creationId xmlns:a16="http://schemas.microsoft.com/office/drawing/2014/main" id="{61150F13-72E6-4FDA-BBAA-9502A99E44E0}"/>
                  </a:ext>
                </a:extLst>
              </p:cNvPr>
              <p:cNvSpPr/>
              <p:nvPr/>
            </p:nvSpPr>
            <p:spPr>
              <a:xfrm>
                <a:off x="3820156" y="4566345"/>
                <a:ext cx="762000" cy="431803"/>
              </a:xfrm>
              <a:prstGeom prst="curvedUp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Rectangle 56">
                <a:extLst>
                  <a:ext uri="{FF2B5EF4-FFF2-40B4-BE49-F238E27FC236}">
                    <a16:creationId xmlns:a16="http://schemas.microsoft.com/office/drawing/2014/main" id="{AF929EE7-6E82-419B-AD9D-AE4D4285CC7C}"/>
                  </a:ext>
                </a:extLst>
              </p:cNvPr>
              <p:cNvSpPr/>
              <p:nvPr/>
            </p:nvSpPr>
            <p:spPr>
              <a:xfrm>
                <a:off x="6400302" y="2276223"/>
                <a:ext cx="5152102" cy="27069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Curved Up 58">
                <a:extLst>
                  <a:ext uri="{FF2B5EF4-FFF2-40B4-BE49-F238E27FC236}">
                    <a16:creationId xmlns:a16="http://schemas.microsoft.com/office/drawing/2014/main" id="{E6D0B7B1-0D26-462F-8302-03FF26DC9648}"/>
                  </a:ext>
                </a:extLst>
              </p:cNvPr>
              <p:cNvSpPr/>
              <p:nvPr/>
            </p:nvSpPr>
            <p:spPr>
              <a:xfrm rot="10800000">
                <a:off x="3769355" y="4038025"/>
                <a:ext cx="762000" cy="431803"/>
              </a:xfrm>
              <a:prstGeom prst="curvedUp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60" name="Object 59">
                <a:extLst>
                  <a:ext uri="{FF2B5EF4-FFF2-40B4-BE49-F238E27FC236}">
                    <a16:creationId xmlns:a16="http://schemas.microsoft.com/office/drawing/2014/main" id="{381BA777-535D-49AB-B8A6-B362FB158425}"/>
                  </a:ext>
                </a:extLst>
              </p:cNvPr>
              <p:cNvGraphicFramePr>
                <a:graphicFrameLocks noChangeAspect="1"/>
              </p:cNvGraphicFramePr>
              <p:nvPr>
                <p:extLst>
                  <p:ext uri="{D42A27DB-BD31-4B8C-83A1-F6EECF244321}">
                    <p14:modId xmlns:p14="http://schemas.microsoft.com/office/powerpoint/2010/main" val="1889120374"/>
                  </p:ext>
                </p:extLst>
              </p:nvPr>
            </p:nvGraphicFramePr>
            <p:xfrm>
              <a:off x="6400303" y="3926551"/>
              <a:ext cx="5152102" cy="2457579"/>
            </p:xfrm>
            <a:graphic>
              <a:graphicData uri="http://schemas.openxmlformats.org/presentationml/2006/ole">
                <mc:AlternateContent xmlns:mc="http://schemas.openxmlformats.org/markup-compatibility/2006">
                  <mc:Choice xmlns:v="urn:schemas-microsoft-com:vml" Requires="v">
                    <p:oleObj name="Image" r:id="rId3" imgW="6869520" imgH="3276000" progId="Photoshop.Image.6">
                      <p:embed/>
                    </p:oleObj>
                  </mc:Choice>
                  <mc:Fallback>
                    <p:oleObj name="Image" r:id="rId3" imgW="6869520" imgH="3276000" progId="Photoshop.Image.6">
                      <p:embed/>
                      <p:pic>
                        <p:nvPicPr>
                          <p:cNvPr id="0" name=""/>
                          <p:cNvPicPr/>
                          <p:nvPr/>
                        </p:nvPicPr>
                        <p:blipFill>
                          <a:blip r:embed="rId4"/>
                          <a:stretch>
                            <a:fillRect/>
                          </a:stretch>
                        </p:blipFill>
                        <p:spPr>
                          <a:xfrm>
                            <a:off x="6400303" y="3926551"/>
                            <a:ext cx="5152102" cy="2457579"/>
                          </a:xfrm>
                          <a:prstGeom prst="rect">
                            <a:avLst/>
                          </a:prstGeom>
                        </p:spPr>
                      </p:pic>
                    </p:oleObj>
                  </mc:Fallback>
                </mc:AlternateContent>
              </a:graphicData>
            </a:graphic>
          </p:graphicFrame>
          <p:sp>
            <p:nvSpPr>
              <p:cNvPr id="61" name="Arrow: Curved Up 60">
                <a:extLst>
                  <a:ext uri="{FF2B5EF4-FFF2-40B4-BE49-F238E27FC236}">
                    <a16:creationId xmlns:a16="http://schemas.microsoft.com/office/drawing/2014/main" id="{0A211058-EC85-4973-BDAF-56C2FC8A8EE8}"/>
                  </a:ext>
                </a:extLst>
              </p:cNvPr>
              <p:cNvSpPr/>
              <p:nvPr/>
            </p:nvSpPr>
            <p:spPr>
              <a:xfrm>
                <a:off x="4808712" y="4566345"/>
                <a:ext cx="762000" cy="431803"/>
              </a:xfrm>
              <a:prstGeom prst="curvedUp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row: Curved Up 61">
                <a:extLst>
                  <a:ext uri="{FF2B5EF4-FFF2-40B4-BE49-F238E27FC236}">
                    <a16:creationId xmlns:a16="http://schemas.microsoft.com/office/drawing/2014/main" id="{32080CA3-B94B-4112-A982-23D79E6AB820}"/>
                  </a:ext>
                </a:extLst>
              </p:cNvPr>
              <p:cNvSpPr/>
              <p:nvPr/>
            </p:nvSpPr>
            <p:spPr>
              <a:xfrm rot="10800000">
                <a:off x="4757911" y="4038025"/>
                <a:ext cx="762000" cy="431803"/>
              </a:xfrm>
              <a:prstGeom prst="curvedUp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Arrow: Right 62">
                <a:extLst>
                  <a:ext uri="{FF2B5EF4-FFF2-40B4-BE49-F238E27FC236}">
                    <a16:creationId xmlns:a16="http://schemas.microsoft.com/office/drawing/2014/main" id="{FD77C0E8-6699-4AFC-9FEC-157A875CEA31}"/>
                  </a:ext>
                </a:extLst>
              </p:cNvPr>
              <p:cNvSpPr/>
              <p:nvPr/>
            </p:nvSpPr>
            <p:spPr>
              <a:xfrm rot="10800000">
                <a:off x="3980672" y="3167687"/>
                <a:ext cx="1554476" cy="556834"/>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row: Right 63">
                <a:extLst>
                  <a:ext uri="{FF2B5EF4-FFF2-40B4-BE49-F238E27FC236}">
                    <a16:creationId xmlns:a16="http://schemas.microsoft.com/office/drawing/2014/main" id="{F887CE63-CE3C-47B5-AE19-AB485E375795}"/>
                  </a:ext>
                </a:extLst>
              </p:cNvPr>
              <p:cNvSpPr/>
              <p:nvPr/>
            </p:nvSpPr>
            <p:spPr>
              <a:xfrm rot="10800000">
                <a:off x="1421919" y="3150583"/>
                <a:ext cx="528315" cy="556834"/>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row: Right 64">
                <a:extLst>
                  <a:ext uri="{FF2B5EF4-FFF2-40B4-BE49-F238E27FC236}">
                    <a16:creationId xmlns:a16="http://schemas.microsoft.com/office/drawing/2014/main" id="{D1431836-A188-4FA9-9B31-B37C9E25A8B7}"/>
                  </a:ext>
                </a:extLst>
              </p:cNvPr>
              <p:cNvSpPr/>
              <p:nvPr/>
            </p:nvSpPr>
            <p:spPr>
              <a:xfrm rot="10800000">
                <a:off x="9680922" y="3149988"/>
                <a:ext cx="1554476" cy="556834"/>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row: Right 65">
                <a:extLst>
                  <a:ext uri="{FF2B5EF4-FFF2-40B4-BE49-F238E27FC236}">
                    <a16:creationId xmlns:a16="http://schemas.microsoft.com/office/drawing/2014/main" id="{5BEDE7E3-E550-4184-8CCC-B22D30ABD721}"/>
                  </a:ext>
                </a:extLst>
              </p:cNvPr>
              <p:cNvSpPr/>
              <p:nvPr/>
            </p:nvSpPr>
            <p:spPr>
              <a:xfrm rot="10800000">
                <a:off x="6874229" y="3146651"/>
                <a:ext cx="528315" cy="556834"/>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Curved Up 68">
                <a:extLst>
                  <a:ext uri="{FF2B5EF4-FFF2-40B4-BE49-F238E27FC236}">
                    <a16:creationId xmlns:a16="http://schemas.microsoft.com/office/drawing/2014/main" id="{6DB700D9-50E9-4D5F-9857-043883A10818}"/>
                  </a:ext>
                </a:extLst>
              </p:cNvPr>
              <p:cNvSpPr/>
              <p:nvPr/>
            </p:nvSpPr>
            <p:spPr>
              <a:xfrm>
                <a:off x="9535643" y="4566345"/>
                <a:ext cx="762000" cy="431803"/>
              </a:xfrm>
              <a:prstGeom prst="curvedUp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Arrow: Curved Up 69">
                <a:extLst>
                  <a:ext uri="{FF2B5EF4-FFF2-40B4-BE49-F238E27FC236}">
                    <a16:creationId xmlns:a16="http://schemas.microsoft.com/office/drawing/2014/main" id="{A89294CD-F87C-4D55-A7DF-9BC4C340F9CC}"/>
                  </a:ext>
                </a:extLst>
              </p:cNvPr>
              <p:cNvSpPr/>
              <p:nvPr/>
            </p:nvSpPr>
            <p:spPr>
              <a:xfrm rot="10800000">
                <a:off x="9484842" y="4038025"/>
                <a:ext cx="762000" cy="431803"/>
              </a:xfrm>
              <a:prstGeom prst="curvedUp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row: Curved Up 70">
                <a:extLst>
                  <a:ext uri="{FF2B5EF4-FFF2-40B4-BE49-F238E27FC236}">
                    <a16:creationId xmlns:a16="http://schemas.microsoft.com/office/drawing/2014/main" id="{178F7B7A-2F9C-43EC-96D2-E057DA1F1CE6}"/>
                  </a:ext>
                </a:extLst>
              </p:cNvPr>
              <p:cNvSpPr/>
              <p:nvPr/>
            </p:nvSpPr>
            <p:spPr>
              <a:xfrm>
                <a:off x="10524199" y="4566345"/>
                <a:ext cx="762000" cy="431803"/>
              </a:xfrm>
              <a:prstGeom prst="curvedUp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Arrow: Curved Up 71">
                <a:extLst>
                  <a:ext uri="{FF2B5EF4-FFF2-40B4-BE49-F238E27FC236}">
                    <a16:creationId xmlns:a16="http://schemas.microsoft.com/office/drawing/2014/main" id="{6DFC8773-A4FE-4364-9173-6BD0B4727D65}"/>
                  </a:ext>
                </a:extLst>
              </p:cNvPr>
              <p:cNvSpPr/>
              <p:nvPr/>
            </p:nvSpPr>
            <p:spPr>
              <a:xfrm rot="10800000">
                <a:off x="10473398" y="4038025"/>
                <a:ext cx="762000" cy="431803"/>
              </a:xfrm>
              <a:prstGeom prst="curvedUp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5" name="TextBox 74">
              <a:extLst>
                <a:ext uri="{FF2B5EF4-FFF2-40B4-BE49-F238E27FC236}">
                  <a16:creationId xmlns:a16="http://schemas.microsoft.com/office/drawing/2014/main" id="{8334FE9F-86FA-4659-90E3-D8F641AAEE07}"/>
                </a:ext>
              </a:extLst>
            </p:cNvPr>
            <p:cNvSpPr txBox="1"/>
            <p:nvPr/>
          </p:nvSpPr>
          <p:spPr>
            <a:xfrm>
              <a:off x="856527" y="3231221"/>
              <a:ext cx="1554478" cy="755692"/>
            </a:xfrm>
            <a:prstGeom prst="rect">
              <a:avLst/>
            </a:prstGeom>
            <a:noFill/>
          </p:spPr>
          <p:txBody>
            <a:bodyPr wrap="square">
              <a:spAutoFit/>
            </a:bodyPr>
            <a:lstStyle/>
            <a:p>
              <a:pPr>
                <a:spcAft>
                  <a:spcPts val="3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t=1</a:t>
              </a:r>
            </a:p>
          </p:txBody>
        </p:sp>
        <p:sp>
          <p:nvSpPr>
            <p:cNvPr id="76" name="TextBox 75">
              <a:extLst>
                <a:ext uri="{FF2B5EF4-FFF2-40B4-BE49-F238E27FC236}">
                  <a16:creationId xmlns:a16="http://schemas.microsoft.com/office/drawing/2014/main" id="{45BB6B43-EB07-48E3-A544-710A94E38437}"/>
                </a:ext>
              </a:extLst>
            </p:cNvPr>
            <p:cNvSpPr txBox="1"/>
            <p:nvPr/>
          </p:nvSpPr>
          <p:spPr>
            <a:xfrm>
              <a:off x="6633217" y="3221312"/>
              <a:ext cx="1554476" cy="684535"/>
            </a:xfrm>
            <a:prstGeom prst="rect">
              <a:avLst/>
            </a:prstGeom>
            <a:noFill/>
          </p:spPr>
          <p:txBody>
            <a:bodyPr wrap="square">
              <a:spAutoFit/>
            </a:bodyPr>
            <a:lstStyle/>
            <a:p>
              <a:pPr>
                <a:spcAft>
                  <a:spcPts val="3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t=2</a:t>
              </a:r>
            </a:p>
          </p:txBody>
        </p:sp>
      </p:grpSp>
      <p:sp>
        <p:nvSpPr>
          <p:cNvPr id="80" name="Arrow: Right 79">
            <a:extLst>
              <a:ext uri="{FF2B5EF4-FFF2-40B4-BE49-F238E27FC236}">
                <a16:creationId xmlns:a16="http://schemas.microsoft.com/office/drawing/2014/main" id="{C0166ABC-9973-448C-A9EE-762B6DF5A0AE}"/>
              </a:ext>
            </a:extLst>
          </p:cNvPr>
          <p:cNvSpPr/>
          <p:nvPr/>
        </p:nvSpPr>
        <p:spPr>
          <a:xfrm rot="16200000">
            <a:off x="6160051" y="5652066"/>
            <a:ext cx="420928" cy="45320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68E9AD02-75B2-4C30-B270-B58829E603CC}"/>
              </a:ext>
            </a:extLst>
          </p:cNvPr>
          <p:cNvGrpSpPr/>
          <p:nvPr/>
        </p:nvGrpSpPr>
        <p:grpSpPr>
          <a:xfrm>
            <a:off x="6478349" y="2468880"/>
            <a:ext cx="5388531" cy="4155440"/>
            <a:chOff x="6478349" y="2468880"/>
            <a:chExt cx="5388531" cy="4155440"/>
          </a:xfrm>
        </p:grpSpPr>
        <p:sp>
          <p:nvSpPr>
            <p:cNvPr id="82" name="Rectangle 81">
              <a:extLst>
                <a:ext uri="{FF2B5EF4-FFF2-40B4-BE49-F238E27FC236}">
                  <a16:creationId xmlns:a16="http://schemas.microsoft.com/office/drawing/2014/main" id="{36BD8480-682D-44E0-B8A9-C58BB9850DC6}"/>
                </a:ext>
              </a:extLst>
            </p:cNvPr>
            <p:cNvSpPr/>
            <p:nvPr/>
          </p:nvSpPr>
          <p:spPr>
            <a:xfrm>
              <a:off x="7650480" y="2468880"/>
              <a:ext cx="4216400" cy="415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524F3A2B-0065-4308-8B51-B4BAB721DD68}"/>
                </a:ext>
              </a:extLst>
            </p:cNvPr>
            <p:cNvSpPr txBox="1"/>
            <p:nvPr/>
          </p:nvSpPr>
          <p:spPr>
            <a:xfrm>
              <a:off x="7898520" y="2567407"/>
              <a:ext cx="3835491" cy="1015663"/>
            </a:xfrm>
            <a:prstGeom prst="rect">
              <a:avLst/>
            </a:prstGeom>
            <a:noFill/>
          </p:spPr>
          <p:txBody>
            <a:bodyPr wrap="square">
              <a:spAutoFit/>
            </a:bodyPr>
            <a:lstStyle/>
            <a:p>
              <a:pPr>
                <a:spcAft>
                  <a:spcPts val="600"/>
                </a:spcAft>
              </a:pPr>
              <a:r>
                <a:rPr lang="en-US" sz="2000" dirty="0">
                  <a:latin typeface="Segoe UI Semibold" panose="020B0702040204020203" pitchFamily="34" charset="0"/>
                  <a:ea typeface="Verdana" panose="020B0604030504040204" pitchFamily="34" charset="0"/>
                  <a:cs typeface="Segoe UI Semibold" panose="020B0702040204020203" pitchFamily="34" charset="0"/>
                </a:rPr>
                <a:t>Por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ello</a:t>
              </a:r>
              <a:r>
                <a:rPr lang="en-US" sz="2000" dirty="0">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importa</a:t>
              </a:r>
              <a:r>
                <a:rPr lang="en-US" sz="2000" dirty="0">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evaluar</a:t>
              </a:r>
              <a:r>
                <a:rPr lang="en-US" sz="2000" dirty="0">
                  <a:latin typeface="Segoe UI Semibold" panose="020B0702040204020203" pitchFamily="34" charset="0"/>
                  <a:ea typeface="Verdana" panose="020B0604030504040204" pitchFamily="34" charset="0"/>
                  <a:cs typeface="Segoe UI Semibold" panose="020B0702040204020203" pitchFamily="34" charset="0"/>
                </a:rPr>
                <a:t> las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anomalías</a:t>
              </a:r>
              <a:r>
                <a:rPr lang="en-US" sz="2000" dirty="0">
                  <a:latin typeface="Segoe UI Semibold" panose="020B0702040204020203" pitchFamily="34" charset="0"/>
                  <a:ea typeface="Verdana" panose="020B0604030504040204" pitchFamily="34" charset="0"/>
                  <a:cs typeface="Segoe UI Semibold" panose="020B0702040204020203" pitchFamily="34" charset="0"/>
                </a:rPr>
                <a:t> de la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capa</a:t>
              </a:r>
              <a:r>
                <a:rPr lang="en-US" sz="2000" dirty="0">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además</a:t>
              </a:r>
              <a:r>
                <a:rPr lang="en-US" sz="2000" dirty="0">
                  <a:latin typeface="Segoe UI Semibold" panose="020B0702040204020203" pitchFamily="34" charset="0"/>
                  <a:ea typeface="Verdana" panose="020B0604030504040204" pitchFamily="34" charset="0"/>
                  <a:cs typeface="Segoe UI Semibold" panose="020B0702040204020203" pitchFamily="34" charset="0"/>
                </a:rPr>
                <a:t> de las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superficiales</a:t>
              </a:r>
              <a:endParaRPr lang="en-US" sz="20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81" name="Picture 80">
              <a:extLst>
                <a:ext uri="{FF2B5EF4-FFF2-40B4-BE49-F238E27FC236}">
                  <a16:creationId xmlns:a16="http://schemas.microsoft.com/office/drawing/2014/main" id="{E1E5C204-41B7-47B7-B4A0-7B416DBC9CB3}"/>
                </a:ext>
              </a:extLst>
            </p:cNvPr>
            <p:cNvPicPr>
              <a:picLocks noChangeAspect="1"/>
            </p:cNvPicPr>
            <p:nvPr/>
          </p:nvPicPr>
          <p:blipFill>
            <a:blip r:embed="rId5"/>
            <a:stretch>
              <a:fillRect/>
            </a:stretch>
          </p:blipFill>
          <p:spPr>
            <a:xfrm>
              <a:off x="7897771" y="3637281"/>
              <a:ext cx="3889926" cy="2807748"/>
            </a:xfrm>
            <a:prstGeom prst="rect">
              <a:avLst/>
            </a:prstGeom>
          </p:spPr>
        </p:pic>
        <p:sp>
          <p:nvSpPr>
            <p:cNvPr id="83" name="Arrow: Right 82">
              <a:extLst>
                <a:ext uri="{FF2B5EF4-FFF2-40B4-BE49-F238E27FC236}">
                  <a16:creationId xmlns:a16="http://schemas.microsoft.com/office/drawing/2014/main" id="{A33E4396-D235-4BF3-B1E3-C2D06848FBB3}"/>
                </a:ext>
              </a:extLst>
            </p:cNvPr>
            <p:cNvSpPr/>
            <p:nvPr/>
          </p:nvSpPr>
          <p:spPr>
            <a:xfrm>
              <a:off x="6478349" y="3301369"/>
              <a:ext cx="1172790" cy="45320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286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2101132" y="477808"/>
            <a:ext cx="9064707" cy="707886"/>
          </a:xfrm>
          <a:prstGeom prst="rect">
            <a:avLst/>
          </a:prstGeom>
          <a:noFill/>
        </p:spPr>
        <p:txBody>
          <a:bodyPr wrap="square">
            <a:spAutoFit/>
          </a:bodyPr>
          <a:lstStyle/>
          <a:p>
            <a:pP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Anomalías en la </a:t>
            </a: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capa</a:t>
            </a: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de 300m</a:t>
            </a:r>
          </a:p>
        </p:txBody>
      </p:sp>
      <p:pic>
        <p:nvPicPr>
          <p:cNvPr id="2" name="Picture 1">
            <a:extLst>
              <a:ext uri="{FF2B5EF4-FFF2-40B4-BE49-F238E27FC236}">
                <a16:creationId xmlns:a16="http://schemas.microsoft.com/office/drawing/2014/main" id="{45316655-F9C2-4627-8CAB-819DDEBB227B}"/>
              </a:ext>
            </a:extLst>
          </p:cNvPr>
          <p:cNvPicPr>
            <a:picLocks noChangeAspect="1"/>
          </p:cNvPicPr>
          <p:nvPr/>
        </p:nvPicPr>
        <p:blipFill>
          <a:blip r:embed="rId3"/>
          <a:stretch>
            <a:fillRect/>
          </a:stretch>
        </p:blipFill>
        <p:spPr>
          <a:xfrm>
            <a:off x="5618480" y="1445929"/>
            <a:ext cx="6214745" cy="4762257"/>
          </a:xfrm>
          <a:prstGeom prst="rect">
            <a:avLst/>
          </a:prstGeom>
        </p:spPr>
      </p:pic>
      <p:sp>
        <p:nvSpPr>
          <p:cNvPr id="27" name="TextBox 26">
            <a:extLst>
              <a:ext uri="{FF2B5EF4-FFF2-40B4-BE49-F238E27FC236}">
                <a16:creationId xmlns:a16="http://schemas.microsoft.com/office/drawing/2014/main" id="{B0C9B63D-EFB0-4F31-9315-97E11B8D4A66}"/>
              </a:ext>
            </a:extLst>
          </p:cNvPr>
          <p:cNvSpPr txBox="1"/>
          <p:nvPr/>
        </p:nvSpPr>
        <p:spPr>
          <a:xfrm>
            <a:off x="751839" y="4847419"/>
            <a:ext cx="4218335" cy="1323439"/>
          </a:xfrm>
          <a:prstGeom prst="rect">
            <a:avLst/>
          </a:prstGeom>
          <a:solidFill>
            <a:schemeClr val="accent4"/>
          </a:solidFill>
        </p:spPr>
        <p:txBody>
          <a:bodyPr wrap="square">
            <a:spAutoFit/>
          </a:bodyPr>
          <a:lstStyle/>
          <a:p>
            <a:pPr algn="ctr">
              <a:spcAft>
                <a:spcPts val="600"/>
              </a:spcAft>
            </a:pPr>
            <a:r>
              <a:rPr lang="en-US" sz="2000" dirty="0" err="1">
                <a:latin typeface="Segoe UI Semibold" panose="020B0702040204020203" pitchFamily="34" charset="0"/>
                <a:ea typeface="Verdana" panose="020B0604030504040204" pitchFamily="34" charset="0"/>
                <a:cs typeface="Segoe UI Semibold" panose="020B0702040204020203" pitchFamily="34" charset="0"/>
              </a:rPr>
              <a:t>Ciclones</a:t>
            </a:r>
            <a:r>
              <a:rPr lang="en-US" sz="2000" dirty="0">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enfrían</a:t>
            </a:r>
            <a:r>
              <a:rPr lang="en-US" sz="2000" dirty="0">
                <a:latin typeface="Segoe UI Semibold" panose="020B0702040204020203" pitchFamily="34" charset="0"/>
                <a:ea typeface="Verdana" panose="020B0604030504040204" pitchFamily="34" charset="0"/>
                <a:cs typeface="Segoe UI Semibold" panose="020B0702040204020203" pitchFamily="34" charset="0"/>
              </a:rPr>
              <a:t> el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océano</a:t>
            </a:r>
            <a:r>
              <a:rPr lang="en-US" sz="2000" dirty="0">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Mientras</a:t>
            </a:r>
            <a:r>
              <a:rPr lang="en-US" sz="2000" dirty="0">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más</a:t>
            </a:r>
            <a:r>
              <a:rPr lang="en-US" sz="2000" dirty="0">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cálida</a:t>
            </a:r>
            <a:r>
              <a:rPr lang="en-US" sz="2000" dirty="0">
                <a:latin typeface="Segoe UI Semibold" panose="020B0702040204020203" pitchFamily="34" charset="0"/>
                <a:ea typeface="Verdana" panose="020B0604030504040204" pitchFamily="34" charset="0"/>
                <a:cs typeface="Segoe UI Semibold" panose="020B0702040204020203" pitchFamily="34" charset="0"/>
              </a:rPr>
              <a:t> la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capa</a:t>
            </a:r>
            <a:r>
              <a:rPr lang="en-US" sz="2000" dirty="0">
                <a:latin typeface="Segoe UI Semibold" panose="020B0702040204020203" pitchFamily="34" charset="0"/>
                <a:ea typeface="Verdana" panose="020B0604030504040204" pitchFamily="34" charset="0"/>
                <a:cs typeface="Segoe UI Semibold" panose="020B0702040204020203" pitchFamily="34" charset="0"/>
              </a:rPr>
              <a:t>, les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costará</a:t>
            </a:r>
            <a:r>
              <a:rPr lang="en-US" sz="2000" dirty="0">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más</a:t>
            </a:r>
            <a:r>
              <a:rPr lang="en-US" sz="2000" dirty="0">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enfriarlo</a:t>
            </a:r>
            <a:r>
              <a:rPr lang="en-US" sz="2000" dirty="0">
                <a:latin typeface="Segoe UI Semibold" panose="020B0702040204020203" pitchFamily="34" charset="0"/>
                <a:ea typeface="Verdana" panose="020B0604030504040204" pitchFamily="34" charset="0"/>
                <a:cs typeface="Segoe UI Semibold" panose="020B0702040204020203" pitchFamily="34" charset="0"/>
              </a:rPr>
              <a:t>, lo que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favorece</a:t>
            </a:r>
            <a:r>
              <a:rPr lang="en-US" sz="2000" dirty="0">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ciclones</a:t>
            </a:r>
            <a:r>
              <a:rPr lang="en-US" sz="2000" dirty="0">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más</a:t>
            </a:r>
            <a:r>
              <a:rPr lang="en-US" sz="2000" dirty="0">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intensos</a:t>
            </a:r>
            <a:r>
              <a:rPr lang="en-US" sz="2000" dirty="0">
                <a:latin typeface="Segoe UI Semibold" panose="020B0702040204020203" pitchFamily="34" charset="0"/>
                <a:ea typeface="Verdana" panose="020B0604030504040204" pitchFamily="34" charset="0"/>
                <a:cs typeface="Segoe UI Semibold" panose="020B0702040204020203" pitchFamily="34" charset="0"/>
              </a:rPr>
              <a:t>.</a:t>
            </a:r>
            <a:endParaRPr lang="en-US" sz="20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9" name="TextBox 28">
            <a:extLst>
              <a:ext uri="{FF2B5EF4-FFF2-40B4-BE49-F238E27FC236}">
                <a16:creationId xmlns:a16="http://schemas.microsoft.com/office/drawing/2014/main" id="{2EF03B27-3125-4363-B564-4204834BB799}"/>
              </a:ext>
            </a:extLst>
          </p:cNvPr>
          <p:cNvSpPr txBox="1"/>
          <p:nvPr/>
        </p:nvSpPr>
        <p:spPr>
          <a:xfrm>
            <a:off x="457989" y="1410416"/>
            <a:ext cx="4977611" cy="258532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200" dirty="0" err="1">
                <a:solidFill>
                  <a:schemeClr val="bg1"/>
                </a:solidFill>
                <a:latin typeface="Segoe UI" panose="020B0502040204020203" pitchFamily="34" charset="0"/>
                <a:cs typeface="Segoe UI" panose="020B0502040204020203" pitchFamily="34" charset="0"/>
              </a:rPr>
              <a:t>Evaluación</a:t>
            </a:r>
            <a:r>
              <a:rPr lang="en-US" sz="2200" dirty="0">
                <a:solidFill>
                  <a:schemeClr val="bg1"/>
                </a:solidFill>
                <a:latin typeface="Segoe UI" panose="020B0502040204020203" pitchFamily="34" charset="0"/>
                <a:cs typeface="Segoe UI" panose="020B0502040204020203" pitchFamily="34" charset="0"/>
              </a:rPr>
              <a:t> de </a:t>
            </a:r>
            <a:r>
              <a:rPr lang="en-US" sz="2200" dirty="0" err="1">
                <a:solidFill>
                  <a:schemeClr val="bg1"/>
                </a:solidFill>
                <a:latin typeface="Segoe UI" panose="020B0502040204020203" pitchFamily="34" charset="0"/>
                <a:cs typeface="Segoe UI" panose="020B0502040204020203" pitchFamily="34" charset="0"/>
              </a:rPr>
              <a:t>anomalías</a:t>
            </a:r>
            <a:r>
              <a:rPr lang="en-US" sz="2200" dirty="0">
                <a:solidFill>
                  <a:schemeClr val="bg1"/>
                </a:solidFill>
                <a:latin typeface="Segoe UI" panose="020B0502040204020203" pitchFamily="34" charset="0"/>
                <a:cs typeface="Segoe UI" panose="020B0502040204020203" pitchFamily="34" charset="0"/>
              </a:rPr>
              <a:t> que </a:t>
            </a:r>
            <a:r>
              <a:rPr lang="en-US" sz="2200" dirty="0" err="1">
                <a:solidFill>
                  <a:schemeClr val="bg1"/>
                </a:solidFill>
                <a:latin typeface="Segoe UI" panose="020B0502040204020203" pitchFamily="34" charset="0"/>
                <a:cs typeface="Segoe UI" panose="020B0502040204020203" pitchFamily="34" charset="0"/>
              </a:rPr>
              <a:t>tenderán</a:t>
            </a:r>
            <a:r>
              <a:rPr lang="en-US" sz="2200" dirty="0">
                <a:solidFill>
                  <a:schemeClr val="bg1"/>
                </a:solidFill>
                <a:latin typeface="Segoe UI" panose="020B0502040204020203" pitchFamily="34" charset="0"/>
                <a:cs typeface="Segoe UI" panose="020B0502040204020203" pitchFamily="34" charset="0"/>
              </a:rPr>
              <a:t> a </a:t>
            </a:r>
            <a:r>
              <a:rPr lang="en-US" sz="2200" dirty="0" err="1">
                <a:solidFill>
                  <a:schemeClr val="bg1"/>
                </a:solidFill>
                <a:latin typeface="Segoe UI" panose="020B0502040204020203" pitchFamily="34" charset="0"/>
                <a:cs typeface="Segoe UI" panose="020B0502040204020203" pitchFamily="34" charset="0"/>
              </a:rPr>
              <a:t>persistir</a:t>
            </a:r>
            <a:r>
              <a:rPr lang="en-US" sz="2200" dirty="0">
                <a:solidFill>
                  <a:schemeClr val="bg1"/>
                </a:solidFill>
                <a:latin typeface="Segoe UI" panose="020B0502040204020203" pitchFamily="34" charset="0"/>
                <a:cs typeface="Segoe UI" panose="020B0502040204020203" pitchFamily="34" charset="0"/>
              </a:rPr>
              <a:t>.</a:t>
            </a:r>
          </a:p>
          <a:p>
            <a:pPr marL="342900" indent="-342900">
              <a:spcAft>
                <a:spcPts val="1200"/>
              </a:spcAft>
              <a:buFont typeface="Arial" panose="020B0604020202020204" pitchFamily="34" charset="0"/>
              <a:buChar char="•"/>
            </a:pPr>
            <a:r>
              <a:rPr lang="en-US" sz="2200" dirty="0" err="1">
                <a:solidFill>
                  <a:schemeClr val="bg1"/>
                </a:solidFill>
                <a:latin typeface="Segoe UI" panose="020B0502040204020203" pitchFamily="34" charset="0"/>
                <a:cs typeface="Segoe UI" panose="020B0502040204020203" pitchFamily="34" charset="0"/>
              </a:rPr>
              <a:t>Aplicaciones</a:t>
            </a:r>
            <a:r>
              <a:rPr lang="en-US" sz="2200" dirty="0">
                <a:solidFill>
                  <a:schemeClr val="bg1"/>
                </a:solidFill>
                <a:latin typeface="Segoe UI" panose="020B0502040204020203" pitchFamily="34" charset="0"/>
                <a:cs typeface="Segoe UI" panose="020B0502040204020203" pitchFamily="34" charset="0"/>
              </a:rPr>
              <a:t> en:</a:t>
            </a:r>
          </a:p>
          <a:p>
            <a:pPr marL="800100" lvl="1" indent="-342900">
              <a:spcAft>
                <a:spcPts val="1200"/>
              </a:spcAft>
              <a:buFont typeface="Arial" panose="020B0604020202020204" pitchFamily="34" charset="0"/>
              <a:buChar char="•"/>
            </a:pPr>
            <a:r>
              <a:rPr lang="en-US" sz="2200" dirty="0" err="1">
                <a:solidFill>
                  <a:schemeClr val="bg1"/>
                </a:solidFill>
                <a:latin typeface="Segoe UI" panose="020B0502040204020203" pitchFamily="34" charset="0"/>
                <a:cs typeface="Segoe UI" panose="020B0502040204020203" pitchFamily="34" charset="0"/>
              </a:rPr>
              <a:t>Pronóstico</a:t>
            </a:r>
            <a:r>
              <a:rPr lang="en-US" sz="2200" dirty="0">
                <a:solidFill>
                  <a:schemeClr val="bg1"/>
                </a:solidFill>
                <a:latin typeface="Segoe UI" panose="020B0502040204020203" pitchFamily="34" charset="0"/>
                <a:cs typeface="Segoe UI" panose="020B0502040204020203" pitchFamily="34" charset="0"/>
              </a:rPr>
              <a:t> </a:t>
            </a:r>
            <a:r>
              <a:rPr lang="en-US" sz="2200" dirty="0" err="1">
                <a:solidFill>
                  <a:schemeClr val="bg1"/>
                </a:solidFill>
                <a:latin typeface="Segoe UI" panose="020B0502040204020203" pitchFamily="34" charset="0"/>
                <a:cs typeface="Segoe UI" panose="020B0502040204020203" pitchFamily="34" charset="0"/>
              </a:rPr>
              <a:t>subestacional</a:t>
            </a:r>
            <a:r>
              <a:rPr lang="en-US" sz="2200" dirty="0">
                <a:solidFill>
                  <a:schemeClr val="bg1"/>
                </a:solidFill>
                <a:latin typeface="Segoe UI" panose="020B0502040204020203" pitchFamily="34" charset="0"/>
                <a:cs typeface="Segoe UI" panose="020B0502040204020203" pitchFamily="34" charset="0"/>
              </a:rPr>
              <a:t> y </a:t>
            </a:r>
            <a:r>
              <a:rPr lang="en-US" sz="2200" dirty="0" err="1">
                <a:solidFill>
                  <a:schemeClr val="bg1"/>
                </a:solidFill>
                <a:latin typeface="Segoe UI" panose="020B0502040204020203" pitchFamily="34" charset="0"/>
                <a:cs typeface="Segoe UI" panose="020B0502040204020203" pitchFamily="34" charset="0"/>
              </a:rPr>
              <a:t>estacional</a:t>
            </a:r>
            <a:r>
              <a:rPr lang="en-US" sz="2200" dirty="0">
                <a:solidFill>
                  <a:schemeClr val="bg1"/>
                </a:solidFill>
                <a:latin typeface="Segoe UI" panose="020B0502040204020203" pitchFamily="34" charset="0"/>
                <a:cs typeface="Segoe UI" panose="020B0502040204020203" pitchFamily="34" charset="0"/>
              </a:rPr>
              <a:t>.</a:t>
            </a:r>
          </a:p>
          <a:p>
            <a:pPr marL="800100" lvl="1" indent="-342900">
              <a:spcAft>
                <a:spcPts val="1200"/>
              </a:spcAft>
              <a:buFont typeface="Arial" panose="020B0604020202020204" pitchFamily="34" charset="0"/>
              <a:buChar char="•"/>
            </a:pPr>
            <a:r>
              <a:rPr lang="en-US" sz="2200" dirty="0" err="1">
                <a:solidFill>
                  <a:schemeClr val="bg1"/>
                </a:solidFill>
                <a:latin typeface="Segoe UI" panose="020B0502040204020203" pitchFamily="34" charset="0"/>
                <a:cs typeface="Segoe UI" panose="020B0502040204020203" pitchFamily="34" charset="0"/>
              </a:rPr>
              <a:t>Ciclones</a:t>
            </a:r>
            <a:r>
              <a:rPr lang="en-US" sz="2200" dirty="0">
                <a:solidFill>
                  <a:schemeClr val="bg1"/>
                </a:solidFill>
                <a:latin typeface="Segoe UI" panose="020B0502040204020203" pitchFamily="34" charset="0"/>
                <a:cs typeface="Segoe UI" panose="020B0502040204020203" pitchFamily="34" charset="0"/>
              </a:rPr>
              <a:t> </a:t>
            </a:r>
            <a:r>
              <a:rPr lang="en-US" sz="2200" dirty="0" err="1">
                <a:solidFill>
                  <a:schemeClr val="bg1"/>
                </a:solidFill>
                <a:latin typeface="Segoe UI" panose="020B0502040204020203" pitchFamily="34" charset="0"/>
                <a:cs typeface="Segoe UI" panose="020B0502040204020203" pitchFamily="34" charset="0"/>
              </a:rPr>
              <a:t>tropicales</a:t>
            </a:r>
            <a:r>
              <a:rPr lang="en-US" sz="2200" dirty="0">
                <a:solidFill>
                  <a:schemeClr val="bg1"/>
                </a:solidFill>
                <a:latin typeface="Segoe UI" panose="020B0502040204020203" pitchFamily="34" charset="0"/>
                <a:cs typeface="Segoe UI" panose="020B0502040204020203" pitchFamily="34" charset="0"/>
              </a:rPr>
              <a:t>. </a:t>
            </a:r>
            <a:endParaRPr lang="en-US" sz="20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36389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B83FEC5E-199D-481E-B3D2-DBA28DDD58A6}"/>
              </a:ext>
            </a:extLst>
          </p:cNvPr>
          <p:cNvGrpSpPr/>
          <p:nvPr/>
        </p:nvGrpSpPr>
        <p:grpSpPr>
          <a:xfrm>
            <a:off x="518160" y="1419690"/>
            <a:ext cx="11511280" cy="4752455"/>
            <a:chOff x="518160" y="1423172"/>
            <a:chExt cx="12217160" cy="5090834"/>
          </a:xfrm>
        </p:grpSpPr>
        <p:pic>
          <p:nvPicPr>
            <p:cNvPr id="15" name="Picture 14">
              <a:extLst>
                <a:ext uri="{FF2B5EF4-FFF2-40B4-BE49-F238E27FC236}">
                  <a16:creationId xmlns:a16="http://schemas.microsoft.com/office/drawing/2014/main" id="{DE246696-C945-4DEA-88D3-451FC7D84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 y="1526505"/>
              <a:ext cx="9352040" cy="4884167"/>
            </a:xfrm>
            <a:prstGeom prst="rect">
              <a:avLst/>
            </a:prstGeom>
          </p:spPr>
        </p:pic>
        <p:sp>
          <p:nvSpPr>
            <p:cNvPr id="33" name="Speech Bubble: Rectangle with Corners Rounded 32">
              <a:extLst>
                <a:ext uri="{FF2B5EF4-FFF2-40B4-BE49-F238E27FC236}">
                  <a16:creationId xmlns:a16="http://schemas.microsoft.com/office/drawing/2014/main" id="{A0779000-190E-47BB-AF72-7D011D82E540}"/>
                </a:ext>
              </a:extLst>
            </p:cNvPr>
            <p:cNvSpPr/>
            <p:nvPr/>
          </p:nvSpPr>
          <p:spPr>
            <a:xfrm flipH="1">
              <a:off x="1729619" y="1423172"/>
              <a:ext cx="3464561" cy="758288"/>
            </a:xfrm>
            <a:prstGeom prst="wedgeRoundRectCallout">
              <a:avLst>
                <a:gd name="adj1" fmla="val -67197"/>
                <a:gd name="adj2" fmla="val 286318"/>
                <a:gd name="adj3" fmla="val 16667"/>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8D691F5-90AE-4D89-BF6D-7A7324977FE5}"/>
                </a:ext>
              </a:extLst>
            </p:cNvPr>
            <p:cNvSpPr txBox="1"/>
            <p:nvPr/>
          </p:nvSpPr>
          <p:spPr>
            <a:xfrm>
              <a:off x="1820796" y="1445645"/>
              <a:ext cx="3464561" cy="692350"/>
            </a:xfrm>
            <a:prstGeom prst="rect">
              <a:avLst/>
            </a:prstGeom>
            <a:noFill/>
          </p:spPr>
          <p:txBody>
            <a:bodyPr wrap="square">
              <a:spAutoFit/>
            </a:bodyPr>
            <a:lstStyle/>
            <a:p>
              <a:pPr>
                <a:spcAft>
                  <a:spcPts val="300"/>
                </a:spcAft>
              </a:pPr>
              <a:r>
                <a:rPr lang="en-US" dirty="0" err="1">
                  <a:latin typeface="Segoe UI Semibold" panose="020B0702040204020203" pitchFamily="34" charset="0"/>
                  <a:ea typeface="Verdana" panose="020B0604030504040204" pitchFamily="34" charset="0"/>
                  <a:cs typeface="Segoe UI Semibold" panose="020B0702040204020203" pitchFamily="34" charset="0"/>
                </a:rPr>
                <a:t>Afloramiento</a:t>
              </a:r>
              <a:r>
                <a:rPr lang="en-US" dirty="0">
                  <a:latin typeface="Segoe UI Semibold" panose="020B0702040204020203" pitchFamily="34" charset="0"/>
                  <a:ea typeface="Verdana" panose="020B0604030504040204" pitchFamily="34" charset="0"/>
                  <a:cs typeface="Segoe UI Semibold" panose="020B0702040204020203" pitchFamily="34" charset="0"/>
                </a:rPr>
                <a:t>: Tehuantepecer Low-level Jet</a:t>
              </a:r>
            </a:p>
          </p:txBody>
        </p:sp>
        <p:sp>
          <p:nvSpPr>
            <p:cNvPr id="36" name="Speech Bubble: Rectangle with Corners Rounded 35">
              <a:extLst>
                <a:ext uri="{FF2B5EF4-FFF2-40B4-BE49-F238E27FC236}">
                  <a16:creationId xmlns:a16="http://schemas.microsoft.com/office/drawing/2014/main" id="{670AEE5D-B167-4445-9BF7-4CC6B22FF046}"/>
                </a:ext>
              </a:extLst>
            </p:cNvPr>
            <p:cNvSpPr/>
            <p:nvPr/>
          </p:nvSpPr>
          <p:spPr>
            <a:xfrm flipV="1">
              <a:off x="9870200" y="5624588"/>
              <a:ext cx="2865120" cy="889418"/>
            </a:xfrm>
            <a:prstGeom prst="wedgeRoundRectCallout">
              <a:avLst>
                <a:gd name="adj1" fmla="val -106041"/>
                <a:gd name="adj2" fmla="val 38450"/>
                <a:gd name="adj3" fmla="val 16667"/>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Speech Bubble: Rectangle with Corners Rounded 48">
            <a:extLst>
              <a:ext uri="{FF2B5EF4-FFF2-40B4-BE49-F238E27FC236}">
                <a16:creationId xmlns:a16="http://schemas.microsoft.com/office/drawing/2014/main" id="{AEFD3B50-3653-42FA-8D7E-D061A3431C7C}"/>
              </a:ext>
            </a:extLst>
          </p:cNvPr>
          <p:cNvSpPr/>
          <p:nvPr/>
        </p:nvSpPr>
        <p:spPr>
          <a:xfrm flipH="1" flipV="1">
            <a:off x="326699" y="5537198"/>
            <a:ext cx="3036261" cy="1047639"/>
          </a:xfrm>
          <a:prstGeom prst="wedgeRoundRectCallout">
            <a:avLst>
              <a:gd name="adj1" fmla="val -73388"/>
              <a:gd name="adj2" fmla="val 141779"/>
              <a:gd name="adj3" fmla="val 16667"/>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A6EB19-6122-4B70-A841-1896693C8250}"/>
              </a:ext>
            </a:extLst>
          </p:cNvPr>
          <p:cNvSpPr txBox="1"/>
          <p:nvPr/>
        </p:nvSpPr>
        <p:spPr>
          <a:xfrm>
            <a:off x="1046480" y="439607"/>
            <a:ext cx="10312400" cy="646331"/>
          </a:xfrm>
          <a:prstGeom prst="rect">
            <a:avLst/>
          </a:prstGeom>
          <a:noFill/>
        </p:spPr>
        <p:txBody>
          <a:bodyPr wrap="square">
            <a:spAutoFit/>
          </a:bodyPr>
          <a:lstStyle/>
          <a:p>
            <a:pPr>
              <a:spcAft>
                <a:spcPts val="300"/>
              </a:spcAft>
            </a:pP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SST: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Afloramiento</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estabiliza</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e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inhibe</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convección</a:t>
            </a:r>
          </a:p>
        </p:txBody>
      </p:sp>
      <p:cxnSp>
        <p:nvCxnSpPr>
          <p:cNvPr id="40" name="Straight Arrow Connector 39">
            <a:extLst>
              <a:ext uri="{FF2B5EF4-FFF2-40B4-BE49-F238E27FC236}">
                <a16:creationId xmlns:a16="http://schemas.microsoft.com/office/drawing/2014/main" id="{D8536D45-A996-45C9-8C8B-475E77C5E93A}"/>
              </a:ext>
            </a:extLst>
          </p:cNvPr>
          <p:cNvCxnSpPr>
            <a:cxnSpLocks/>
          </p:cNvCxnSpPr>
          <p:nvPr/>
        </p:nvCxnSpPr>
        <p:spPr>
          <a:xfrm flipH="1">
            <a:off x="5638156" y="3007360"/>
            <a:ext cx="153044" cy="1028569"/>
          </a:xfrm>
          <a:prstGeom prst="straightConnector1">
            <a:avLst/>
          </a:prstGeom>
          <a:ln w="28575">
            <a:solidFill>
              <a:srgbClr val="FFEB75"/>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E81A3F4-E947-48E3-9AC1-ACEC9A88DA4E}"/>
              </a:ext>
            </a:extLst>
          </p:cNvPr>
          <p:cNvCxnSpPr>
            <a:cxnSpLocks/>
          </p:cNvCxnSpPr>
          <p:nvPr/>
        </p:nvCxnSpPr>
        <p:spPr>
          <a:xfrm flipH="1">
            <a:off x="7670157" y="5069840"/>
            <a:ext cx="864243" cy="272005"/>
          </a:xfrm>
          <a:prstGeom prst="straightConnector1">
            <a:avLst/>
          </a:prstGeom>
          <a:ln w="28575">
            <a:solidFill>
              <a:srgbClr val="FFEB75"/>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E14577C-7A39-4C27-A044-4BCE77FFC8B5}"/>
              </a:ext>
            </a:extLst>
          </p:cNvPr>
          <p:cNvSpPr txBox="1"/>
          <p:nvPr/>
        </p:nvSpPr>
        <p:spPr>
          <a:xfrm>
            <a:off x="9391406" y="5418255"/>
            <a:ext cx="2638034" cy="646331"/>
          </a:xfrm>
          <a:prstGeom prst="rect">
            <a:avLst/>
          </a:prstGeom>
          <a:noFill/>
        </p:spPr>
        <p:txBody>
          <a:bodyPr wrap="square">
            <a:spAutoFit/>
          </a:bodyPr>
          <a:lstStyle/>
          <a:p>
            <a:pPr>
              <a:spcAft>
                <a:spcPts val="300"/>
              </a:spcAft>
            </a:pPr>
            <a:r>
              <a:rPr lang="en-US" dirty="0" err="1">
                <a:latin typeface="Segoe UI Semibold" panose="020B0702040204020203" pitchFamily="34" charset="0"/>
                <a:ea typeface="Verdana" panose="020B0604030504040204" pitchFamily="34" charset="0"/>
                <a:cs typeface="Segoe UI Semibold" panose="020B0702040204020203" pitchFamily="34" charset="0"/>
              </a:rPr>
              <a:t>Afloramiento</a:t>
            </a:r>
            <a:r>
              <a:rPr lang="en-US" dirty="0">
                <a:latin typeface="Segoe UI Semibold" panose="020B0702040204020203" pitchFamily="34" charset="0"/>
                <a:ea typeface="Verdana" panose="020B0604030504040204" pitchFamily="34" charset="0"/>
                <a:cs typeface="Segoe UI Semibold" panose="020B0702040204020203" pitchFamily="34" charset="0"/>
              </a:rPr>
              <a:t>: </a:t>
            </a:r>
            <a:r>
              <a:rPr lang="en-US" dirty="0" err="1">
                <a:latin typeface="Segoe UI Semibold" panose="020B0702040204020203" pitchFamily="34" charset="0"/>
                <a:ea typeface="Verdana" panose="020B0604030504040204" pitchFamily="34" charset="0"/>
                <a:cs typeface="Segoe UI Semibold" panose="020B0702040204020203" pitchFamily="34" charset="0"/>
              </a:rPr>
              <a:t>Papagayo</a:t>
            </a:r>
            <a:r>
              <a:rPr lang="en-US" dirty="0">
                <a:latin typeface="Segoe UI Semibold" panose="020B0702040204020203" pitchFamily="34" charset="0"/>
                <a:ea typeface="Verdana" panose="020B0604030504040204" pitchFamily="34" charset="0"/>
                <a:cs typeface="Segoe UI Semibold" panose="020B0702040204020203" pitchFamily="34" charset="0"/>
              </a:rPr>
              <a:t> Low-level Jet</a:t>
            </a:r>
          </a:p>
        </p:txBody>
      </p:sp>
      <p:sp>
        <p:nvSpPr>
          <p:cNvPr id="46" name="Speech Bubble: Rectangle with Corners Rounded 45">
            <a:extLst>
              <a:ext uri="{FF2B5EF4-FFF2-40B4-BE49-F238E27FC236}">
                <a16:creationId xmlns:a16="http://schemas.microsoft.com/office/drawing/2014/main" id="{427D9A5E-8F2E-4BD7-9DC6-CF940814892E}"/>
              </a:ext>
            </a:extLst>
          </p:cNvPr>
          <p:cNvSpPr/>
          <p:nvPr/>
        </p:nvSpPr>
        <p:spPr>
          <a:xfrm flipH="1" flipV="1">
            <a:off x="326699" y="5537199"/>
            <a:ext cx="3036261" cy="1047639"/>
          </a:xfrm>
          <a:prstGeom prst="wedgeRoundRectCallout">
            <a:avLst>
              <a:gd name="adj1" fmla="val -102165"/>
              <a:gd name="adj2" fmla="val 64195"/>
              <a:gd name="adj3" fmla="val 16667"/>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CCC01CA6-3BDE-4C30-8F1A-5D02314099DA}"/>
              </a:ext>
            </a:extLst>
          </p:cNvPr>
          <p:cNvSpPr txBox="1"/>
          <p:nvPr/>
        </p:nvSpPr>
        <p:spPr>
          <a:xfrm>
            <a:off x="456615" y="5572329"/>
            <a:ext cx="2906346" cy="923330"/>
          </a:xfrm>
          <a:prstGeom prst="rect">
            <a:avLst/>
          </a:prstGeom>
          <a:noFill/>
        </p:spPr>
        <p:txBody>
          <a:bodyPr wrap="square">
            <a:spAutoFit/>
          </a:bodyPr>
          <a:lstStyle/>
          <a:p>
            <a:pPr>
              <a:spcAft>
                <a:spcPts val="300"/>
              </a:spcAft>
            </a:pPr>
            <a:r>
              <a:rPr lang="en-US" dirty="0">
                <a:latin typeface="Segoe UI Semibold" panose="020B0702040204020203" pitchFamily="34" charset="0"/>
                <a:ea typeface="Verdana" panose="020B0604030504040204" pitchFamily="34" charset="0"/>
                <a:cs typeface="Segoe UI Semibold" panose="020B0702040204020203" pitchFamily="34" charset="0"/>
              </a:rPr>
              <a:t>La convección se forma </a:t>
            </a:r>
            <a:r>
              <a:rPr lang="en-US" dirty="0" err="1">
                <a:latin typeface="Segoe UI Semibold" panose="020B0702040204020203" pitchFamily="34" charset="0"/>
                <a:ea typeface="Verdana" panose="020B0604030504040204" pitchFamily="34" charset="0"/>
                <a:cs typeface="Segoe UI Semibold" panose="020B0702040204020203" pitchFamily="34" charset="0"/>
              </a:rPr>
              <a:t>sobre</a:t>
            </a:r>
            <a:r>
              <a:rPr lang="en-US" dirty="0">
                <a:latin typeface="Segoe UI Semibold" panose="020B0702040204020203" pitchFamily="34" charset="0"/>
                <a:ea typeface="Verdana" panose="020B0604030504040204" pitchFamily="34" charset="0"/>
                <a:cs typeface="Segoe UI Semibold" panose="020B0702040204020203" pitchFamily="34" charset="0"/>
              </a:rPr>
              <a:t> y </a:t>
            </a:r>
            <a:r>
              <a:rPr lang="en-US" dirty="0" err="1">
                <a:latin typeface="Segoe UI Semibold" panose="020B0702040204020203" pitchFamily="34" charset="0"/>
                <a:ea typeface="Verdana" panose="020B0604030504040204" pitchFamily="34" charset="0"/>
                <a:cs typeface="Segoe UI Semibold" panose="020B0702040204020203" pitchFamily="34" charset="0"/>
              </a:rPr>
              <a:t>flujo</a:t>
            </a:r>
            <a:r>
              <a:rPr lang="en-US" dirty="0">
                <a:latin typeface="Segoe UI Semibold" panose="020B0702040204020203" pitchFamily="34" charset="0"/>
                <a:ea typeface="Verdana" panose="020B0604030504040204" pitchFamily="34" charset="0"/>
                <a:cs typeface="Segoe UI Semibold" panose="020B0702040204020203" pitchFamily="34" charset="0"/>
              </a:rPr>
              <a:t> </a:t>
            </a:r>
            <a:r>
              <a:rPr lang="en-US" dirty="0" err="1">
                <a:latin typeface="Segoe UI Semibold" panose="020B0702040204020203" pitchFamily="34" charset="0"/>
                <a:ea typeface="Verdana" panose="020B0604030504040204" pitchFamily="34" charset="0"/>
                <a:cs typeface="Segoe UI Semibold" panose="020B0702040204020203" pitchFamily="34" charset="0"/>
              </a:rPr>
              <a:t>abajo</a:t>
            </a:r>
            <a:r>
              <a:rPr lang="en-US" dirty="0">
                <a:latin typeface="Segoe UI Semibold" panose="020B0702040204020203" pitchFamily="34" charset="0"/>
                <a:ea typeface="Verdana" panose="020B0604030504040204" pitchFamily="34" charset="0"/>
                <a:cs typeface="Segoe UI Semibold" panose="020B0702040204020203" pitchFamily="34" charset="0"/>
              </a:rPr>
              <a:t> de </a:t>
            </a:r>
            <a:r>
              <a:rPr lang="en-US" dirty="0" err="1">
                <a:latin typeface="Segoe UI Semibold" panose="020B0702040204020203" pitchFamily="34" charset="0"/>
                <a:ea typeface="Verdana" panose="020B0604030504040204" pitchFamily="34" charset="0"/>
                <a:cs typeface="Segoe UI Semibold" panose="020B0702040204020203" pitchFamily="34" charset="0"/>
              </a:rPr>
              <a:t>anomalías</a:t>
            </a:r>
            <a:r>
              <a:rPr lang="en-US" dirty="0">
                <a:latin typeface="Segoe UI Semibold" panose="020B0702040204020203" pitchFamily="34" charset="0"/>
                <a:ea typeface="Verdana" panose="020B0604030504040204" pitchFamily="34" charset="0"/>
                <a:cs typeface="Segoe UI Semibold" panose="020B0702040204020203" pitchFamily="34" charset="0"/>
              </a:rPr>
              <a:t> </a:t>
            </a:r>
            <a:r>
              <a:rPr lang="en-US" dirty="0" err="1">
                <a:latin typeface="Segoe UI Semibold" panose="020B0702040204020203" pitchFamily="34" charset="0"/>
                <a:ea typeface="Verdana" panose="020B0604030504040204" pitchFamily="34" charset="0"/>
                <a:cs typeface="Segoe UI Semibold" panose="020B0702040204020203" pitchFamily="34" charset="0"/>
              </a:rPr>
              <a:t>cálidas</a:t>
            </a:r>
            <a:r>
              <a:rPr lang="en-US" dirty="0">
                <a:latin typeface="Segoe UI Semibold" panose="020B0702040204020203" pitchFamily="34" charset="0"/>
                <a:ea typeface="Verdana" panose="020B0604030504040204" pitchFamily="34" charset="0"/>
                <a:cs typeface="Segoe UI Semibold" panose="020B0702040204020203" pitchFamily="34" charset="0"/>
              </a:rPr>
              <a:t>.</a:t>
            </a:r>
          </a:p>
        </p:txBody>
      </p:sp>
      <p:sp>
        <p:nvSpPr>
          <p:cNvPr id="48" name="Oval 47">
            <a:extLst>
              <a:ext uri="{FF2B5EF4-FFF2-40B4-BE49-F238E27FC236}">
                <a16:creationId xmlns:a16="http://schemas.microsoft.com/office/drawing/2014/main" id="{D1EC44EE-D35C-41AE-ABDD-E969A9EEB379}"/>
              </a:ext>
            </a:extLst>
          </p:cNvPr>
          <p:cNvSpPr/>
          <p:nvPr/>
        </p:nvSpPr>
        <p:spPr>
          <a:xfrm>
            <a:off x="4718948" y="4599402"/>
            <a:ext cx="1732651" cy="1002290"/>
          </a:xfrm>
          <a:custGeom>
            <a:avLst/>
            <a:gdLst>
              <a:gd name="connsiteX0" fmla="*/ 0 w 660400"/>
              <a:gd name="connsiteY0" fmla="*/ 320040 h 640080"/>
              <a:gd name="connsiteX1" fmla="*/ 330200 w 660400"/>
              <a:gd name="connsiteY1" fmla="*/ 0 h 640080"/>
              <a:gd name="connsiteX2" fmla="*/ 660400 w 660400"/>
              <a:gd name="connsiteY2" fmla="*/ 320040 h 640080"/>
              <a:gd name="connsiteX3" fmla="*/ 330200 w 660400"/>
              <a:gd name="connsiteY3" fmla="*/ 640080 h 640080"/>
              <a:gd name="connsiteX4" fmla="*/ 0 w 660400"/>
              <a:gd name="connsiteY4" fmla="*/ 320040 h 640080"/>
              <a:gd name="connsiteX0" fmla="*/ 0 w 1727200"/>
              <a:gd name="connsiteY0" fmla="*/ 889122 h 942175"/>
              <a:gd name="connsiteX1" fmla="*/ 1397000 w 1727200"/>
              <a:gd name="connsiteY1" fmla="*/ 20442 h 942175"/>
              <a:gd name="connsiteX2" fmla="*/ 1727200 w 1727200"/>
              <a:gd name="connsiteY2" fmla="*/ 340482 h 942175"/>
              <a:gd name="connsiteX3" fmla="*/ 1397000 w 1727200"/>
              <a:gd name="connsiteY3" fmla="*/ 660522 h 942175"/>
              <a:gd name="connsiteX4" fmla="*/ 0 w 1727200"/>
              <a:gd name="connsiteY4" fmla="*/ 889122 h 942175"/>
              <a:gd name="connsiteX0" fmla="*/ 252 w 1727452"/>
              <a:gd name="connsiteY0" fmla="*/ 889122 h 967232"/>
              <a:gd name="connsiteX1" fmla="*/ 1397252 w 1727452"/>
              <a:gd name="connsiteY1" fmla="*/ 20442 h 967232"/>
              <a:gd name="connsiteX2" fmla="*/ 1727452 w 1727452"/>
              <a:gd name="connsiteY2" fmla="*/ 340482 h 967232"/>
              <a:gd name="connsiteX3" fmla="*/ 1285492 w 1727452"/>
              <a:gd name="connsiteY3" fmla="*/ 863722 h 967232"/>
              <a:gd name="connsiteX4" fmla="*/ 252 w 1727452"/>
              <a:gd name="connsiteY4" fmla="*/ 889122 h 967232"/>
              <a:gd name="connsiteX0" fmla="*/ 902 w 1728102"/>
              <a:gd name="connsiteY0" fmla="*/ 851439 h 926628"/>
              <a:gd name="connsiteX1" fmla="*/ 1093102 w 1728102"/>
              <a:gd name="connsiteY1" fmla="*/ 23399 h 926628"/>
              <a:gd name="connsiteX2" fmla="*/ 1728102 w 1728102"/>
              <a:gd name="connsiteY2" fmla="*/ 302799 h 926628"/>
              <a:gd name="connsiteX3" fmla="*/ 1286142 w 1728102"/>
              <a:gd name="connsiteY3" fmla="*/ 826039 h 926628"/>
              <a:gd name="connsiteX4" fmla="*/ 902 w 1728102"/>
              <a:gd name="connsiteY4" fmla="*/ 851439 h 926628"/>
              <a:gd name="connsiteX0" fmla="*/ 5451 w 1732651"/>
              <a:gd name="connsiteY0" fmla="*/ 851439 h 1002290"/>
              <a:gd name="connsiteX1" fmla="*/ 1097651 w 1732651"/>
              <a:gd name="connsiteY1" fmla="*/ 23399 h 1002290"/>
              <a:gd name="connsiteX2" fmla="*/ 1732651 w 1732651"/>
              <a:gd name="connsiteY2" fmla="*/ 302799 h 1002290"/>
              <a:gd name="connsiteX3" fmla="*/ 1290691 w 1732651"/>
              <a:gd name="connsiteY3" fmla="*/ 826039 h 1002290"/>
              <a:gd name="connsiteX4" fmla="*/ 5451 w 1732651"/>
              <a:gd name="connsiteY4" fmla="*/ 851439 h 100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651" h="1002290">
                <a:moveTo>
                  <a:pt x="5451" y="851439"/>
                </a:moveTo>
                <a:cubicBezTo>
                  <a:pt x="-77522" y="544946"/>
                  <a:pt x="809784" y="114839"/>
                  <a:pt x="1097651" y="23399"/>
                </a:cubicBezTo>
                <a:cubicBezTo>
                  <a:pt x="1385518" y="-68041"/>
                  <a:pt x="1732651" y="126046"/>
                  <a:pt x="1732651" y="302799"/>
                </a:cubicBezTo>
                <a:cubicBezTo>
                  <a:pt x="1732651" y="479552"/>
                  <a:pt x="1578558" y="734599"/>
                  <a:pt x="1290691" y="826039"/>
                </a:cubicBezTo>
                <a:cubicBezTo>
                  <a:pt x="1002824" y="917479"/>
                  <a:pt x="88424" y="1157932"/>
                  <a:pt x="5451" y="851439"/>
                </a:cubicBezTo>
                <a:close/>
              </a:path>
            </a:pathLst>
          </a:cu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7">
            <a:extLst>
              <a:ext uri="{FF2B5EF4-FFF2-40B4-BE49-F238E27FC236}">
                <a16:creationId xmlns:a16="http://schemas.microsoft.com/office/drawing/2014/main" id="{E221E866-7F86-4701-AC73-E82724826843}"/>
              </a:ext>
            </a:extLst>
          </p:cNvPr>
          <p:cNvSpPr/>
          <p:nvPr/>
        </p:nvSpPr>
        <p:spPr>
          <a:xfrm>
            <a:off x="4012507" y="3703948"/>
            <a:ext cx="1097973" cy="1002290"/>
          </a:xfrm>
          <a:custGeom>
            <a:avLst/>
            <a:gdLst>
              <a:gd name="connsiteX0" fmla="*/ 0 w 660400"/>
              <a:gd name="connsiteY0" fmla="*/ 320040 h 640080"/>
              <a:gd name="connsiteX1" fmla="*/ 330200 w 660400"/>
              <a:gd name="connsiteY1" fmla="*/ 0 h 640080"/>
              <a:gd name="connsiteX2" fmla="*/ 660400 w 660400"/>
              <a:gd name="connsiteY2" fmla="*/ 320040 h 640080"/>
              <a:gd name="connsiteX3" fmla="*/ 330200 w 660400"/>
              <a:gd name="connsiteY3" fmla="*/ 640080 h 640080"/>
              <a:gd name="connsiteX4" fmla="*/ 0 w 660400"/>
              <a:gd name="connsiteY4" fmla="*/ 320040 h 640080"/>
              <a:gd name="connsiteX0" fmla="*/ 0 w 1727200"/>
              <a:gd name="connsiteY0" fmla="*/ 889122 h 942175"/>
              <a:gd name="connsiteX1" fmla="*/ 1397000 w 1727200"/>
              <a:gd name="connsiteY1" fmla="*/ 20442 h 942175"/>
              <a:gd name="connsiteX2" fmla="*/ 1727200 w 1727200"/>
              <a:gd name="connsiteY2" fmla="*/ 340482 h 942175"/>
              <a:gd name="connsiteX3" fmla="*/ 1397000 w 1727200"/>
              <a:gd name="connsiteY3" fmla="*/ 660522 h 942175"/>
              <a:gd name="connsiteX4" fmla="*/ 0 w 1727200"/>
              <a:gd name="connsiteY4" fmla="*/ 889122 h 942175"/>
              <a:gd name="connsiteX0" fmla="*/ 252 w 1727452"/>
              <a:gd name="connsiteY0" fmla="*/ 889122 h 967232"/>
              <a:gd name="connsiteX1" fmla="*/ 1397252 w 1727452"/>
              <a:gd name="connsiteY1" fmla="*/ 20442 h 967232"/>
              <a:gd name="connsiteX2" fmla="*/ 1727452 w 1727452"/>
              <a:gd name="connsiteY2" fmla="*/ 340482 h 967232"/>
              <a:gd name="connsiteX3" fmla="*/ 1285492 w 1727452"/>
              <a:gd name="connsiteY3" fmla="*/ 863722 h 967232"/>
              <a:gd name="connsiteX4" fmla="*/ 252 w 1727452"/>
              <a:gd name="connsiteY4" fmla="*/ 889122 h 967232"/>
              <a:gd name="connsiteX0" fmla="*/ 902 w 1728102"/>
              <a:gd name="connsiteY0" fmla="*/ 851439 h 926628"/>
              <a:gd name="connsiteX1" fmla="*/ 1093102 w 1728102"/>
              <a:gd name="connsiteY1" fmla="*/ 23399 h 926628"/>
              <a:gd name="connsiteX2" fmla="*/ 1728102 w 1728102"/>
              <a:gd name="connsiteY2" fmla="*/ 302799 h 926628"/>
              <a:gd name="connsiteX3" fmla="*/ 1286142 w 1728102"/>
              <a:gd name="connsiteY3" fmla="*/ 826039 h 926628"/>
              <a:gd name="connsiteX4" fmla="*/ 902 w 1728102"/>
              <a:gd name="connsiteY4" fmla="*/ 851439 h 926628"/>
              <a:gd name="connsiteX0" fmla="*/ 5451 w 1732651"/>
              <a:gd name="connsiteY0" fmla="*/ 851439 h 1002290"/>
              <a:gd name="connsiteX1" fmla="*/ 1097651 w 1732651"/>
              <a:gd name="connsiteY1" fmla="*/ 23399 h 1002290"/>
              <a:gd name="connsiteX2" fmla="*/ 1732651 w 1732651"/>
              <a:gd name="connsiteY2" fmla="*/ 302799 h 1002290"/>
              <a:gd name="connsiteX3" fmla="*/ 1290691 w 1732651"/>
              <a:gd name="connsiteY3" fmla="*/ 826039 h 1002290"/>
              <a:gd name="connsiteX4" fmla="*/ 5451 w 1732651"/>
              <a:gd name="connsiteY4" fmla="*/ 851439 h 100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651" h="1002290">
                <a:moveTo>
                  <a:pt x="5451" y="851439"/>
                </a:moveTo>
                <a:cubicBezTo>
                  <a:pt x="-77522" y="544946"/>
                  <a:pt x="809784" y="114839"/>
                  <a:pt x="1097651" y="23399"/>
                </a:cubicBezTo>
                <a:cubicBezTo>
                  <a:pt x="1385518" y="-68041"/>
                  <a:pt x="1732651" y="126046"/>
                  <a:pt x="1732651" y="302799"/>
                </a:cubicBezTo>
                <a:cubicBezTo>
                  <a:pt x="1732651" y="479552"/>
                  <a:pt x="1578558" y="734599"/>
                  <a:pt x="1290691" y="826039"/>
                </a:cubicBezTo>
                <a:cubicBezTo>
                  <a:pt x="1002824" y="917479"/>
                  <a:pt x="88424" y="1157932"/>
                  <a:pt x="5451" y="851439"/>
                </a:cubicBezTo>
                <a:close/>
              </a:path>
            </a:pathLst>
          </a:cu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869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7E2F3-9153-436E-BA75-AA793EBA9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159" y="1590992"/>
            <a:ext cx="9265921" cy="4467640"/>
          </a:xfrm>
          <a:prstGeom prst="rect">
            <a:avLst/>
          </a:prstGeom>
        </p:spPr>
      </p:pic>
      <p:sp>
        <p:nvSpPr>
          <p:cNvPr id="18" name="TextBox 17">
            <a:extLst>
              <a:ext uri="{FF2B5EF4-FFF2-40B4-BE49-F238E27FC236}">
                <a16:creationId xmlns:a16="http://schemas.microsoft.com/office/drawing/2014/main" id="{471E6A22-FE9D-4EEC-B7CD-832CB225A80F}"/>
              </a:ext>
            </a:extLst>
          </p:cNvPr>
          <p:cNvSpPr txBox="1"/>
          <p:nvPr/>
        </p:nvSpPr>
        <p:spPr>
          <a:xfrm>
            <a:off x="8827054" y="5232827"/>
            <a:ext cx="1830787" cy="400110"/>
          </a:xfrm>
          <a:prstGeom prst="rect">
            <a:avLst/>
          </a:prstGeom>
          <a:noFill/>
        </p:spPr>
        <p:txBody>
          <a:bodyPr wrap="square">
            <a:spAutoFit/>
          </a:bodyPr>
          <a:lstStyle/>
          <a:p>
            <a:pPr>
              <a:spcAft>
                <a:spcPts val="300"/>
              </a:spcAft>
            </a:pPr>
            <a:r>
              <a:rPr lang="en-US" sz="2000" dirty="0">
                <a:solidFill>
                  <a:srgbClr val="FFFF00"/>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Venezuela</a:t>
            </a:r>
          </a:p>
        </p:txBody>
      </p:sp>
      <p:sp>
        <p:nvSpPr>
          <p:cNvPr id="19" name="TextBox 18">
            <a:extLst>
              <a:ext uri="{FF2B5EF4-FFF2-40B4-BE49-F238E27FC236}">
                <a16:creationId xmlns:a16="http://schemas.microsoft.com/office/drawing/2014/main" id="{B511617F-E0D6-4E80-81E0-70953CC90C72}"/>
              </a:ext>
            </a:extLst>
          </p:cNvPr>
          <p:cNvSpPr txBox="1"/>
          <p:nvPr/>
        </p:nvSpPr>
        <p:spPr>
          <a:xfrm>
            <a:off x="6167119" y="5432882"/>
            <a:ext cx="1830787" cy="400110"/>
          </a:xfrm>
          <a:prstGeom prst="rect">
            <a:avLst/>
          </a:prstGeom>
          <a:noFill/>
        </p:spPr>
        <p:txBody>
          <a:bodyPr wrap="square">
            <a:spAutoFit/>
          </a:bodyPr>
          <a:lstStyle/>
          <a:p>
            <a:pPr>
              <a:spcAft>
                <a:spcPts val="300"/>
              </a:spcAft>
            </a:pPr>
            <a:r>
              <a:rPr lang="en-US" sz="2000" dirty="0">
                <a:solidFill>
                  <a:srgbClr val="FFFF00"/>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Colombia</a:t>
            </a:r>
          </a:p>
        </p:txBody>
      </p:sp>
      <p:cxnSp>
        <p:nvCxnSpPr>
          <p:cNvPr id="20" name="Straight Arrow Connector 19">
            <a:extLst>
              <a:ext uri="{FF2B5EF4-FFF2-40B4-BE49-F238E27FC236}">
                <a16:creationId xmlns:a16="http://schemas.microsoft.com/office/drawing/2014/main" id="{9E89CD22-EBAC-494B-A58C-35ED8A3E1BC4}"/>
              </a:ext>
            </a:extLst>
          </p:cNvPr>
          <p:cNvCxnSpPr>
            <a:cxnSpLocks/>
          </p:cNvCxnSpPr>
          <p:nvPr/>
        </p:nvCxnSpPr>
        <p:spPr>
          <a:xfrm flipH="1" flipV="1">
            <a:off x="6167119" y="4024867"/>
            <a:ext cx="2516909" cy="4929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CB3F876-3729-4A28-946D-8EE409DDE962}"/>
              </a:ext>
            </a:extLst>
          </p:cNvPr>
          <p:cNvSpPr txBox="1"/>
          <p:nvPr/>
        </p:nvSpPr>
        <p:spPr>
          <a:xfrm>
            <a:off x="6451597" y="4024867"/>
            <a:ext cx="1830787" cy="400110"/>
          </a:xfrm>
          <a:prstGeom prst="rect">
            <a:avLst/>
          </a:prstGeom>
          <a:noFill/>
        </p:spPr>
        <p:txBody>
          <a:bodyPr wrap="square">
            <a:spAutoFit/>
          </a:bodyPr>
          <a:lstStyle/>
          <a:p>
            <a:pPr>
              <a:spcAft>
                <a:spcPts val="300"/>
              </a:spcAft>
            </a:pPr>
            <a:r>
              <a:rPr lang="en-US" sz="2000" dirty="0">
                <a:solidFill>
                  <a:srgbClr val="FFFF00"/>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LLJ</a:t>
            </a:r>
          </a:p>
        </p:txBody>
      </p:sp>
      <mc:AlternateContent xmlns:mc="http://schemas.openxmlformats.org/markup-compatibility/2006">
        <mc:Choice xmlns:p14="http://schemas.microsoft.com/office/powerpoint/2010/main" Requires="p14">
          <p:contentPart p14:bwMode="auto" r:id="rId4">
            <p14:nvContentPartPr>
              <p14:cNvPr id="8" name="Ink 7">
                <a:extLst>
                  <a:ext uri="{FF2B5EF4-FFF2-40B4-BE49-F238E27FC236}">
                    <a16:creationId xmlns:a16="http://schemas.microsoft.com/office/drawing/2014/main" id="{09F3C9F6-C2F2-480E-8DA0-5E50551374AA}"/>
                  </a:ext>
                </a:extLst>
              </p14:cNvPr>
              <p14:cNvContentPartPr/>
              <p14:nvPr/>
            </p14:nvContentPartPr>
            <p14:xfrm>
              <a:off x="6140520" y="3448080"/>
              <a:ext cx="4394520" cy="1797480"/>
            </p14:xfrm>
          </p:contentPart>
        </mc:Choice>
        <mc:Fallback>
          <p:pic>
            <p:nvPicPr>
              <p:cNvPr id="8" name="Ink 7">
                <a:extLst>
                  <a:ext uri="{FF2B5EF4-FFF2-40B4-BE49-F238E27FC236}">
                    <a16:creationId xmlns:a16="http://schemas.microsoft.com/office/drawing/2014/main" id="{09F3C9F6-C2F2-480E-8DA0-5E50551374AA}"/>
                  </a:ext>
                </a:extLst>
              </p:cNvPr>
              <p:cNvPicPr/>
              <p:nvPr/>
            </p:nvPicPr>
            <p:blipFill>
              <a:blip r:embed="rId5"/>
              <a:stretch>
                <a:fillRect/>
              </a:stretch>
            </p:blipFill>
            <p:spPr>
              <a:xfrm>
                <a:off x="6131160" y="3438720"/>
                <a:ext cx="4413240" cy="1816200"/>
              </a:xfrm>
              <a:prstGeom prst="rect">
                <a:avLst/>
              </a:prstGeom>
            </p:spPr>
          </p:pic>
        </mc:Fallback>
      </mc:AlternateContent>
      <p:sp>
        <p:nvSpPr>
          <p:cNvPr id="26" name="TextBox 25">
            <a:extLst>
              <a:ext uri="{FF2B5EF4-FFF2-40B4-BE49-F238E27FC236}">
                <a16:creationId xmlns:a16="http://schemas.microsoft.com/office/drawing/2014/main" id="{74A96A08-0AF7-42D2-84FF-91DE6805F7A1}"/>
              </a:ext>
            </a:extLst>
          </p:cNvPr>
          <p:cNvSpPr txBox="1"/>
          <p:nvPr/>
        </p:nvSpPr>
        <p:spPr>
          <a:xfrm>
            <a:off x="1046480" y="439607"/>
            <a:ext cx="10312400" cy="646331"/>
          </a:xfrm>
          <a:prstGeom prst="rect">
            <a:avLst/>
          </a:prstGeom>
          <a:noFill/>
        </p:spPr>
        <p:txBody>
          <a:bodyPr wrap="square">
            <a:spAutoFit/>
          </a:bodyPr>
          <a:lstStyle/>
          <a:p>
            <a:pPr>
              <a:spcAft>
                <a:spcPts val="300"/>
              </a:spcAft>
            </a:pP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SST: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Afloramiento</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estabiliza</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e </a:t>
            </a:r>
            <a:r>
              <a:rPr lang="en-US" sz="36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inhibe</a:t>
            </a: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convección</a:t>
            </a:r>
          </a:p>
        </p:txBody>
      </p:sp>
    </p:spTree>
    <p:extLst>
      <p:ext uri="{BB962C8B-B14F-4D97-AF65-F5344CB8AC3E}">
        <p14:creationId xmlns:p14="http://schemas.microsoft.com/office/powerpoint/2010/main" val="3413368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2194560" y="416848"/>
            <a:ext cx="8530047" cy="707886"/>
          </a:xfrm>
          <a:prstGeom prst="rect">
            <a:avLst/>
          </a:prstGeom>
          <a:noFill/>
        </p:spPr>
        <p:txBody>
          <a:bodyPr wrap="square">
            <a:spAutoFit/>
          </a:bodyPr>
          <a:lstStyle/>
          <a:p>
            <a:pPr>
              <a:spcAft>
                <a:spcPts val="300"/>
              </a:spcAft>
            </a:pP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Discusión</a:t>
            </a: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de </a:t>
            </a: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condiciones</a:t>
            </a: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actuales</a:t>
            </a:r>
            <a:endPar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4" name="Picture 3">
            <a:extLst>
              <a:ext uri="{FF2B5EF4-FFF2-40B4-BE49-F238E27FC236}">
                <a16:creationId xmlns:a16="http://schemas.microsoft.com/office/drawing/2014/main" id="{D507C08E-E856-4AD0-A793-3A6A22302AF5}"/>
              </a:ext>
            </a:extLst>
          </p:cNvPr>
          <p:cNvPicPr>
            <a:picLocks noChangeAspect="1"/>
          </p:cNvPicPr>
          <p:nvPr/>
        </p:nvPicPr>
        <p:blipFill rotWithShape="1">
          <a:blip r:embed="rId3"/>
          <a:srcRect l="1429" t="4729" r="1271" b="3592"/>
          <a:stretch/>
        </p:blipFill>
        <p:spPr>
          <a:xfrm>
            <a:off x="3962400" y="1412080"/>
            <a:ext cx="7995920" cy="5171600"/>
          </a:xfrm>
          <a:prstGeom prst="rect">
            <a:avLst/>
          </a:prstGeom>
        </p:spPr>
      </p:pic>
      <p:sp>
        <p:nvSpPr>
          <p:cNvPr id="6" name="TextBox 5">
            <a:extLst>
              <a:ext uri="{FF2B5EF4-FFF2-40B4-BE49-F238E27FC236}">
                <a16:creationId xmlns:a16="http://schemas.microsoft.com/office/drawing/2014/main" id="{6008AB78-1824-4362-B363-73CBCDC33C9D}"/>
              </a:ext>
            </a:extLst>
          </p:cNvPr>
          <p:cNvSpPr txBox="1"/>
          <p:nvPr/>
        </p:nvSpPr>
        <p:spPr>
          <a:xfrm>
            <a:off x="383886" y="1330029"/>
            <a:ext cx="3971532" cy="298543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200" dirty="0">
                <a:solidFill>
                  <a:schemeClr val="bg1"/>
                </a:solidFill>
                <a:latin typeface="Segoe UI" panose="020B0502040204020203" pitchFamily="34" charset="0"/>
                <a:cs typeface="Segoe UI" panose="020B0502040204020203" pitchFamily="34" charset="0"/>
              </a:rPr>
              <a:t>T&gt;26/27°C se </a:t>
            </a:r>
            <a:r>
              <a:rPr lang="en-US" sz="2200" dirty="0" err="1">
                <a:solidFill>
                  <a:schemeClr val="bg1"/>
                </a:solidFill>
                <a:latin typeface="Segoe UI" panose="020B0502040204020203" pitchFamily="34" charset="0"/>
                <a:cs typeface="Segoe UI" panose="020B0502040204020203" pitchFamily="34" charset="0"/>
              </a:rPr>
              <a:t>asocia</a:t>
            </a:r>
            <a:r>
              <a:rPr lang="en-US" sz="2200" dirty="0">
                <a:solidFill>
                  <a:schemeClr val="bg1"/>
                </a:solidFill>
                <a:latin typeface="Segoe UI" panose="020B0502040204020203" pitchFamily="34" charset="0"/>
                <a:cs typeface="Segoe UI" panose="020B0502040204020203" pitchFamily="34" charset="0"/>
              </a:rPr>
              <a:t> a convección libre en el </a:t>
            </a:r>
            <a:r>
              <a:rPr lang="en-US" sz="2200" dirty="0" err="1">
                <a:solidFill>
                  <a:schemeClr val="bg1"/>
                </a:solidFill>
                <a:latin typeface="Segoe UI" panose="020B0502040204020203" pitchFamily="34" charset="0"/>
                <a:cs typeface="Segoe UI" panose="020B0502040204020203" pitchFamily="34" charset="0"/>
              </a:rPr>
              <a:t>trópico</a:t>
            </a:r>
            <a:r>
              <a:rPr lang="en-US" sz="2200" dirty="0">
                <a:solidFill>
                  <a:schemeClr val="bg1"/>
                </a:solidFill>
                <a:latin typeface="Segoe UI" panose="020B0502040204020203" pitchFamily="34" charset="0"/>
                <a:cs typeface="Segoe UI" panose="020B0502040204020203" pitchFamily="34" charset="0"/>
              </a:rPr>
              <a:t> por </a:t>
            </a:r>
            <a:r>
              <a:rPr lang="en-US" sz="2200" dirty="0" err="1">
                <a:solidFill>
                  <a:schemeClr val="bg1"/>
                </a:solidFill>
                <a:latin typeface="Segoe UI" panose="020B0502040204020203" pitchFamily="34" charset="0"/>
                <a:cs typeface="Segoe UI" panose="020B0502040204020203" pitchFamily="34" charset="0"/>
              </a:rPr>
              <a:t>generar</a:t>
            </a:r>
            <a:r>
              <a:rPr lang="en-US" sz="2200" dirty="0">
                <a:solidFill>
                  <a:schemeClr val="bg1"/>
                </a:solidFill>
                <a:latin typeface="Segoe UI" panose="020B0502040204020203" pitchFamily="34" charset="0"/>
                <a:cs typeface="Segoe UI" panose="020B0502040204020203" pitchFamily="34" charset="0"/>
              </a:rPr>
              <a:t> </a:t>
            </a:r>
            <a:r>
              <a:rPr lang="en-US" sz="2200" dirty="0" err="1">
                <a:solidFill>
                  <a:schemeClr val="bg1"/>
                </a:solidFill>
                <a:latin typeface="Segoe UI" panose="020B0502040204020203" pitchFamily="34" charset="0"/>
                <a:cs typeface="Segoe UI" panose="020B0502040204020203" pitchFamily="34" charset="0"/>
              </a:rPr>
              <a:t>suficiente</a:t>
            </a:r>
            <a:r>
              <a:rPr lang="en-US" sz="2200" dirty="0">
                <a:solidFill>
                  <a:schemeClr val="bg1"/>
                </a:solidFill>
                <a:latin typeface="Segoe UI" panose="020B0502040204020203" pitchFamily="34" charset="0"/>
                <a:cs typeface="Segoe UI" panose="020B0502040204020203" pitchFamily="34" charset="0"/>
              </a:rPr>
              <a:t> </a:t>
            </a:r>
            <a:r>
              <a:rPr lang="en-US" sz="2200" dirty="0" err="1">
                <a:solidFill>
                  <a:schemeClr val="bg1"/>
                </a:solidFill>
                <a:latin typeface="Segoe UI" panose="020B0502040204020203" pitchFamily="34" charset="0"/>
                <a:cs typeface="Segoe UI" panose="020B0502040204020203" pitchFamily="34" charset="0"/>
              </a:rPr>
              <a:t>inestabilidad</a:t>
            </a:r>
            <a:r>
              <a:rPr lang="en-US" sz="2200" dirty="0">
                <a:solidFill>
                  <a:schemeClr val="bg1"/>
                </a:solidFill>
                <a:latin typeface="Segoe UI" panose="020B0502040204020203" pitchFamily="34" charset="0"/>
                <a:cs typeface="Segoe UI" panose="020B0502040204020203" pitchFamily="34" charset="0"/>
              </a:rPr>
              <a:t>.</a:t>
            </a:r>
          </a:p>
          <a:p>
            <a:pPr marL="342900" indent="-342900">
              <a:spcAft>
                <a:spcPts val="1200"/>
              </a:spcAft>
              <a:buFont typeface="Arial" panose="020B0604020202020204" pitchFamily="34" charset="0"/>
              <a:buChar char="•"/>
            </a:pPr>
            <a:endParaRPr lang="en-US" sz="1000" dirty="0">
              <a:solidFill>
                <a:schemeClr val="bg1"/>
              </a:solidFill>
              <a:latin typeface="Segoe UI" panose="020B0502040204020203" pitchFamily="34" charset="0"/>
              <a:cs typeface="Segoe UI" panose="020B0502040204020203" pitchFamily="34" charset="0"/>
            </a:endParaRPr>
          </a:p>
          <a:p>
            <a:pPr marL="342900" indent="-342900">
              <a:spcAft>
                <a:spcPts val="1200"/>
              </a:spcAft>
              <a:buFont typeface="Arial" panose="020B0604020202020204" pitchFamily="34" charset="0"/>
              <a:buChar char="•"/>
            </a:pPr>
            <a:r>
              <a:rPr lang="en-US" sz="2200" dirty="0" err="1">
                <a:solidFill>
                  <a:schemeClr val="bg1"/>
                </a:solidFill>
                <a:latin typeface="Segoe UI" panose="020B0502040204020203" pitchFamily="34" charset="0"/>
                <a:cs typeface="Segoe UI" panose="020B0502040204020203" pitchFamily="34" charset="0"/>
              </a:rPr>
              <a:t>Requerimiento</a:t>
            </a:r>
            <a:r>
              <a:rPr lang="en-US" sz="2200" dirty="0">
                <a:solidFill>
                  <a:schemeClr val="bg1"/>
                </a:solidFill>
                <a:latin typeface="Segoe UI" panose="020B0502040204020203" pitchFamily="34" charset="0"/>
                <a:cs typeface="Segoe UI" panose="020B0502040204020203" pitchFamily="34" charset="0"/>
              </a:rPr>
              <a:t> para </a:t>
            </a:r>
            <a:r>
              <a:rPr lang="en-US" sz="2200" dirty="0" err="1">
                <a:solidFill>
                  <a:schemeClr val="bg1"/>
                </a:solidFill>
                <a:latin typeface="Segoe UI" panose="020B0502040204020203" pitchFamily="34" charset="0"/>
                <a:cs typeface="Segoe UI" panose="020B0502040204020203" pitchFamily="34" charset="0"/>
              </a:rPr>
              <a:t>formación</a:t>
            </a:r>
            <a:r>
              <a:rPr lang="en-US" sz="2200" dirty="0">
                <a:solidFill>
                  <a:schemeClr val="bg1"/>
                </a:solidFill>
                <a:latin typeface="Segoe UI" panose="020B0502040204020203" pitchFamily="34" charset="0"/>
                <a:cs typeface="Segoe UI" panose="020B0502040204020203" pitchFamily="34" charset="0"/>
              </a:rPr>
              <a:t> de </a:t>
            </a:r>
            <a:r>
              <a:rPr lang="en-US" sz="2200" dirty="0" err="1">
                <a:solidFill>
                  <a:schemeClr val="bg1"/>
                </a:solidFill>
                <a:latin typeface="Segoe UI" panose="020B0502040204020203" pitchFamily="34" charset="0"/>
                <a:cs typeface="Segoe UI" panose="020B0502040204020203" pitchFamily="34" charset="0"/>
              </a:rPr>
              <a:t>ciclones</a:t>
            </a:r>
            <a:r>
              <a:rPr lang="en-US" sz="2200" dirty="0">
                <a:solidFill>
                  <a:schemeClr val="bg1"/>
                </a:solidFill>
                <a:latin typeface="Segoe UI" panose="020B0502040204020203" pitchFamily="34" charset="0"/>
                <a:cs typeface="Segoe UI" panose="020B0502040204020203" pitchFamily="34" charset="0"/>
              </a:rPr>
              <a:t> </a:t>
            </a:r>
            <a:r>
              <a:rPr lang="en-US" sz="2200" dirty="0" err="1">
                <a:solidFill>
                  <a:schemeClr val="bg1"/>
                </a:solidFill>
                <a:latin typeface="Segoe UI" panose="020B0502040204020203" pitchFamily="34" charset="0"/>
                <a:cs typeface="Segoe UI" panose="020B0502040204020203" pitchFamily="34" charset="0"/>
              </a:rPr>
              <a:t>tropicales</a:t>
            </a:r>
            <a:r>
              <a:rPr lang="en-US" sz="2200" dirty="0">
                <a:solidFill>
                  <a:schemeClr val="bg1"/>
                </a:solidFill>
                <a:latin typeface="Segoe UI" panose="020B0502040204020203" pitchFamily="34" charset="0"/>
                <a:cs typeface="Segoe UI" panose="020B0502040204020203" pitchFamily="34" charset="0"/>
              </a:rPr>
              <a:t>.</a:t>
            </a:r>
            <a:endParaRPr lang="en-US" sz="2000" dirty="0">
              <a:solidFill>
                <a:schemeClr val="bg1"/>
              </a:solidFill>
              <a:latin typeface="Segoe UI" panose="020B0502040204020203" pitchFamily="34" charset="0"/>
              <a:cs typeface="Segoe UI" panose="020B0502040204020203" pitchFamily="34" charset="0"/>
            </a:endParaRPr>
          </a:p>
        </p:txBody>
      </p:sp>
      <p:sp>
        <p:nvSpPr>
          <p:cNvPr id="8" name="Arrow: Down 7">
            <a:extLst>
              <a:ext uri="{FF2B5EF4-FFF2-40B4-BE49-F238E27FC236}">
                <a16:creationId xmlns:a16="http://schemas.microsoft.com/office/drawing/2014/main" id="{FC8C8514-8EBB-4D0B-9645-248EDFC8ECBB}"/>
              </a:ext>
            </a:extLst>
          </p:cNvPr>
          <p:cNvSpPr/>
          <p:nvPr/>
        </p:nvSpPr>
        <p:spPr>
          <a:xfrm>
            <a:off x="2617012" y="3962400"/>
            <a:ext cx="528320" cy="558357"/>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B28F612-01A5-4577-8E94-240EA619CB12}"/>
              </a:ext>
            </a:extLst>
          </p:cNvPr>
          <p:cNvPicPr>
            <a:picLocks noChangeAspect="1"/>
          </p:cNvPicPr>
          <p:nvPr/>
        </p:nvPicPr>
        <p:blipFill>
          <a:blip r:embed="rId4"/>
          <a:stretch>
            <a:fillRect/>
          </a:stretch>
        </p:blipFill>
        <p:spPr>
          <a:xfrm>
            <a:off x="776904" y="4520758"/>
            <a:ext cx="4208536" cy="1727642"/>
          </a:xfrm>
          <a:prstGeom prst="rect">
            <a:avLst/>
          </a:prstGeom>
          <a:ln>
            <a:solidFill>
              <a:schemeClr val="tx1"/>
            </a:solidFill>
          </a:ln>
          <a:effectLst>
            <a:outerShdw blurRad="50800" dist="38100" algn="l" rotWithShape="0">
              <a:prstClr val="black">
                <a:alpha val="40000"/>
              </a:prstClr>
            </a:outerShdw>
          </a:effectLst>
        </p:spPr>
      </p:pic>
      <p:sp>
        <p:nvSpPr>
          <p:cNvPr id="10" name="Oval 9">
            <a:extLst>
              <a:ext uri="{FF2B5EF4-FFF2-40B4-BE49-F238E27FC236}">
                <a16:creationId xmlns:a16="http://schemas.microsoft.com/office/drawing/2014/main" id="{8E6BB077-D36E-47F3-A688-12554AF6D420}"/>
              </a:ext>
            </a:extLst>
          </p:cNvPr>
          <p:cNvSpPr/>
          <p:nvPr/>
        </p:nvSpPr>
        <p:spPr>
          <a:xfrm>
            <a:off x="6770164" y="4140056"/>
            <a:ext cx="139781" cy="14560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07B5143-9D40-4346-B3E3-ABCC04176DEE}"/>
              </a:ext>
            </a:extLst>
          </p:cNvPr>
          <p:cNvSpPr/>
          <p:nvPr/>
        </p:nvSpPr>
        <p:spPr>
          <a:xfrm>
            <a:off x="7505967" y="4030553"/>
            <a:ext cx="139781" cy="14560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ECB475C-0F27-4B65-93EB-8C27AA17EE02}"/>
              </a:ext>
            </a:extLst>
          </p:cNvPr>
          <p:cNvSpPr/>
          <p:nvPr/>
        </p:nvSpPr>
        <p:spPr>
          <a:xfrm>
            <a:off x="7875648" y="3962400"/>
            <a:ext cx="139781" cy="14560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0ADCECA-AB99-4723-B4D7-C546F092D438}"/>
              </a:ext>
            </a:extLst>
          </p:cNvPr>
          <p:cNvSpPr/>
          <p:nvPr/>
        </p:nvSpPr>
        <p:spPr>
          <a:xfrm>
            <a:off x="7960360" y="4067253"/>
            <a:ext cx="139781" cy="14560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3487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61A3FC-D958-4C80-AD8F-A487690E5073}"/>
              </a:ext>
            </a:extLst>
          </p:cNvPr>
          <p:cNvPicPr>
            <a:picLocks noChangeAspect="1"/>
          </p:cNvPicPr>
          <p:nvPr/>
        </p:nvPicPr>
        <p:blipFill>
          <a:blip r:embed="rId3"/>
          <a:stretch>
            <a:fillRect/>
          </a:stretch>
        </p:blipFill>
        <p:spPr>
          <a:xfrm>
            <a:off x="304799" y="1371599"/>
            <a:ext cx="5608321" cy="4450081"/>
          </a:xfrm>
          <a:prstGeom prst="rect">
            <a:avLst/>
          </a:prstGeom>
        </p:spPr>
      </p:pic>
      <p:pic>
        <p:nvPicPr>
          <p:cNvPr id="8" name="Picture 7">
            <a:extLst>
              <a:ext uri="{FF2B5EF4-FFF2-40B4-BE49-F238E27FC236}">
                <a16:creationId xmlns:a16="http://schemas.microsoft.com/office/drawing/2014/main" id="{4F66CCF7-EAAD-46ED-AE8C-0A3F3770161A}"/>
              </a:ext>
            </a:extLst>
          </p:cNvPr>
          <p:cNvPicPr>
            <a:picLocks noChangeAspect="1"/>
          </p:cNvPicPr>
          <p:nvPr/>
        </p:nvPicPr>
        <p:blipFill>
          <a:blip r:embed="rId4"/>
          <a:stretch>
            <a:fillRect/>
          </a:stretch>
        </p:blipFill>
        <p:spPr>
          <a:xfrm>
            <a:off x="6004560" y="1371599"/>
            <a:ext cx="5882641" cy="4450081"/>
          </a:xfrm>
          <a:prstGeom prst="rect">
            <a:avLst/>
          </a:prstGeom>
        </p:spPr>
      </p:pic>
      <p:sp>
        <p:nvSpPr>
          <p:cNvPr id="9" name="TextBox 8">
            <a:extLst>
              <a:ext uri="{FF2B5EF4-FFF2-40B4-BE49-F238E27FC236}">
                <a16:creationId xmlns:a16="http://schemas.microsoft.com/office/drawing/2014/main" id="{FC2EB06C-9DEC-49F6-B884-C1553872A7F3}"/>
              </a:ext>
            </a:extLst>
          </p:cNvPr>
          <p:cNvSpPr txBox="1"/>
          <p:nvPr/>
        </p:nvSpPr>
        <p:spPr>
          <a:xfrm>
            <a:off x="2194560" y="416848"/>
            <a:ext cx="8530047" cy="707886"/>
          </a:xfrm>
          <a:prstGeom prst="rect">
            <a:avLst/>
          </a:prstGeom>
          <a:noFill/>
        </p:spPr>
        <p:txBody>
          <a:bodyPr wrap="square">
            <a:spAutoFit/>
          </a:bodyPr>
          <a:lstStyle/>
          <a:p>
            <a:pPr>
              <a:spcAft>
                <a:spcPts val="300"/>
              </a:spcAft>
            </a:pP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Discusión</a:t>
            </a: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de </a:t>
            </a: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condiciones</a:t>
            </a: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actuales</a:t>
            </a:r>
            <a:endPar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spTree>
    <p:extLst>
      <p:ext uri="{BB962C8B-B14F-4D97-AF65-F5344CB8AC3E}">
        <p14:creationId xmlns:p14="http://schemas.microsoft.com/office/powerpoint/2010/main" val="3417328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4348480" y="392182"/>
            <a:ext cx="6599647" cy="707886"/>
          </a:xfrm>
          <a:prstGeom prst="rect">
            <a:avLst/>
          </a:prstGeom>
          <a:noFill/>
        </p:spPr>
        <p:txBody>
          <a:bodyPr wrap="square">
            <a:spAutoFit/>
          </a:bodyPr>
          <a:lstStyle/>
          <a:p>
            <a:pPr>
              <a:spcAft>
                <a:spcPts val="300"/>
              </a:spcAft>
            </a:pP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Recursos</a:t>
            </a: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SST</a:t>
            </a:r>
          </a:p>
        </p:txBody>
      </p:sp>
      <p:sp>
        <p:nvSpPr>
          <p:cNvPr id="9" name="TextBox 8">
            <a:extLst>
              <a:ext uri="{FF2B5EF4-FFF2-40B4-BE49-F238E27FC236}">
                <a16:creationId xmlns:a16="http://schemas.microsoft.com/office/drawing/2014/main" id="{5C1136C4-EAF7-442F-80B3-9A4B3F744DEF}"/>
              </a:ext>
            </a:extLst>
          </p:cNvPr>
          <p:cNvSpPr txBox="1"/>
          <p:nvPr/>
        </p:nvSpPr>
        <p:spPr>
          <a:xfrm>
            <a:off x="523240" y="1785164"/>
            <a:ext cx="9997440" cy="400110"/>
          </a:xfrm>
          <a:prstGeom prst="rect">
            <a:avLst/>
          </a:prstGeom>
          <a:noFill/>
        </p:spPr>
        <p:txBody>
          <a:bodyPr wrap="square">
            <a:spAutoFit/>
          </a:bodyPr>
          <a:lstStyle/>
          <a:p>
            <a:r>
              <a:rPr lang="pt-BR" sz="2000" dirty="0">
                <a:solidFill>
                  <a:schemeClr val="bg1"/>
                </a:solidFill>
                <a:latin typeface="Segoe UI" panose="020B0502040204020203" pitchFamily="34" charset="0"/>
                <a:cs typeface="Segoe UI" panose="020B0502040204020203" pitchFamily="34" charset="0"/>
              </a:rPr>
              <a:t>Anomalías de la capa, CPC GODAS: https://www.cpc.ncep.noaa.gov/products/GODAS/</a:t>
            </a:r>
          </a:p>
        </p:txBody>
      </p:sp>
      <p:sp>
        <p:nvSpPr>
          <p:cNvPr id="11" name="TextBox 10">
            <a:extLst>
              <a:ext uri="{FF2B5EF4-FFF2-40B4-BE49-F238E27FC236}">
                <a16:creationId xmlns:a16="http://schemas.microsoft.com/office/drawing/2014/main" id="{E4B0F350-DC81-43C4-A174-FEC7EFDEA52E}"/>
              </a:ext>
            </a:extLst>
          </p:cNvPr>
          <p:cNvSpPr txBox="1"/>
          <p:nvPr/>
        </p:nvSpPr>
        <p:spPr>
          <a:xfrm>
            <a:off x="523240" y="1385054"/>
            <a:ext cx="9509760" cy="400110"/>
          </a:xfrm>
          <a:prstGeom prst="rect">
            <a:avLst/>
          </a:prstGeom>
          <a:noFill/>
        </p:spPr>
        <p:txBody>
          <a:bodyPr wrap="square">
            <a:spAutoFit/>
          </a:bodyPr>
          <a:lstStyle/>
          <a:p>
            <a:r>
              <a:rPr lang="en-US" sz="2000" dirty="0">
                <a:solidFill>
                  <a:schemeClr val="bg1"/>
                </a:solidFill>
                <a:latin typeface="Segoe UI" panose="020B0502040204020203" pitchFamily="34" charset="0"/>
                <a:cs typeface="Segoe UI" panose="020B0502040204020203" pitchFamily="34" charset="0"/>
              </a:rPr>
              <a:t>SST y </a:t>
            </a:r>
            <a:r>
              <a:rPr lang="en-US" sz="2000" dirty="0" err="1">
                <a:solidFill>
                  <a:schemeClr val="bg1"/>
                </a:solidFill>
                <a:latin typeface="Segoe UI" panose="020B0502040204020203" pitchFamily="34" charset="0"/>
                <a:cs typeface="Segoe UI" panose="020B0502040204020203" pitchFamily="34" charset="0"/>
              </a:rPr>
              <a:t>anomalías</a:t>
            </a:r>
            <a:r>
              <a:rPr lang="en-US" sz="2000" dirty="0">
                <a:solidFill>
                  <a:schemeClr val="bg1"/>
                </a:solidFill>
                <a:latin typeface="Segoe UI" panose="020B0502040204020203" pitchFamily="34" charset="0"/>
                <a:cs typeface="Segoe UI" panose="020B0502040204020203" pitchFamily="34" charset="0"/>
              </a:rPr>
              <a:t>, NOAA PSL: https://psl.noaa.gov/map/clim/sst.shtml</a:t>
            </a:r>
          </a:p>
        </p:txBody>
      </p:sp>
      <p:sp>
        <p:nvSpPr>
          <p:cNvPr id="13" name="TextBox 12">
            <a:extLst>
              <a:ext uri="{FF2B5EF4-FFF2-40B4-BE49-F238E27FC236}">
                <a16:creationId xmlns:a16="http://schemas.microsoft.com/office/drawing/2014/main" id="{F083093D-39F3-47FF-8FA6-6944418B661E}"/>
              </a:ext>
            </a:extLst>
          </p:cNvPr>
          <p:cNvSpPr txBox="1"/>
          <p:nvPr/>
        </p:nvSpPr>
        <p:spPr>
          <a:xfrm>
            <a:off x="523240" y="2761030"/>
            <a:ext cx="11145520" cy="3370153"/>
          </a:xfrm>
          <a:prstGeom prst="rect">
            <a:avLst/>
          </a:prstGeom>
          <a:noFill/>
        </p:spPr>
        <p:txBody>
          <a:bodyPr wrap="square">
            <a:spAutoFit/>
          </a:bodyPr>
          <a:lstStyle/>
          <a:p>
            <a:r>
              <a:rPr lang="en-US" b="1" dirty="0" err="1">
                <a:solidFill>
                  <a:schemeClr val="bg1"/>
                </a:solidFill>
                <a:latin typeface="Segoe UI" panose="020B0502040204020203" pitchFamily="34" charset="0"/>
                <a:cs typeface="Segoe UI" panose="020B0502040204020203" pitchFamily="34" charset="0"/>
              </a:rPr>
              <a:t>Otros</a:t>
            </a:r>
            <a:r>
              <a:rPr lang="en-US" b="1" dirty="0">
                <a:solidFill>
                  <a:schemeClr val="bg1"/>
                </a:solidFill>
                <a:latin typeface="Segoe UI" panose="020B0502040204020203" pitchFamily="34" charset="0"/>
                <a:cs typeface="Segoe UI" panose="020B0502040204020203" pitchFamily="34" charset="0"/>
              </a:rPr>
              <a:t> Enlaces:</a:t>
            </a:r>
          </a:p>
          <a:p>
            <a:r>
              <a:rPr lang="en-US" sz="1500" dirty="0">
                <a:solidFill>
                  <a:schemeClr val="bg1"/>
                </a:solidFill>
                <a:latin typeface="Segoe UI" panose="020B0502040204020203" pitchFamily="34" charset="0"/>
                <a:cs typeface="Segoe UI" panose="020B0502040204020203" pitchFamily="34" charset="0"/>
              </a:rPr>
              <a:t>NOAA OSPO SST (Office of Satellite and Product Operations): https://www.ospo.noaa.gov/Products/ocean/sst/contour/</a:t>
            </a:r>
          </a:p>
          <a:p>
            <a:endParaRPr lang="en-US" sz="1500" dirty="0">
              <a:solidFill>
                <a:schemeClr val="bg1"/>
              </a:solidFill>
              <a:latin typeface="Segoe UI" panose="020B0502040204020203" pitchFamily="34" charset="0"/>
              <a:cs typeface="Segoe UI" panose="020B0502040204020203" pitchFamily="34" charset="0"/>
            </a:endParaRPr>
          </a:p>
          <a:p>
            <a:r>
              <a:rPr lang="en-US" sz="1500" dirty="0">
                <a:solidFill>
                  <a:schemeClr val="bg1"/>
                </a:solidFill>
                <a:latin typeface="Segoe UI" panose="020B0502040204020203" pitchFamily="34" charset="0"/>
                <a:cs typeface="Segoe UI" panose="020B0502040204020203" pitchFamily="34" charset="0"/>
              </a:rPr>
              <a:t>NOAA OSPO SST Anomalies (Office of Satellite and Product Operations): https://www.ospo.noaa.gov/Products/ocean/sst/anomaly/index.html</a:t>
            </a:r>
          </a:p>
          <a:p>
            <a:endParaRPr lang="en-US" sz="1500" dirty="0">
              <a:solidFill>
                <a:schemeClr val="bg1"/>
              </a:solidFill>
              <a:latin typeface="Segoe UI" panose="020B0502040204020203" pitchFamily="34" charset="0"/>
              <a:cs typeface="Segoe UI" panose="020B0502040204020203" pitchFamily="34" charset="0"/>
            </a:endParaRPr>
          </a:p>
          <a:p>
            <a:r>
              <a:rPr lang="en-US" sz="1500" dirty="0">
                <a:solidFill>
                  <a:schemeClr val="bg1"/>
                </a:solidFill>
                <a:latin typeface="Segoe UI" panose="020B0502040204020203" pitchFamily="34" charset="0"/>
                <a:cs typeface="Segoe UI" panose="020B0502040204020203" pitchFamily="34" charset="0"/>
              </a:rPr>
              <a:t>NOAA NNVL SST Optimal Interpolation SST (OISST) Anomalies: https://www.nnvl.noaa.gov/view/globaldata.html#SSTA</a:t>
            </a:r>
          </a:p>
          <a:p>
            <a:endParaRPr lang="en-US" sz="1500" dirty="0">
              <a:solidFill>
                <a:schemeClr val="bg1"/>
              </a:solidFill>
              <a:latin typeface="Segoe UI" panose="020B0502040204020203" pitchFamily="34" charset="0"/>
              <a:cs typeface="Segoe UI" panose="020B0502040204020203" pitchFamily="34" charset="0"/>
            </a:endParaRPr>
          </a:p>
          <a:p>
            <a:r>
              <a:rPr lang="en-US" sz="1500" dirty="0">
                <a:solidFill>
                  <a:schemeClr val="bg1"/>
                </a:solidFill>
                <a:latin typeface="Segoe UI" panose="020B0502040204020203" pitchFamily="34" charset="0"/>
                <a:cs typeface="Segoe UI" panose="020B0502040204020203" pitchFamily="34" charset="0"/>
              </a:rPr>
              <a:t>GHRSST (Group for High Resolution Sea Surface Temperature): https://www.ghrsst.org/latest-sst-map/</a:t>
            </a:r>
          </a:p>
          <a:p>
            <a:endParaRPr lang="en-US" sz="1500" dirty="0">
              <a:solidFill>
                <a:schemeClr val="bg1"/>
              </a:solidFill>
              <a:latin typeface="Segoe UI" panose="020B0502040204020203" pitchFamily="34" charset="0"/>
              <a:cs typeface="Segoe UI" panose="020B0502040204020203" pitchFamily="34" charset="0"/>
            </a:endParaRPr>
          </a:p>
          <a:p>
            <a:r>
              <a:rPr lang="en-US" sz="1500" dirty="0">
                <a:solidFill>
                  <a:schemeClr val="bg1"/>
                </a:solidFill>
                <a:latin typeface="Segoe UI" panose="020B0502040204020203" pitchFamily="34" charset="0"/>
                <a:cs typeface="Segoe UI" panose="020B0502040204020203" pitchFamily="34" charset="0"/>
              </a:rPr>
              <a:t>OSTIA (Operational Sea Surface Temperature and Ice Analysis), from the Met Office : http://ghrsst-pp.metoffice.gov.uk/ostia-website/index.html</a:t>
            </a:r>
          </a:p>
          <a:p>
            <a:endParaRPr lang="en-US" sz="1500" dirty="0">
              <a:solidFill>
                <a:schemeClr val="bg1"/>
              </a:solidFill>
              <a:latin typeface="Segoe UI" panose="020B0502040204020203" pitchFamily="34" charset="0"/>
              <a:cs typeface="Segoe UI" panose="020B0502040204020203" pitchFamily="34" charset="0"/>
            </a:endParaRPr>
          </a:p>
          <a:p>
            <a:r>
              <a:rPr lang="en-US" sz="1500" dirty="0">
                <a:solidFill>
                  <a:schemeClr val="bg1"/>
                </a:solidFill>
                <a:latin typeface="Segoe UI" panose="020B0502040204020203" pitchFamily="34" charset="0"/>
                <a:cs typeface="Segoe UI" panose="020B0502040204020203" pitchFamily="34" charset="0"/>
              </a:rPr>
              <a:t>NOAA Star Ocean Color Research Team – </a:t>
            </a:r>
            <a:r>
              <a:rPr lang="en-US" sz="1500" dirty="0" err="1">
                <a:solidFill>
                  <a:schemeClr val="bg1"/>
                </a:solidFill>
                <a:latin typeface="Segoe UI" panose="020B0502040204020203" pitchFamily="34" charset="0"/>
                <a:cs typeface="Segoe UI" panose="020B0502040204020203" pitchFamily="34" charset="0"/>
              </a:rPr>
              <a:t>OCView</a:t>
            </a:r>
            <a:r>
              <a:rPr lang="en-US" sz="1500" dirty="0">
                <a:solidFill>
                  <a:schemeClr val="bg1"/>
                </a:solidFill>
                <a:latin typeface="Segoe UI" panose="020B0502040204020203" pitchFamily="34" charset="0"/>
                <a:cs typeface="Segoe UI" panose="020B0502040204020203" pitchFamily="34" charset="0"/>
              </a:rPr>
              <a:t>: https://www.star.nesdis.noaa.gov/socd/mecb/color/ocview/ocview.html</a:t>
            </a:r>
          </a:p>
        </p:txBody>
      </p:sp>
    </p:spTree>
    <p:extLst>
      <p:ext uri="{BB962C8B-B14F-4D97-AF65-F5344CB8AC3E}">
        <p14:creationId xmlns:p14="http://schemas.microsoft.com/office/powerpoint/2010/main" val="733645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071F27-267C-4019-A688-28E9DD8E1B12}"/>
              </a:ext>
            </a:extLst>
          </p:cNvPr>
          <p:cNvSpPr/>
          <p:nvPr/>
        </p:nvSpPr>
        <p:spPr>
          <a:xfrm>
            <a:off x="0" y="0"/>
            <a:ext cx="1219200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A6EB19-6122-4B70-A841-1896693C8250}"/>
              </a:ext>
            </a:extLst>
          </p:cNvPr>
          <p:cNvSpPr txBox="1"/>
          <p:nvPr/>
        </p:nvSpPr>
        <p:spPr>
          <a:xfrm>
            <a:off x="1378656" y="455276"/>
            <a:ext cx="10106025"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El Niño-Southern Oscillation (ENSO)</a:t>
            </a:r>
          </a:p>
        </p:txBody>
      </p:sp>
      <p:sp>
        <p:nvSpPr>
          <p:cNvPr id="7" name="TextBox 6">
            <a:extLst>
              <a:ext uri="{FF2B5EF4-FFF2-40B4-BE49-F238E27FC236}">
                <a16:creationId xmlns:a16="http://schemas.microsoft.com/office/drawing/2014/main" id="{9487153E-513E-4D66-AA69-0000598FF25F}"/>
              </a:ext>
            </a:extLst>
          </p:cNvPr>
          <p:cNvSpPr txBox="1"/>
          <p:nvPr/>
        </p:nvSpPr>
        <p:spPr>
          <a:xfrm>
            <a:off x="494393" y="2378157"/>
            <a:ext cx="4651376" cy="3508653"/>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Patrón</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climático</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recurrente</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en el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Pacífico</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Tropical</a:t>
            </a:r>
          </a:p>
          <a:p>
            <a:pPr marL="342900" indent="-342900">
              <a:spcAft>
                <a:spcPts val="1800"/>
              </a:spcAft>
              <a:buFont typeface="Arial" panose="020B0604020202020204" pitchFamily="34" charset="0"/>
              <a:buChar char="•"/>
            </a:pP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Consiste</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en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cambios</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en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numerosas</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variables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oceánicas</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y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atmosféricas</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que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persiste</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durante</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varios</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meses.</a:t>
            </a:r>
          </a:p>
          <a:p>
            <a:pPr marL="342900" indent="-342900">
              <a:spcAft>
                <a:spcPts val="1800"/>
              </a:spcAft>
              <a:buFont typeface="Arial" panose="020B0604020202020204" pitchFamily="34" charset="0"/>
              <a:buChar char="•"/>
            </a:pP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Tiene 3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fases</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El Niño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cálida</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La Niña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fría</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y neutral.</a:t>
            </a:r>
            <a:endParaRPr lang="en-US" sz="2400" baseline="30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9" name="TextBox 8">
            <a:extLst>
              <a:ext uri="{FF2B5EF4-FFF2-40B4-BE49-F238E27FC236}">
                <a16:creationId xmlns:a16="http://schemas.microsoft.com/office/drawing/2014/main" id="{607634E8-78A6-4CE2-BC3C-4795B0475A3F}"/>
              </a:ext>
            </a:extLst>
          </p:cNvPr>
          <p:cNvSpPr txBox="1"/>
          <p:nvPr/>
        </p:nvSpPr>
        <p:spPr>
          <a:xfrm>
            <a:off x="494393" y="1679992"/>
            <a:ext cx="5285923" cy="584775"/>
          </a:xfrm>
          <a:prstGeom prst="rect">
            <a:avLst/>
          </a:prstGeom>
          <a:noFill/>
        </p:spPr>
        <p:txBody>
          <a:bodyPr wrap="square">
            <a:spAutoFit/>
          </a:bodyPr>
          <a:lstStyle/>
          <a:p>
            <a:pPr>
              <a:spcAft>
                <a:spcPts val="600"/>
              </a:spcAft>
            </a:pPr>
            <a:r>
              <a:rPr lang="en-US" sz="32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Definición</a:t>
            </a:r>
            <a:endParaRPr lang="en-US" sz="32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2" name="TextBox 11">
            <a:extLst>
              <a:ext uri="{FF2B5EF4-FFF2-40B4-BE49-F238E27FC236}">
                <a16:creationId xmlns:a16="http://schemas.microsoft.com/office/drawing/2014/main" id="{826163AF-D16D-4A0F-AF91-46DAAF9EA0C3}"/>
              </a:ext>
            </a:extLst>
          </p:cNvPr>
          <p:cNvSpPr txBox="1"/>
          <p:nvPr/>
        </p:nvSpPr>
        <p:spPr>
          <a:xfrm>
            <a:off x="5546271" y="5886810"/>
            <a:ext cx="5433005" cy="369332"/>
          </a:xfrm>
          <a:prstGeom prst="rect">
            <a:avLst/>
          </a:prstGeom>
          <a:noFill/>
        </p:spPr>
        <p:txBody>
          <a:bodyPr wrap="square">
            <a:spAutoFit/>
          </a:bodyPr>
          <a:lstStyle/>
          <a:p>
            <a:pPr>
              <a:spcAft>
                <a:spcPts val="1800"/>
              </a:spcAft>
            </a:pPr>
            <a:r>
              <a:rPr lang="en-US"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Fuente: Climate.gov</a:t>
            </a:r>
            <a:endParaRPr lang="en-US" baseline="30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endParaRPr>
          </a:p>
        </p:txBody>
      </p:sp>
      <p:pic>
        <p:nvPicPr>
          <p:cNvPr id="8" name="Picture 7">
            <a:extLst>
              <a:ext uri="{FF2B5EF4-FFF2-40B4-BE49-F238E27FC236}">
                <a16:creationId xmlns:a16="http://schemas.microsoft.com/office/drawing/2014/main" id="{A94E938C-DACE-4BD4-BD55-6A6CA9DD9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271" y="1952985"/>
            <a:ext cx="5905500" cy="3933825"/>
          </a:xfrm>
          <a:prstGeom prst="rect">
            <a:avLst/>
          </a:prstGeom>
        </p:spPr>
      </p:pic>
      <p:sp>
        <p:nvSpPr>
          <p:cNvPr id="11" name="TextBox 10">
            <a:extLst>
              <a:ext uri="{FF2B5EF4-FFF2-40B4-BE49-F238E27FC236}">
                <a16:creationId xmlns:a16="http://schemas.microsoft.com/office/drawing/2014/main" id="{E3948416-C766-4058-A966-650DAD71E9A5}"/>
              </a:ext>
            </a:extLst>
          </p:cNvPr>
          <p:cNvSpPr txBox="1"/>
          <p:nvPr/>
        </p:nvSpPr>
        <p:spPr>
          <a:xfrm>
            <a:off x="4344834" y="1086676"/>
            <a:ext cx="4933145" cy="584775"/>
          </a:xfrm>
          <a:prstGeom prst="rect">
            <a:avLst/>
          </a:prstGeom>
          <a:noFill/>
        </p:spPr>
        <p:txBody>
          <a:bodyPr wrap="square">
            <a:spAutoFit/>
          </a:bodyPr>
          <a:lstStyle/>
          <a:p>
            <a:pPr>
              <a:spcAft>
                <a:spcPts val="300"/>
              </a:spcAft>
            </a:pPr>
            <a:r>
              <a:rPr lang="en-US" sz="3200" dirty="0">
                <a:solidFill>
                  <a:srgbClr val="00FFFF"/>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ENOS (en </a:t>
            </a:r>
            <a:r>
              <a:rPr lang="en-US" sz="3200" dirty="0" err="1">
                <a:solidFill>
                  <a:srgbClr val="00FFFF"/>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español</a:t>
            </a:r>
            <a:r>
              <a:rPr lang="en-US" sz="3200" dirty="0">
                <a:solidFill>
                  <a:srgbClr val="00FFFF"/>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a:t>
            </a:r>
          </a:p>
        </p:txBody>
      </p:sp>
    </p:spTree>
    <p:extLst>
      <p:ext uri="{BB962C8B-B14F-4D97-AF65-F5344CB8AC3E}">
        <p14:creationId xmlns:p14="http://schemas.microsoft.com/office/powerpoint/2010/main" val="293354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017296-26D6-4E0F-A203-2E41F7B2D554}"/>
              </a:ext>
            </a:extLst>
          </p:cNvPr>
          <p:cNvSpPr/>
          <p:nvPr/>
        </p:nvSpPr>
        <p:spPr>
          <a:xfrm rot="10800000">
            <a:off x="0" y="0"/>
            <a:ext cx="12192000" cy="6858000"/>
          </a:xfrm>
          <a:prstGeom prst="rect">
            <a:avLst/>
          </a:prstGeom>
          <a:solidFill>
            <a:srgbClr val="502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a:extLst>
              <a:ext uri="{FF2B5EF4-FFF2-40B4-BE49-F238E27FC236}">
                <a16:creationId xmlns:a16="http://schemas.microsoft.com/office/drawing/2014/main" id="{75DB4585-64E4-4021-B41D-852E3165A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8072" y="1474812"/>
            <a:ext cx="3070791" cy="288181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F6BA4253-7A62-409A-B741-9ABC405B5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8810" y="1446667"/>
            <a:ext cx="1329344" cy="1359787"/>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a:extLst>
              <a:ext uri="{FF2B5EF4-FFF2-40B4-BE49-F238E27FC236}">
                <a16:creationId xmlns:a16="http://schemas.microsoft.com/office/drawing/2014/main" id="{67EAF30A-1607-4E9A-B6E1-E37D578BAC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24" t="18619"/>
          <a:stretch/>
        </p:blipFill>
        <p:spPr bwMode="auto">
          <a:xfrm>
            <a:off x="9495159" y="2676218"/>
            <a:ext cx="2696842" cy="1901661"/>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a:extLst>
              <a:ext uri="{FF2B5EF4-FFF2-40B4-BE49-F238E27FC236}">
                <a16:creationId xmlns:a16="http://schemas.microsoft.com/office/drawing/2014/main" id="{67BFA570-7B65-46A1-AB92-DC58529E96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5158" y="1446667"/>
            <a:ext cx="1363651" cy="14232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a:extLst>
              <a:ext uri="{FF2B5EF4-FFF2-40B4-BE49-F238E27FC236}">
                <a16:creationId xmlns:a16="http://schemas.microsoft.com/office/drawing/2014/main" id="{26131985-226B-4AD0-989C-491E4F86C4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4881" y="1501362"/>
            <a:ext cx="1329345" cy="14216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487153E-513E-4D66-AA69-0000598FF25F}"/>
              </a:ext>
            </a:extLst>
          </p:cNvPr>
          <p:cNvSpPr txBox="1"/>
          <p:nvPr/>
        </p:nvSpPr>
        <p:spPr>
          <a:xfrm>
            <a:off x="216248" y="1446667"/>
            <a:ext cx="5002139" cy="4632037"/>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300" dirty="0" err="1">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Desde</a:t>
            </a:r>
            <a:r>
              <a:rPr lang="en-US" sz="2300" dirty="0">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 2004 se </a:t>
            </a:r>
            <a:r>
              <a:rPr lang="en-US" sz="2300" dirty="0" err="1">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conducen</a:t>
            </a:r>
            <a:r>
              <a:rPr lang="en-US" sz="2300" dirty="0">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3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sesiones</a:t>
            </a:r>
            <a:r>
              <a:rPr lang="en-US" sz="23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 </a:t>
            </a:r>
            <a:r>
              <a:rPr lang="en-US" sz="23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virtuales</a:t>
            </a:r>
            <a:r>
              <a:rPr lang="en-US" sz="23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 en </a:t>
            </a:r>
            <a:r>
              <a:rPr lang="en-US" sz="23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discusiones</a:t>
            </a:r>
            <a:r>
              <a:rPr lang="en-US" sz="23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 del </a:t>
            </a:r>
            <a:r>
              <a:rPr lang="en-US" sz="23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tiempo</a:t>
            </a:r>
            <a:r>
              <a:rPr lang="en-US" sz="23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 y </a:t>
            </a:r>
            <a:r>
              <a:rPr lang="en-US" sz="23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clima</a:t>
            </a:r>
            <a:r>
              <a:rPr lang="en-US" sz="23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 con </a:t>
            </a:r>
            <a:r>
              <a:rPr lang="en-US" sz="23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frecuencia</a:t>
            </a:r>
            <a:r>
              <a:rPr lang="en-US" sz="23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 </a:t>
            </a:r>
            <a:r>
              <a:rPr lang="en-US" sz="23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mensual</a:t>
            </a:r>
            <a:r>
              <a:rPr lang="en-US" sz="23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 </a:t>
            </a:r>
            <a:r>
              <a:rPr lang="en-US" sz="2300" dirty="0">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para las </a:t>
            </a:r>
            <a:r>
              <a:rPr lang="en-US" sz="2300" dirty="0" err="1">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Américas</a:t>
            </a:r>
            <a:r>
              <a:rPr lang="en-US" sz="2300" dirty="0">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 y el Caribe.</a:t>
            </a:r>
          </a:p>
          <a:p>
            <a:pPr marL="342900" indent="-342900">
              <a:spcAft>
                <a:spcPts val="600"/>
              </a:spcAft>
              <a:buFont typeface="Arial" panose="020B0604020202020204" pitchFamily="34" charset="0"/>
              <a:buChar char="•"/>
            </a:pPr>
            <a:endParaRPr lang="en-US" sz="1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342900" indent="-342900">
              <a:spcAft>
                <a:spcPts val="600"/>
              </a:spcAft>
              <a:buFont typeface="Arial" panose="020B0604020202020204" pitchFamily="34" charset="0"/>
              <a:buChar char="•"/>
            </a:pPr>
            <a:r>
              <a:rPr lang="en-US" sz="23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Colaboración</a:t>
            </a:r>
            <a:r>
              <a:rPr lang="en-US" sz="23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 </a:t>
            </a:r>
            <a:r>
              <a:rPr lang="en-US" sz="2300" dirty="0">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CIRA, </a:t>
            </a:r>
            <a:r>
              <a:rPr lang="en-US" sz="2300" dirty="0" err="1">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Escritorios</a:t>
            </a:r>
            <a:r>
              <a:rPr lang="en-US" sz="2300" dirty="0">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300" dirty="0" err="1">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Internacionales</a:t>
            </a:r>
            <a:r>
              <a:rPr lang="en-US" sz="2300" dirty="0">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 de WPC/NOAA, CIMH (Barbados), Universidad de Costa Rica, SMN Argentina y </a:t>
            </a:r>
            <a:r>
              <a:rPr lang="en-US" sz="2300" dirty="0" err="1">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Agencia</a:t>
            </a:r>
            <a:r>
              <a:rPr lang="en-US" sz="2300" dirty="0">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300" dirty="0" err="1">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Espacial</a:t>
            </a:r>
            <a:r>
              <a:rPr lang="en-US" sz="2300" dirty="0">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 de </a:t>
            </a:r>
            <a:r>
              <a:rPr lang="en-US" sz="2300" dirty="0" err="1">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Brasil</a:t>
            </a:r>
            <a:r>
              <a:rPr lang="en-US" sz="2300" dirty="0">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a:t>
            </a:r>
          </a:p>
          <a:p>
            <a:pPr marL="342900" indent="-342900">
              <a:spcAft>
                <a:spcPts val="600"/>
              </a:spcAft>
              <a:buFont typeface="Arial" panose="020B0604020202020204" pitchFamily="34" charset="0"/>
              <a:buChar char="•"/>
            </a:pPr>
            <a:endParaRPr lang="en-US" sz="1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342900" indent="-342900">
              <a:spcAft>
                <a:spcPts val="600"/>
              </a:spcAft>
              <a:buFont typeface="Arial" panose="020B0604020202020204" pitchFamily="34" charset="0"/>
              <a:buChar char="•"/>
            </a:pPr>
            <a:r>
              <a:rPr lang="en-US" sz="23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Bilingüe</a:t>
            </a:r>
            <a:r>
              <a:rPr lang="en-US" sz="23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a:t>
            </a:r>
            <a:r>
              <a:rPr lang="en-US" sz="23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300" dirty="0" err="1">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Español</a:t>
            </a:r>
            <a:r>
              <a:rPr lang="en-US" sz="2300" dirty="0">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 e </a:t>
            </a:r>
            <a:r>
              <a:rPr lang="en-US" sz="2300" dirty="0" err="1">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inglés</a:t>
            </a:r>
            <a:r>
              <a:rPr lang="en-US" sz="2300" dirty="0">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a:t>
            </a:r>
          </a:p>
        </p:txBody>
      </p:sp>
      <p:pic>
        <p:nvPicPr>
          <p:cNvPr id="5122" name="Picture 2">
            <a:extLst>
              <a:ext uri="{FF2B5EF4-FFF2-40B4-BE49-F238E27FC236}">
                <a16:creationId xmlns:a16="http://schemas.microsoft.com/office/drawing/2014/main" id="{36835A80-B3C8-4D84-9AC4-2A4FA4B798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89700" y="4343340"/>
            <a:ext cx="3402300" cy="251465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7C311B95-A7A4-494B-95FA-C103E30569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5883" y="4343342"/>
            <a:ext cx="3493817" cy="251465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a:extLst>
              <a:ext uri="{FF2B5EF4-FFF2-40B4-BE49-F238E27FC236}">
                <a16:creationId xmlns:a16="http://schemas.microsoft.com/office/drawing/2014/main" id="{FBC8F552-7C45-40EB-ACDA-991D09CABF2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4376"/>
          <a:stretch/>
        </p:blipFill>
        <p:spPr bwMode="auto">
          <a:xfrm rot="10800000">
            <a:off x="5295883" y="2916226"/>
            <a:ext cx="2275216" cy="14216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531F97B-9084-47F5-A6B5-CE448EA53920}"/>
              </a:ext>
            </a:extLst>
          </p:cNvPr>
          <p:cNvSpPr txBox="1"/>
          <p:nvPr/>
        </p:nvSpPr>
        <p:spPr>
          <a:xfrm>
            <a:off x="875279" y="408254"/>
            <a:ext cx="10441441" cy="584775"/>
          </a:xfrm>
          <a:prstGeom prst="rect">
            <a:avLst/>
          </a:prstGeom>
          <a:noFill/>
        </p:spPr>
        <p:txBody>
          <a:bodyPr wrap="square">
            <a:spAutoFit/>
          </a:bodyPr>
          <a:lstStyle/>
          <a:p>
            <a:pPr algn="ctr">
              <a:spcAft>
                <a:spcPts val="300"/>
              </a:spcAft>
            </a:pPr>
            <a:r>
              <a:rPr lang="en-US" sz="32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Grupo de </a:t>
            </a:r>
            <a:r>
              <a:rPr lang="en-US" sz="32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Enfoque</a:t>
            </a:r>
            <a:r>
              <a:rPr lang="en-US" sz="32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Regional de las RA III/IV de la OMM</a:t>
            </a:r>
          </a:p>
        </p:txBody>
      </p:sp>
    </p:spTree>
    <p:extLst>
      <p:ext uri="{BB962C8B-B14F-4D97-AF65-F5344CB8AC3E}">
        <p14:creationId xmlns:p14="http://schemas.microsoft.com/office/powerpoint/2010/main" val="1422658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191077" y="479159"/>
            <a:ext cx="10106025"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El Niño-Southern Oscillation (ENSO)</a:t>
            </a:r>
          </a:p>
        </p:txBody>
      </p:sp>
      <p:sp>
        <p:nvSpPr>
          <p:cNvPr id="7" name="TextBox 6">
            <a:extLst>
              <a:ext uri="{FF2B5EF4-FFF2-40B4-BE49-F238E27FC236}">
                <a16:creationId xmlns:a16="http://schemas.microsoft.com/office/drawing/2014/main" id="{9487153E-513E-4D66-AA69-0000598FF25F}"/>
              </a:ext>
            </a:extLst>
          </p:cNvPr>
          <p:cNvSpPr txBox="1"/>
          <p:nvPr/>
        </p:nvSpPr>
        <p:spPr>
          <a:xfrm>
            <a:off x="374070" y="2464682"/>
            <a:ext cx="5433005" cy="2539157"/>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ENSO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tiene</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la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abilidad</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cambiar</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las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circulaciones</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atmosféricas</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influenciando</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temperaturas</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y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precipitaciones</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globalmente</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p>
          <a:p>
            <a:pPr marL="342900" indent="-342900">
              <a:spcAft>
                <a:spcPts val="1800"/>
              </a:spcAft>
              <a:buFont typeface="Arial" panose="020B0604020202020204" pitchFamily="34" charset="0"/>
              <a:buChar char="•"/>
            </a:pP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Se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puede</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predecir</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el ENSO con meses de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anticipación</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
            </a:r>
            <a:endParaRPr lang="en-US" sz="2400" baseline="30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9" name="TextBox 8">
            <a:extLst>
              <a:ext uri="{FF2B5EF4-FFF2-40B4-BE49-F238E27FC236}">
                <a16:creationId xmlns:a16="http://schemas.microsoft.com/office/drawing/2014/main" id="{607634E8-78A6-4CE2-BC3C-4795B0475A3F}"/>
              </a:ext>
            </a:extLst>
          </p:cNvPr>
          <p:cNvSpPr txBox="1"/>
          <p:nvPr/>
        </p:nvSpPr>
        <p:spPr>
          <a:xfrm>
            <a:off x="1022023" y="1493529"/>
            <a:ext cx="10106025" cy="584775"/>
          </a:xfrm>
          <a:prstGeom prst="rect">
            <a:avLst/>
          </a:prstGeom>
          <a:noFill/>
        </p:spPr>
        <p:txBody>
          <a:bodyPr wrap="square">
            <a:spAutoFit/>
          </a:bodyPr>
          <a:lstStyle/>
          <a:p>
            <a:pPr>
              <a:spcAft>
                <a:spcPts val="600"/>
              </a:spcAft>
            </a:pPr>
            <a:r>
              <a:rPr lang="en-US" sz="32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Excelente</a:t>
            </a:r>
            <a:r>
              <a:rPr lang="en-US" sz="32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 </a:t>
            </a:r>
            <a:r>
              <a:rPr lang="en-US" sz="32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herramienta</a:t>
            </a:r>
            <a:r>
              <a:rPr lang="en-US" sz="32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 para el </a:t>
            </a:r>
            <a:r>
              <a:rPr lang="en-US" sz="32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pronóstico</a:t>
            </a:r>
            <a:r>
              <a:rPr lang="en-US" sz="32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 </a:t>
            </a:r>
            <a:r>
              <a:rPr lang="en-US" sz="32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estacional</a:t>
            </a:r>
            <a:endParaRPr lang="en-US" sz="32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11" name="Picture 10">
            <a:extLst>
              <a:ext uri="{FF2B5EF4-FFF2-40B4-BE49-F238E27FC236}">
                <a16:creationId xmlns:a16="http://schemas.microsoft.com/office/drawing/2014/main" id="{24524037-CB84-4701-9F5D-B8E6D2FD0EE2}"/>
              </a:ext>
            </a:extLst>
          </p:cNvPr>
          <p:cNvPicPr>
            <a:picLocks noChangeAspect="1"/>
          </p:cNvPicPr>
          <p:nvPr/>
        </p:nvPicPr>
        <p:blipFill>
          <a:blip r:embed="rId4"/>
          <a:stretch>
            <a:fillRect/>
          </a:stretch>
        </p:blipFill>
        <p:spPr>
          <a:xfrm>
            <a:off x="6047795" y="2573915"/>
            <a:ext cx="5433005" cy="3143250"/>
          </a:xfrm>
          <a:prstGeom prst="rect">
            <a:avLst/>
          </a:prstGeom>
        </p:spPr>
      </p:pic>
      <p:sp>
        <p:nvSpPr>
          <p:cNvPr id="13" name="TextBox 12">
            <a:extLst>
              <a:ext uri="{FF2B5EF4-FFF2-40B4-BE49-F238E27FC236}">
                <a16:creationId xmlns:a16="http://schemas.microsoft.com/office/drawing/2014/main" id="{A08A5B85-F5F9-4B5C-AA5D-498BCA3AF4CE}"/>
              </a:ext>
            </a:extLst>
          </p:cNvPr>
          <p:cNvSpPr txBox="1"/>
          <p:nvPr/>
        </p:nvSpPr>
        <p:spPr>
          <a:xfrm>
            <a:off x="6047794" y="5717165"/>
            <a:ext cx="5433005" cy="369332"/>
          </a:xfrm>
          <a:prstGeom prst="rect">
            <a:avLst/>
          </a:prstGeom>
          <a:noFill/>
        </p:spPr>
        <p:txBody>
          <a:bodyPr wrap="square">
            <a:spAutoFit/>
          </a:bodyPr>
          <a:lstStyle/>
          <a:p>
            <a:pPr>
              <a:spcAft>
                <a:spcPts val="1800"/>
              </a:spcAft>
            </a:pPr>
            <a:r>
              <a:rPr lang="en-US"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Fuente: Climate.gov</a:t>
            </a:r>
            <a:endParaRPr lang="en-US" baseline="30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endParaRPr>
          </a:p>
        </p:txBody>
      </p:sp>
    </p:spTree>
    <p:extLst>
      <p:ext uri="{BB962C8B-B14F-4D97-AF65-F5344CB8AC3E}">
        <p14:creationId xmlns:p14="http://schemas.microsoft.com/office/powerpoint/2010/main" val="1674297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603477" y="284612"/>
            <a:ext cx="9887517" cy="646331"/>
          </a:xfrm>
          <a:prstGeom prst="rect">
            <a:avLst/>
          </a:prstGeom>
          <a:noFill/>
        </p:spPr>
        <p:txBody>
          <a:bodyPr wrap="square">
            <a:spAutoFit/>
          </a:bodyPr>
          <a:lstStyle/>
          <a:p>
            <a:pPr>
              <a:spcAft>
                <a:spcPts val="300"/>
              </a:spcAft>
            </a:pPr>
            <a:r>
              <a:rPr lang="en-US" sz="3600" dirty="0">
                <a:latin typeface="Segoe UI Semibold" panose="020B0702040204020203" pitchFamily="34" charset="0"/>
                <a:ea typeface="Verdana" panose="020B0604030504040204" pitchFamily="34" charset="0"/>
                <a:cs typeface="Segoe UI Semibold" panose="020B0702040204020203" pitchFamily="34" charset="0"/>
              </a:rPr>
              <a:t>Anomalías asociadas a El Niño (</a:t>
            </a:r>
            <a:r>
              <a:rPr lang="en-US" sz="3600" dirty="0" err="1">
                <a:latin typeface="Segoe UI Semibold" panose="020B0702040204020203" pitchFamily="34" charset="0"/>
                <a:ea typeface="Verdana" panose="020B0604030504040204" pitchFamily="34" charset="0"/>
                <a:cs typeface="Segoe UI Semibold" panose="020B0702040204020203" pitchFamily="34" charset="0"/>
              </a:rPr>
              <a:t>Fase</a:t>
            </a:r>
            <a:r>
              <a:rPr lang="en-US" sz="3600" dirty="0">
                <a:latin typeface="Segoe UI Semibold" panose="020B0702040204020203" pitchFamily="34" charset="0"/>
                <a:ea typeface="Verdana" panose="020B0604030504040204" pitchFamily="34" charset="0"/>
                <a:cs typeface="Segoe UI Semibold" panose="020B0702040204020203" pitchFamily="34" charset="0"/>
              </a:rPr>
              <a:t> </a:t>
            </a:r>
            <a:r>
              <a:rPr lang="en-US" sz="3600" dirty="0" err="1">
                <a:latin typeface="Segoe UI Semibold" panose="020B0702040204020203" pitchFamily="34" charset="0"/>
                <a:ea typeface="Verdana" panose="020B0604030504040204" pitchFamily="34" charset="0"/>
                <a:cs typeface="Segoe UI Semibold" panose="020B0702040204020203" pitchFamily="34" charset="0"/>
              </a:rPr>
              <a:t>Cálida</a:t>
            </a:r>
            <a:r>
              <a:rPr lang="en-US" sz="3600" dirty="0">
                <a:latin typeface="Segoe UI Semibold" panose="020B0702040204020203" pitchFamily="34" charset="0"/>
                <a:ea typeface="Verdana" panose="020B0604030504040204" pitchFamily="34" charset="0"/>
                <a:cs typeface="Segoe UI Semibold" panose="020B0702040204020203" pitchFamily="34" charset="0"/>
              </a:rPr>
              <a:t>)</a:t>
            </a:r>
          </a:p>
        </p:txBody>
      </p:sp>
      <p:pic>
        <p:nvPicPr>
          <p:cNvPr id="2" name="Picture 1">
            <a:extLst>
              <a:ext uri="{FF2B5EF4-FFF2-40B4-BE49-F238E27FC236}">
                <a16:creationId xmlns:a16="http://schemas.microsoft.com/office/drawing/2014/main" id="{96C2442A-376A-4594-9BD2-CB00EC8CE259}"/>
              </a:ext>
            </a:extLst>
          </p:cNvPr>
          <p:cNvPicPr>
            <a:picLocks noChangeAspect="1"/>
          </p:cNvPicPr>
          <p:nvPr/>
        </p:nvPicPr>
        <p:blipFill>
          <a:blip r:embed="rId2"/>
          <a:stretch>
            <a:fillRect/>
          </a:stretch>
        </p:blipFill>
        <p:spPr>
          <a:xfrm>
            <a:off x="4662309" y="1634222"/>
            <a:ext cx="7203474" cy="4712049"/>
          </a:xfrm>
          <a:prstGeom prst="rect">
            <a:avLst/>
          </a:prstGeom>
        </p:spPr>
      </p:pic>
      <p:pic>
        <p:nvPicPr>
          <p:cNvPr id="10" name="Picture 9">
            <a:extLst>
              <a:ext uri="{FF2B5EF4-FFF2-40B4-BE49-F238E27FC236}">
                <a16:creationId xmlns:a16="http://schemas.microsoft.com/office/drawing/2014/main" id="{C9B75337-E5C7-437E-B7C4-C3F29442A0C1}"/>
              </a:ext>
            </a:extLst>
          </p:cNvPr>
          <p:cNvPicPr>
            <a:picLocks noChangeAspect="1"/>
          </p:cNvPicPr>
          <p:nvPr/>
        </p:nvPicPr>
        <p:blipFill rotWithShape="1">
          <a:blip r:embed="rId3"/>
          <a:srcRect t="3456"/>
          <a:stretch/>
        </p:blipFill>
        <p:spPr>
          <a:xfrm>
            <a:off x="450393" y="1783645"/>
            <a:ext cx="3861964" cy="4562626"/>
          </a:xfrm>
          <a:prstGeom prst="rect">
            <a:avLst/>
          </a:prstGeom>
        </p:spPr>
      </p:pic>
      <p:sp>
        <p:nvSpPr>
          <p:cNvPr id="11" name="TextBox 10">
            <a:extLst>
              <a:ext uri="{FF2B5EF4-FFF2-40B4-BE49-F238E27FC236}">
                <a16:creationId xmlns:a16="http://schemas.microsoft.com/office/drawing/2014/main" id="{511DFD05-484D-4E60-9D2B-F6B1F822E0AB}"/>
              </a:ext>
            </a:extLst>
          </p:cNvPr>
          <p:cNvSpPr txBox="1"/>
          <p:nvPr/>
        </p:nvSpPr>
        <p:spPr>
          <a:xfrm>
            <a:off x="2686756" y="919081"/>
            <a:ext cx="7203474" cy="523220"/>
          </a:xfrm>
          <a:prstGeom prst="rect">
            <a:avLst/>
          </a:prstGeom>
          <a:noFill/>
        </p:spPr>
        <p:txBody>
          <a:bodyPr wrap="square">
            <a:spAutoFit/>
          </a:bodyPr>
          <a:lstStyle/>
          <a:p>
            <a:pPr>
              <a:spcAft>
                <a:spcPts val="300"/>
              </a:spcAft>
            </a:pPr>
            <a:r>
              <a:rPr lang="en-US" sz="2800" dirty="0" err="1">
                <a:solidFill>
                  <a:srgbClr val="0000FF"/>
                </a:solidFill>
                <a:latin typeface="Segoe UI Semibold" panose="020B0702040204020203" pitchFamily="34" charset="0"/>
                <a:ea typeface="Verdana" panose="020B0604030504040204" pitchFamily="34" charset="0"/>
                <a:cs typeface="Segoe UI Semibold" panose="020B0702040204020203" pitchFamily="34" charset="0"/>
              </a:rPr>
              <a:t>Suelen</a:t>
            </a:r>
            <a:r>
              <a:rPr lang="en-US" sz="2800" dirty="0">
                <a:solidFill>
                  <a:srgbClr val="0000FF"/>
                </a:solidFill>
                <a:latin typeface="Segoe UI Semibold" panose="020B0702040204020203" pitchFamily="34" charset="0"/>
                <a:ea typeface="Verdana" panose="020B0604030504040204" pitchFamily="34" charset="0"/>
                <a:cs typeface="Segoe UI Semibold" panose="020B0702040204020203" pitchFamily="34" charset="0"/>
              </a:rPr>
              <a:t> </a:t>
            </a:r>
            <a:r>
              <a:rPr lang="en-US" sz="2800" dirty="0" err="1">
                <a:solidFill>
                  <a:srgbClr val="0000FF"/>
                </a:solidFill>
                <a:latin typeface="Segoe UI Semibold" panose="020B0702040204020203" pitchFamily="34" charset="0"/>
                <a:ea typeface="Verdana" panose="020B0604030504040204" pitchFamily="34" charset="0"/>
                <a:cs typeface="Segoe UI Semibold" panose="020B0702040204020203" pitchFamily="34" charset="0"/>
              </a:rPr>
              <a:t>maximizarse</a:t>
            </a:r>
            <a:r>
              <a:rPr lang="en-US" sz="2800" dirty="0">
                <a:solidFill>
                  <a:srgbClr val="0000FF"/>
                </a:solidFill>
                <a:latin typeface="Segoe UI Semibold" panose="020B0702040204020203" pitchFamily="34" charset="0"/>
                <a:ea typeface="Verdana" panose="020B0604030504040204" pitchFamily="34" charset="0"/>
                <a:cs typeface="Segoe UI Semibold" panose="020B0702040204020203" pitchFamily="34" charset="0"/>
              </a:rPr>
              <a:t> de </a:t>
            </a:r>
            <a:r>
              <a:rPr lang="en-US" sz="2800" dirty="0" err="1">
                <a:solidFill>
                  <a:srgbClr val="0000FF"/>
                </a:solidFill>
                <a:latin typeface="Segoe UI Semibold" panose="020B0702040204020203" pitchFamily="34" charset="0"/>
                <a:ea typeface="Verdana" panose="020B0604030504040204" pitchFamily="34" charset="0"/>
                <a:cs typeface="Segoe UI Semibold" panose="020B0702040204020203" pitchFamily="34" charset="0"/>
              </a:rPr>
              <a:t>diciembre</a:t>
            </a:r>
            <a:r>
              <a:rPr lang="en-US" sz="2800" dirty="0">
                <a:solidFill>
                  <a:srgbClr val="0000FF"/>
                </a:solidFill>
                <a:latin typeface="Segoe UI Semibold" panose="020B0702040204020203" pitchFamily="34" charset="0"/>
                <a:ea typeface="Verdana" panose="020B0604030504040204" pitchFamily="34" charset="0"/>
                <a:cs typeface="Segoe UI Semibold" panose="020B0702040204020203" pitchFamily="34" charset="0"/>
              </a:rPr>
              <a:t> a </a:t>
            </a:r>
            <a:r>
              <a:rPr lang="en-US" sz="2800" dirty="0" err="1">
                <a:solidFill>
                  <a:srgbClr val="0000FF"/>
                </a:solidFill>
                <a:latin typeface="Segoe UI Semibold" panose="020B0702040204020203" pitchFamily="34" charset="0"/>
                <a:ea typeface="Verdana" panose="020B0604030504040204" pitchFamily="34" charset="0"/>
                <a:cs typeface="Segoe UI Semibold" panose="020B0702040204020203" pitchFamily="34" charset="0"/>
              </a:rPr>
              <a:t>marzo</a:t>
            </a:r>
            <a:endParaRPr lang="en-US" sz="2800" dirty="0">
              <a:solidFill>
                <a:srgbClr val="0000FF"/>
              </a:solidFill>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12" name="Picture 11">
            <a:extLst>
              <a:ext uri="{FF2B5EF4-FFF2-40B4-BE49-F238E27FC236}">
                <a16:creationId xmlns:a16="http://schemas.microsoft.com/office/drawing/2014/main" id="{95AD9371-373A-4FC5-BABB-546BE72A7563}"/>
              </a:ext>
            </a:extLst>
          </p:cNvPr>
          <p:cNvPicPr>
            <a:picLocks noChangeAspect="1"/>
          </p:cNvPicPr>
          <p:nvPr/>
        </p:nvPicPr>
        <p:blipFill rotWithShape="1">
          <a:blip r:embed="rId4">
            <a:extLst>
              <a:ext uri="{28A0092B-C50C-407E-A947-70E740481C1C}">
                <a14:useLocalDpi xmlns:a14="http://schemas.microsoft.com/office/drawing/2010/main" val="0"/>
              </a:ext>
            </a:extLst>
          </a:blip>
          <a:srcRect t="13119" b="79979"/>
          <a:stretch/>
        </p:blipFill>
        <p:spPr>
          <a:xfrm>
            <a:off x="349377" y="1624176"/>
            <a:ext cx="3962980" cy="249278"/>
          </a:xfrm>
          <a:prstGeom prst="rect">
            <a:avLst/>
          </a:prstGeom>
        </p:spPr>
      </p:pic>
      <p:pic>
        <p:nvPicPr>
          <p:cNvPr id="13" name="Picture 12">
            <a:extLst>
              <a:ext uri="{FF2B5EF4-FFF2-40B4-BE49-F238E27FC236}">
                <a16:creationId xmlns:a16="http://schemas.microsoft.com/office/drawing/2014/main" id="{3E68D58A-B48D-4BDB-99F4-F6B40D193F2E}"/>
              </a:ext>
            </a:extLst>
          </p:cNvPr>
          <p:cNvPicPr>
            <a:picLocks noChangeAspect="1"/>
          </p:cNvPicPr>
          <p:nvPr/>
        </p:nvPicPr>
        <p:blipFill rotWithShape="1">
          <a:blip r:embed="rId4">
            <a:extLst>
              <a:ext uri="{28A0092B-C50C-407E-A947-70E740481C1C}">
                <a14:useLocalDpi xmlns:a14="http://schemas.microsoft.com/office/drawing/2010/main" val="0"/>
              </a:ext>
            </a:extLst>
          </a:blip>
          <a:srcRect l="12843" t="89573" r="6875" b="-1346"/>
          <a:stretch/>
        </p:blipFill>
        <p:spPr>
          <a:xfrm>
            <a:off x="450393" y="4645880"/>
            <a:ext cx="2236363" cy="298907"/>
          </a:xfrm>
          <a:prstGeom prst="rect">
            <a:avLst/>
          </a:prstGeom>
        </p:spPr>
      </p:pic>
    </p:spTree>
    <p:extLst>
      <p:ext uri="{BB962C8B-B14F-4D97-AF65-F5344CB8AC3E}">
        <p14:creationId xmlns:p14="http://schemas.microsoft.com/office/powerpoint/2010/main" val="752132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75930-CC4B-473B-B073-BA0251E12056}"/>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#1</a:t>
            </a:r>
          </a:p>
        </p:txBody>
      </p:sp>
      <p:sp>
        <p:nvSpPr>
          <p:cNvPr id="3" name="TextBox 2">
            <a:extLst>
              <a:ext uri="{FF2B5EF4-FFF2-40B4-BE49-F238E27FC236}">
                <a16:creationId xmlns:a16="http://schemas.microsoft.com/office/drawing/2014/main" id="{BCBF4243-FA8C-4594-A23D-92F931EDE7BA}"/>
              </a:ext>
            </a:extLst>
          </p:cNvPr>
          <p:cNvSpPr txBox="1"/>
          <p:nvPr/>
        </p:nvSpPr>
        <p:spPr>
          <a:xfrm>
            <a:off x="1242872" y="1740854"/>
            <a:ext cx="10431263" cy="3831818"/>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a:t>
            </a:r>
            <a:r>
              <a:rPr lang="en-US" sz="2800" b="1" dirty="0" err="1">
                <a:latin typeface="Segoe UI" panose="020B0502040204020203" pitchFamily="34" charset="0"/>
                <a:cs typeface="Segoe UI" panose="020B0502040204020203" pitchFamily="34" charset="0"/>
              </a:rPr>
              <a:t>Cuáles</a:t>
            </a:r>
            <a:r>
              <a:rPr lang="en-US" sz="2800" b="1" dirty="0">
                <a:latin typeface="Segoe UI" panose="020B0502040204020203" pitchFamily="34" charset="0"/>
                <a:cs typeface="Segoe UI" panose="020B0502040204020203" pitchFamily="34" charset="0"/>
              </a:rPr>
              <a:t> son </a:t>
            </a:r>
            <a:r>
              <a:rPr lang="en-US" sz="2800" b="1" dirty="0" err="1">
                <a:latin typeface="Segoe UI" panose="020B0502040204020203" pitchFamily="34" charset="0"/>
                <a:cs typeface="Segoe UI" panose="020B0502040204020203" pitchFamily="34" charset="0"/>
              </a:rPr>
              <a:t>generalmente</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ciertas</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durante</a:t>
            </a:r>
            <a:r>
              <a:rPr lang="en-US" sz="2800" b="1" dirty="0">
                <a:latin typeface="Segoe UI" panose="020B0502040204020203" pitchFamily="34" charset="0"/>
                <a:cs typeface="Segoe UI" panose="020B0502040204020203" pitchFamily="34" charset="0"/>
              </a:rPr>
              <a:t> La Niña? </a:t>
            </a:r>
            <a:r>
              <a:rPr lang="en-US" sz="2800" dirty="0">
                <a:latin typeface="Segoe UI" panose="020B0502040204020203" pitchFamily="34" charset="0"/>
                <a:cs typeface="Segoe UI" panose="020B0502040204020203" pitchFamily="34" charset="0"/>
              </a:rPr>
              <a:t>(1 ó </a:t>
            </a:r>
            <a:r>
              <a:rPr lang="en-US" sz="2800" dirty="0" err="1">
                <a:latin typeface="Segoe UI" panose="020B0502040204020203" pitchFamily="34" charset="0"/>
                <a:cs typeface="Segoe UI" panose="020B0502040204020203" pitchFamily="34" charset="0"/>
              </a:rPr>
              <a:t>más</a:t>
            </a:r>
            <a:r>
              <a:rPr lang="en-US" sz="2800" dirty="0">
                <a:latin typeface="Segoe UI" panose="020B0502040204020203" pitchFamily="34" charset="0"/>
                <a:cs typeface="Segoe UI" panose="020B0502040204020203" pitchFamily="34" charset="0"/>
              </a:rPr>
              <a:t>)</a:t>
            </a:r>
          </a:p>
          <a:p>
            <a:pPr>
              <a:spcAft>
                <a:spcPts val="1800"/>
              </a:spcAft>
            </a:pPr>
            <a:r>
              <a:rPr lang="en-US" sz="2800" dirty="0">
                <a:latin typeface="Segoe UI" panose="020B0502040204020203" pitchFamily="34" charset="0"/>
                <a:cs typeface="Segoe UI" panose="020B0502040204020203" pitchFamily="34" charset="0"/>
              </a:rPr>
              <a:t>a. Más </a:t>
            </a:r>
            <a:r>
              <a:rPr lang="en-US" sz="2800" dirty="0" err="1">
                <a:latin typeface="Segoe UI" panose="020B0502040204020203" pitchFamily="34" charset="0"/>
                <a:cs typeface="Segoe UI" panose="020B0502040204020203" pitchFamily="34" charset="0"/>
              </a:rPr>
              <a:t>lluvia</a:t>
            </a:r>
            <a:r>
              <a:rPr lang="en-US" sz="2800" dirty="0">
                <a:latin typeface="Segoe UI" panose="020B0502040204020203" pitchFamily="34" charset="0"/>
                <a:cs typeface="Segoe UI" panose="020B0502040204020203" pitchFamily="34" charset="0"/>
              </a:rPr>
              <a:t> en el NE de </a:t>
            </a:r>
            <a:r>
              <a:rPr lang="en-US" sz="2800" dirty="0" err="1">
                <a:latin typeface="Segoe UI" panose="020B0502040204020203" pitchFamily="34" charset="0"/>
                <a:cs typeface="Segoe UI" panose="020B0502040204020203" pitchFamily="34" charset="0"/>
              </a:rPr>
              <a:t>Sudamérica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b. Más </a:t>
            </a:r>
            <a:r>
              <a:rPr lang="en-US" sz="2800" dirty="0" err="1">
                <a:latin typeface="Segoe UI" panose="020B0502040204020203" pitchFamily="34" charset="0"/>
                <a:cs typeface="Segoe UI" panose="020B0502040204020203" pitchFamily="34" charset="0"/>
              </a:rPr>
              <a:t>lluvia</a:t>
            </a:r>
            <a:r>
              <a:rPr lang="en-US" sz="2800" dirty="0">
                <a:latin typeface="Segoe UI" panose="020B0502040204020203" pitchFamily="34" charset="0"/>
                <a:cs typeface="Segoe UI" panose="020B0502040204020203" pitchFamily="34" charset="0"/>
              </a:rPr>
              <a:t> en el </a:t>
            </a:r>
            <a:r>
              <a:rPr lang="en-US" sz="2800" dirty="0" err="1">
                <a:latin typeface="Segoe UI" panose="020B0502040204020203" pitchFamily="34" charset="0"/>
                <a:cs typeface="Segoe UI" panose="020B0502040204020203" pitchFamily="34" charset="0"/>
              </a:rPr>
              <a:t>centro</a:t>
            </a:r>
            <a:r>
              <a:rPr lang="en-US" sz="2800" dirty="0">
                <a:latin typeface="Segoe UI" panose="020B0502040204020203" pitchFamily="34" charset="0"/>
                <a:cs typeface="Segoe UI" panose="020B0502040204020203" pitchFamily="34" charset="0"/>
              </a:rPr>
              <a:t> de Chile</a:t>
            </a:r>
          </a:p>
          <a:p>
            <a:pPr>
              <a:spcAft>
                <a:spcPts val="1800"/>
              </a:spcAft>
            </a:pPr>
            <a:r>
              <a:rPr lang="en-US" sz="2800" dirty="0">
                <a:latin typeface="Segoe UI" panose="020B0502040204020203" pitchFamily="34" charset="0"/>
                <a:cs typeface="Segoe UI" panose="020B0502040204020203" pitchFamily="34" charset="0"/>
              </a:rPr>
              <a:t>c. Más </a:t>
            </a:r>
            <a:r>
              <a:rPr lang="en-US" sz="2800" dirty="0" err="1">
                <a:latin typeface="Segoe UI" panose="020B0502040204020203" pitchFamily="34" charset="0"/>
                <a:cs typeface="Segoe UI" panose="020B0502040204020203" pitchFamily="34" charset="0"/>
              </a:rPr>
              <a:t>ciclones</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tropicales</a:t>
            </a:r>
            <a:r>
              <a:rPr lang="en-US" sz="2800" dirty="0">
                <a:latin typeface="Segoe UI" panose="020B0502040204020203" pitchFamily="34" charset="0"/>
                <a:cs typeface="Segoe UI" panose="020B0502040204020203" pitchFamily="34" charset="0"/>
              </a:rPr>
              <a:t> en el </a:t>
            </a:r>
            <a:r>
              <a:rPr lang="en-US" sz="2800" dirty="0" err="1">
                <a:latin typeface="Segoe UI" panose="020B0502040204020203" pitchFamily="34" charset="0"/>
                <a:cs typeface="Segoe UI" panose="020B0502040204020203" pitchFamily="34" charset="0"/>
              </a:rPr>
              <a:t>Pacífico</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d. Más </a:t>
            </a:r>
            <a:r>
              <a:rPr lang="en-US" sz="2800" dirty="0" err="1">
                <a:latin typeface="Segoe UI" panose="020B0502040204020203" pitchFamily="34" charset="0"/>
                <a:cs typeface="Segoe UI" panose="020B0502040204020203" pitchFamily="34" charset="0"/>
              </a:rPr>
              <a:t>ciclones</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tropicales</a:t>
            </a:r>
            <a:r>
              <a:rPr lang="en-US" sz="2800" dirty="0">
                <a:latin typeface="Segoe UI" panose="020B0502040204020203" pitchFamily="34" charset="0"/>
                <a:cs typeface="Segoe UI" panose="020B0502040204020203" pitchFamily="34" charset="0"/>
              </a:rPr>
              <a:t> en el Caribe</a:t>
            </a:r>
          </a:p>
          <a:p>
            <a:pPr>
              <a:spcAft>
                <a:spcPts val="1800"/>
              </a:spcAft>
            </a:pPr>
            <a:r>
              <a:rPr lang="en-US" sz="2800" dirty="0">
                <a:latin typeface="Segoe UI" panose="020B0502040204020203" pitchFamily="34" charset="0"/>
                <a:cs typeface="Segoe UI" panose="020B0502040204020203" pitchFamily="34" charset="0"/>
              </a:rPr>
              <a:t>e. Más </a:t>
            </a:r>
            <a:r>
              <a:rPr lang="en-US" sz="2800" dirty="0" err="1">
                <a:latin typeface="Segoe UI" panose="020B0502040204020203" pitchFamily="34" charset="0"/>
                <a:cs typeface="Segoe UI" panose="020B0502040204020203" pitchFamily="34" charset="0"/>
              </a:rPr>
              <a:t>lluvia</a:t>
            </a:r>
            <a:r>
              <a:rPr lang="en-US" sz="2800" dirty="0">
                <a:latin typeface="Segoe UI" panose="020B0502040204020203" pitchFamily="34" charset="0"/>
                <a:cs typeface="Segoe UI" panose="020B0502040204020203" pitchFamily="34" charset="0"/>
              </a:rPr>
              <a:t> en el Río de la Plata</a:t>
            </a:r>
          </a:p>
        </p:txBody>
      </p:sp>
    </p:spTree>
    <p:extLst>
      <p:ext uri="{BB962C8B-B14F-4D97-AF65-F5344CB8AC3E}">
        <p14:creationId xmlns:p14="http://schemas.microsoft.com/office/powerpoint/2010/main" val="3979852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75930-CC4B-473B-B073-BA0251E12056}"/>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#1</a:t>
            </a:r>
          </a:p>
        </p:txBody>
      </p:sp>
      <p:sp>
        <p:nvSpPr>
          <p:cNvPr id="3" name="TextBox 2">
            <a:extLst>
              <a:ext uri="{FF2B5EF4-FFF2-40B4-BE49-F238E27FC236}">
                <a16:creationId xmlns:a16="http://schemas.microsoft.com/office/drawing/2014/main" id="{BCBF4243-FA8C-4594-A23D-92F931EDE7BA}"/>
              </a:ext>
            </a:extLst>
          </p:cNvPr>
          <p:cNvSpPr txBox="1"/>
          <p:nvPr/>
        </p:nvSpPr>
        <p:spPr>
          <a:xfrm>
            <a:off x="1242872" y="1740854"/>
            <a:ext cx="10431263" cy="3831818"/>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a:t>
            </a:r>
            <a:r>
              <a:rPr lang="en-US" sz="2800" b="1" dirty="0" err="1">
                <a:latin typeface="Segoe UI" panose="020B0502040204020203" pitchFamily="34" charset="0"/>
                <a:cs typeface="Segoe UI" panose="020B0502040204020203" pitchFamily="34" charset="0"/>
              </a:rPr>
              <a:t>Cuáles</a:t>
            </a:r>
            <a:r>
              <a:rPr lang="en-US" sz="2800" b="1" dirty="0">
                <a:latin typeface="Segoe UI" panose="020B0502040204020203" pitchFamily="34" charset="0"/>
                <a:cs typeface="Segoe UI" panose="020B0502040204020203" pitchFamily="34" charset="0"/>
              </a:rPr>
              <a:t> son </a:t>
            </a:r>
            <a:r>
              <a:rPr lang="en-US" sz="2800" b="1" dirty="0" err="1">
                <a:latin typeface="Segoe UI" panose="020B0502040204020203" pitchFamily="34" charset="0"/>
                <a:cs typeface="Segoe UI" panose="020B0502040204020203" pitchFamily="34" charset="0"/>
              </a:rPr>
              <a:t>generalmente</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ciertas</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durante</a:t>
            </a:r>
            <a:r>
              <a:rPr lang="en-US" sz="2800" b="1" dirty="0">
                <a:latin typeface="Segoe UI" panose="020B0502040204020203" pitchFamily="34" charset="0"/>
                <a:cs typeface="Segoe UI" panose="020B0502040204020203" pitchFamily="34" charset="0"/>
              </a:rPr>
              <a:t> La Niña? </a:t>
            </a:r>
            <a:r>
              <a:rPr lang="en-US" sz="2800" dirty="0">
                <a:latin typeface="Segoe UI" panose="020B0502040204020203" pitchFamily="34" charset="0"/>
                <a:cs typeface="Segoe UI" panose="020B0502040204020203" pitchFamily="34" charset="0"/>
              </a:rPr>
              <a:t>(1 ó </a:t>
            </a:r>
            <a:r>
              <a:rPr lang="en-US" sz="2800" dirty="0" err="1">
                <a:latin typeface="Segoe UI" panose="020B0502040204020203" pitchFamily="34" charset="0"/>
                <a:cs typeface="Segoe UI" panose="020B0502040204020203" pitchFamily="34" charset="0"/>
              </a:rPr>
              <a:t>más</a:t>
            </a:r>
            <a:r>
              <a:rPr lang="en-US" sz="2800" dirty="0">
                <a:latin typeface="Segoe UI" panose="020B0502040204020203" pitchFamily="34" charset="0"/>
                <a:cs typeface="Segoe UI" panose="020B0502040204020203" pitchFamily="34" charset="0"/>
              </a:rPr>
              <a:t>)</a:t>
            </a:r>
          </a:p>
          <a:p>
            <a:pPr>
              <a:spcAft>
                <a:spcPts val="1800"/>
              </a:spcAft>
            </a:pPr>
            <a:r>
              <a:rPr lang="en-US" sz="2800" dirty="0">
                <a:latin typeface="Segoe UI" panose="020B0502040204020203" pitchFamily="34" charset="0"/>
                <a:cs typeface="Segoe UI" panose="020B0502040204020203" pitchFamily="34" charset="0"/>
              </a:rPr>
              <a:t>a. Más </a:t>
            </a:r>
            <a:r>
              <a:rPr lang="en-US" sz="2800" dirty="0" err="1">
                <a:latin typeface="Segoe UI" panose="020B0502040204020203" pitchFamily="34" charset="0"/>
                <a:cs typeface="Segoe UI" panose="020B0502040204020203" pitchFamily="34" charset="0"/>
              </a:rPr>
              <a:t>lluvia</a:t>
            </a:r>
            <a:r>
              <a:rPr lang="en-US" sz="2800" dirty="0">
                <a:latin typeface="Segoe UI" panose="020B0502040204020203" pitchFamily="34" charset="0"/>
                <a:cs typeface="Segoe UI" panose="020B0502040204020203" pitchFamily="34" charset="0"/>
              </a:rPr>
              <a:t> en el NE de </a:t>
            </a:r>
            <a:r>
              <a:rPr lang="en-US" sz="2800" dirty="0" err="1">
                <a:latin typeface="Segoe UI" panose="020B0502040204020203" pitchFamily="34" charset="0"/>
                <a:cs typeface="Segoe UI" panose="020B0502040204020203" pitchFamily="34" charset="0"/>
              </a:rPr>
              <a:t>Sudamérica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b. Más </a:t>
            </a:r>
            <a:r>
              <a:rPr lang="en-US" sz="2800" dirty="0" err="1">
                <a:latin typeface="Segoe UI" panose="020B0502040204020203" pitchFamily="34" charset="0"/>
                <a:cs typeface="Segoe UI" panose="020B0502040204020203" pitchFamily="34" charset="0"/>
              </a:rPr>
              <a:t>lluvia</a:t>
            </a:r>
            <a:r>
              <a:rPr lang="en-US" sz="2800" dirty="0">
                <a:latin typeface="Segoe UI" panose="020B0502040204020203" pitchFamily="34" charset="0"/>
                <a:cs typeface="Segoe UI" panose="020B0502040204020203" pitchFamily="34" charset="0"/>
              </a:rPr>
              <a:t> en el </a:t>
            </a:r>
            <a:r>
              <a:rPr lang="en-US" sz="2800" dirty="0" err="1">
                <a:latin typeface="Segoe UI" panose="020B0502040204020203" pitchFamily="34" charset="0"/>
                <a:cs typeface="Segoe UI" panose="020B0502040204020203" pitchFamily="34" charset="0"/>
              </a:rPr>
              <a:t>centro</a:t>
            </a:r>
            <a:r>
              <a:rPr lang="en-US" sz="2800" dirty="0">
                <a:latin typeface="Segoe UI" panose="020B0502040204020203" pitchFamily="34" charset="0"/>
                <a:cs typeface="Segoe UI" panose="020B0502040204020203" pitchFamily="34" charset="0"/>
              </a:rPr>
              <a:t> de Chile</a:t>
            </a:r>
          </a:p>
          <a:p>
            <a:pPr>
              <a:spcAft>
                <a:spcPts val="1800"/>
              </a:spcAft>
            </a:pPr>
            <a:r>
              <a:rPr lang="en-US" sz="2800" dirty="0">
                <a:latin typeface="Segoe UI" panose="020B0502040204020203" pitchFamily="34" charset="0"/>
                <a:cs typeface="Segoe UI" panose="020B0502040204020203" pitchFamily="34" charset="0"/>
              </a:rPr>
              <a:t>c. Más </a:t>
            </a:r>
            <a:r>
              <a:rPr lang="en-US" sz="2800" dirty="0" err="1">
                <a:latin typeface="Segoe UI" panose="020B0502040204020203" pitchFamily="34" charset="0"/>
                <a:cs typeface="Segoe UI" panose="020B0502040204020203" pitchFamily="34" charset="0"/>
              </a:rPr>
              <a:t>ciclones</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tropicales</a:t>
            </a:r>
            <a:r>
              <a:rPr lang="en-US" sz="2800" dirty="0">
                <a:latin typeface="Segoe UI" panose="020B0502040204020203" pitchFamily="34" charset="0"/>
                <a:cs typeface="Segoe UI" panose="020B0502040204020203" pitchFamily="34" charset="0"/>
              </a:rPr>
              <a:t> en el </a:t>
            </a:r>
            <a:r>
              <a:rPr lang="en-US" sz="2800" dirty="0" err="1">
                <a:latin typeface="Segoe UI" panose="020B0502040204020203" pitchFamily="34" charset="0"/>
                <a:cs typeface="Segoe UI" panose="020B0502040204020203" pitchFamily="34" charset="0"/>
              </a:rPr>
              <a:t>Pacífico</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d. Más </a:t>
            </a:r>
            <a:r>
              <a:rPr lang="en-US" sz="2800" dirty="0" err="1">
                <a:latin typeface="Segoe UI" panose="020B0502040204020203" pitchFamily="34" charset="0"/>
                <a:cs typeface="Segoe UI" panose="020B0502040204020203" pitchFamily="34" charset="0"/>
              </a:rPr>
              <a:t>ciclones</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tropicales</a:t>
            </a:r>
            <a:r>
              <a:rPr lang="en-US" sz="2800" dirty="0">
                <a:latin typeface="Segoe UI" panose="020B0502040204020203" pitchFamily="34" charset="0"/>
                <a:cs typeface="Segoe UI" panose="020B0502040204020203" pitchFamily="34" charset="0"/>
              </a:rPr>
              <a:t> en el Caribe</a:t>
            </a:r>
          </a:p>
          <a:p>
            <a:pPr>
              <a:spcAft>
                <a:spcPts val="1800"/>
              </a:spcAft>
            </a:pPr>
            <a:r>
              <a:rPr lang="en-US" sz="2800" dirty="0">
                <a:latin typeface="Segoe UI" panose="020B0502040204020203" pitchFamily="34" charset="0"/>
                <a:cs typeface="Segoe UI" panose="020B0502040204020203" pitchFamily="34" charset="0"/>
              </a:rPr>
              <a:t>e. Más </a:t>
            </a:r>
            <a:r>
              <a:rPr lang="en-US" sz="2800" dirty="0" err="1">
                <a:latin typeface="Segoe UI" panose="020B0502040204020203" pitchFamily="34" charset="0"/>
                <a:cs typeface="Segoe UI" panose="020B0502040204020203" pitchFamily="34" charset="0"/>
              </a:rPr>
              <a:t>lluvia</a:t>
            </a:r>
            <a:r>
              <a:rPr lang="en-US" sz="2800" dirty="0">
                <a:latin typeface="Segoe UI" panose="020B0502040204020203" pitchFamily="34" charset="0"/>
                <a:cs typeface="Segoe UI" panose="020B0502040204020203" pitchFamily="34" charset="0"/>
              </a:rPr>
              <a:t> en el Río de la Plata</a:t>
            </a:r>
          </a:p>
        </p:txBody>
      </p:sp>
      <p:sp>
        <p:nvSpPr>
          <p:cNvPr id="4" name="Oval 3">
            <a:extLst>
              <a:ext uri="{FF2B5EF4-FFF2-40B4-BE49-F238E27FC236}">
                <a16:creationId xmlns:a16="http://schemas.microsoft.com/office/drawing/2014/main" id="{94E9608E-5A85-410E-8A5D-AD418825C01B}"/>
              </a:ext>
            </a:extLst>
          </p:cNvPr>
          <p:cNvSpPr/>
          <p:nvPr/>
        </p:nvSpPr>
        <p:spPr>
          <a:xfrm>
            <a:off x="852255" y="4435722"/>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C0C03E8-D96A-4E25-9563-DFB33A69AFF0}"/>
              </a:ext>
            </a:extLst>
          </p:cNvPr>
          <p:cNvSpPr/>
          <p:nvPr/>
        </p:nvSpPr>
        <p:spPr>
          <a:xfrm>
            <a:off x="852255" y="2515678"/>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629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2150962" y="461008"/>
            <a:ext cx="7890075" cy="707886"/>
          </a:xfrm>
          <a:prstGeom prst="rect">
            <a:avLst/>
          </a:prstGeom>
          <a:noFill/>
        </p:spPr>
        <p:txBody>
          <a:bodyPr wrap="square">
            <a:spAutoFit/>
          </a:bodyPr>
          <a:lstStyle/>
          <a:p>
            <a:pPr>
              <a:spcAft>
                <a:spcPts val="300"/>
              </a:spcAft>
            </a:pPr>
            <a:r>
              <a:rPr lang="en-US" sz="4000" b="1" dirty="0" err="1">
                <a:latin typeface="Segoe UI Semibold" panose="020B0702040204020203" pitchFamily="34" charset="0"/>
                <a:ea typeface="Verdana" panose="020B0604030504040204" pitchFamily="34" charset="0"/>
                <a:cs typeface="Segoe UI Semibold" panose="020B0702040204020203" pitchFamily="34" charset="0"/>
              </a:rPr>
              <a:t>Acoplamiento</a:t>
            </a:r>
            <a:r>
              <a:rPr lang="en-US" sz="4000" b="1" dirty="0">
                <a:latin typeface="Segoe UI Semibold" panose="020B0702040204020203" pitchFamily="34" charset="0"/>
                <a:ea typeface="Verdana" panose="020B0604030504040204" pitchFamily="34" charset="0"/>
                <a:cs typeface="Segoe UI Semibold" panose="020B0702040204020203" pitchFamily="34" charset="0"/>
              </a:rPr>
              <a:t> </a:t>
            </a:r>
            <a:r>
              <a:rPr lang="en-US" sz="4000" b="1" dirty="0" err="1">
                <a:latin typeface="Segoe UI Semibold" panose="020B0702040204020203" pitchFamily="34" charset="0"/>
                <a:ea typeface="Verdana" panose="020B0604030504040204" pitchFamily="34" charset="0"/>
                <a:cs typeface="Segoe UI Semibold" panose="020B0702040204020203" pitchFamily="34" charset="0"/>
              </a:rPr>
              <a:t>Océano-atmósfera</a:t>
            </a:r>
            <a:endParaRPr lang="en-US" sz="4000" b="1"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6" name="TextBox 4">
            <a:extLst>
              <a:ext uri="{FF2B5EF4-FFF2-40B4-BE49-F238E27FC236}">
                <a16:creationId xmlns:a16="http://schemas.microsoft.com/office/drawing/2014/main" id="{A971C79E-614B-4DAF-BB09-948A719D308C}"/>
              </a:ext>
            </a:extLst>
          </p:cNvPr>
          <p:cNvSpPr txBox="1">
            <a:spLocks noChangeArrowheads="1"/>
          </p:cNvSpPr>
          <p:nvPr/>
        </p:nvSpPr>
        <p:spPr bwMode="auto">
          <a:xfrm>
            <a:off x="670278" y="2507263"/>
            <a:ext cx="822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0" dirty="0" err="1">
                <a:latin typeface="Arial" panose="020B0604020202020204" pitchFamily="34" charset="0"/>
                <a:cs typeface="Arial" panose="020B0604020202020204" pitchFamily="34" charset="0"/>
              </a:rPr>
              <a:t>Ocurre</a:t>
            </a:r>
            <a:r>
              <a:rPr lang="en-US" altLang="en-US" sz="2400" b="0" dirty="0">
                <a:latin typeface="Arial" panose="020B0604020202020204" pitchFamily="34" charset="0"/>
                <a:cs typeface="Arial" panose="020B0604020202020204" pitchFamily="34" charset="0"/>
              </a:rPr>
              <a:t> via </a:t>
            </a:r>
            <a:r>
              <a:rPr lang="en-US" altLang="en-US" sz="2400" b="0" dirty="0" err="1">
                <a:latin typeface="Arial" panose="020B0604020202020204" pitchFamily="34" charset="0"/>
                <a:cs typeface="Arial" panose="020B0604020202020204" pitchFamily="34" charset="0"/>
              </a:rPr>
              <a:t>interacciones</a:t>
            </a:r>
            <a:r>
              <a:rPr lang="en-US" altLang="en-US" sz="2400" b="0" dirty="0">
                <a:latin typeface="Arial" panose="020B0604020202020204" pitchFamily="34" charset="0"/>
                <a:cs typeface="Arial" panose="020B0604020202020204" pitchFamily="34" charset="0"/>
              </a:rPr>
              <a:t> entre los </a:t>
            </a:r>
            <a:r>
              <a:rPr lang="en-US" altLang="en-US" sz="2400" b="0" dirty="0" err="1">
                <a:latin typeface="Arial" panose="020B0604020202020204" pitchFamily="34" charset="0"/>
                <a:cs typeface="Arial" panose="020B0604020202020204" pitchFamily="34" charset="0"/>
              </a:rPr>
              <a:t>vientos</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superficiales</a:t>
            </a:r>
            <a:r>
              <a:rPr lang="en-US" altLang="en-US" sz="2400" b="0" dirty="0">
                <a:latin typeface="Arial" panose="020B0604020202020204" pitchFamily="34" charset="0"/>
                <a:cs typeface="Arial" panose="020B0604020202020204" pitchFamily="34" charset="0"/>
              </a:rPr>
              <a:t> y la </a:t>
            </a:r>
            <a:r>
              <a:rPr lang="en-US" altLang="en-US" sz="2400" b="0" dirty="0" err="1">
                <a:latin typeface="Arial" panose="020B0604020202020204" pitchFamily="34" charset="0"/>
                <a:cs typeface="Arial" panose="020B0604020202020204" pitchFamily="34" charset="0"/>
              </a:rPr>
              <a:t>superficie</a:t>
            </a:r>
            <a:r>
              <a:rPr lang="en-US" altLang="en-US" sz="2400" b="0" dirty="0">
                <a:latin typeface="Arial" panose="020B0604020202020204" pitchFamily="34" charset="0"/>
                <a:cs typeface="Arial" panose="020B0604020202020204" pitchFamily="34" charset="0"/>
              </a:rPr>
              <a:t> del </a:t>
            </a:r>
            <a:r>
              <a:rPr lang="en-US" altLang="en-US" sz="2400" b="0" dirty="0" err="1">
                <a:latin typeface="Arial" panose="020B0604020202020204" pitchFamily="34" charset="0"/>
                <a:cs typeface="Arial" panose="020B0604020202020204" pitchFamily="34" charset="0"/>
              </a:rPr>
              <a:t>océano</a:t>
            </a:r>
            <a:r>
              <a:rPr lang="en-US" altLang="en-US" sz="2400" b="0" dirty="0">
                <a:latin typeface="Arial" panose="020B0604020202020204" pitchFamily="34" charset="0"/>
                <a:cs typeface="Arial" panose="020B0604020202020204" pitchFamily="34" charset="0"/>
              </a:rPr>
              <a:t>.</a:t>
            </a:r>
          </a:p>
        </p:txBody>
      </p:sp>
      <p:sp>
        <p:nvSpPr>
          <p:cNvPr id="37" name="TextBox 4">
            <a:extLst>
              <a:ext uri="{FF2B5EF4-FFF2-40B4-BE49-F238E27FC236}">
                <a16:creationId xmlns:a16="http://schemas.microsoft.com/office/drawing/2014/main" id="{C07498DC-4812-490B-BE4E-D1731E2D3493}"/>
              </a:ext>
            </a:extLst>
          </p:cNvPr>
          <p:cNvSpPr txBox="1">
            <a:spLocks noChangeArrowheads="1"/>
          </p:cNvSpPr>
          <p:nvPr/>
        </p:nvSpPr>
        <p:spPr bwMode="auto">
          <a:xfrm>
            <a:off x="2651478" y="3529542"/>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400" b="0" dirty="0" err="1">
                <a:latin typeface="Arial" panose="020B0604020202020204" pitchFamily="34" charset="0"/>
                <a:cs typeface="Arial" panose="020B0604020202020204" pitchFamily="34" charset="0"/>
              </a:rPr>
              <a:t>Vientos</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empujan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corrientes</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superficiales</a:t>
            </a:r>
            <a:r>
              <a:rPr lang="en-US" altLang="en-US" sz="2400" b="0" dirty="0">
                <a:latin typeface="Arial" panose="020B0604020202020204" pitchFamily="34" charset="0"/>
                <a:cs typeface="Arial" panose="020B0604020202020204" pitchFamily="34" charset="0"/>
              </a:rPr>
              <a:t>.</a:t>
            </a:r>
          </a:p>
        </p:txBody>
      </p:sp>
      <p:sp>
        <p:nvSpPr>
          <p:cNvPr id="38" name="TextBox 4">
            <a:extLst>
              <a:ext uri="{FF2B5EF4-FFF2-40B4-BE49-F238E27FC236}">
                <a16:creationId xmlns:a16="http://schemas.microsoft.com/office/drawing/2014/main" id="{B679757E-E4B0-4D55-9875-5C0D5A80FE2E}"/>
              </a:ext>
            </a:extLst>
          </p:cNvPr>
          <p:cNvSpPr txBox="1">
            <a:spLocks noChangeArrowheads="1"/>
          </p:cNvSpPr>
          <p:nvPr/>
        </p:nvSpPr>
        <p:spPr bwMode="auto">
          <a:xfrm>
            <a:off x="2651478" y="4047067"/>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400" b="0" dirty="0">
                <a:latin typeface="Arial" panose="020B0604020202020204" pitchFamily="34" charset="0"/>
                <a:cs typeface="Arial" panose="020B0604020202020204" pitchFamily="34" charset="0"/>
              </a:rPr>
              <a:t>Las </a:t>
            </a:r>
            <a:r>
              <a:rPr lang="en-US" altLang="en-US" sz="2400" b="0" dirty="0" err="1">
                <a:latin typeface="Arial" panose="020B0604020202020204" pitchFamily="34" charset="0"/>
                <a:cs typeface="Arial" panose="020B0604020202020204" pitchFamily="34" charset="0"/>
              </a:rPr>
              <a:t>corrientes</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redistribuyen</a:t>
            </a:r>
            <a:r>
              <a:rPr lang="en-US" altLang="en-US" sz="2400" b="0" dirty="0">
                <a:latin typeface="Arial" panose="020B0604020202020204" pitchFamily="34" charset="0"/>
                <a:cs typeface="Arial" panose="020B0604020202020204" pitchFamily="34" charset="0"/>
              </a:rPr>
              <a:t> las </a:t>
            </a:r>
            <a:r>
              <a:rPr lang="en-US" altLang="en-US" sz="2400" b="0" dirty="0" err="1">
                <a:latin typeface="Arial" panose="020B0604020202020204" pitchFamily="34" charset="0"/>
                <a:cs typeface="Arial" panose="020B0604020202020204" pitchFamily="34" charset="0"/>
              </a:rPr>
              <a:t>masas</a:t>
            </a:r>
            <a:r>
              <a:rPr lang="en-US" altLang="en-US" sz="2400" b="0" dirty="0">
                <a:latin typeface="Arial" panose="020B0604020202020204" pitchFamily="34" charset="0"/>
                <a:cs typeface="Arial" panose="020B0604020202020204" pitchFamily="34" charset="0"/>
              </a:rPr>
              <a:t> de </a:t>
            </a:r>
            <a:r>
              <a:rPr lang="en-US" altLang="en-US" sz="2400" b="0" dirty="0" err="1">
                <a:latin typeface="Arial" panose="020B0604020202020204" pitchFamily="34" charset="0"/>
                <a:cs typeface="Arial" panose="020B0604020202020204" pitchFamily="34" charset="0"/>
              </a:rPr>
              <a:t>agua</a:t>
            </a:r>
            <a:endParaRPr lang="en-US" altLang="en-US" sz="2400" b="0" dirty="0">
              <a:latin typeface="Arial" panose="020B0604020202020204" pitchFamily="34" charset="0"/>
              <a:cs typeface="Arial" panose="020B0604020202020204" pitchFamily="34" charset="0"/>
            </a:endParaRPr>
          </a:p>
        </p:txBody>
      </p:sp>
      <p:sp>
        <p:nvSpPr>
          <p:cNvPr id="39" name="TextBox 4">
            <a:extLst>
              <a:ext uri="{FF2B5EF4-FFF2-40B4-BE49-F238E27FC236}">
                <a16:creationId xmlns:a16="http://schemas.microsoft.com/office/drawing/2014/main" id="{0B2A5455-6772-4794-BB2E-95163A299736}"/>
              </a:ext>
            </a:extLst>
          </p:cNvPr>
          <p:cNvSpPr txBox="1">
            <a:spLocks noChangeArrowheads="1"/>
          </p:cNvSpPr>
          <p:nvPr/>
        </p:nvSpPr>
        <p:spPr bwMode="auto">
          <a:xfrm>
            <a:off x="2651478" y="4580467"/>
            <a:ext cx="762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400" dirty="0">
                <a:latin typeface="Arial" panose="020B0604020202020204" pitchFamily="34" charset="0"/>
                <a:cs typeface="Arial" panose="020B0604020202020204" pitchFamily="34" charset="0"/>
              </a:rPr>
              <a:t>La </a:t>
            </a:r>
            <a:r>
              <a:rPr lang="en-US" altLang="en-US" sz="2400" dirty="0" err="1">
                <a:latin typeface="Arial" panose="020B0604020202020204" pitchFamily="34" charset="0"/>
                <a:cs typeface="Arial" panose="020B0604020202020204" pitchFamily="34" charset="0"/>
              </a:rPr>
              <a:t>temperatura</a:t>
            </a:r>
            <a:r>
              <a:rPr lang="en-US" altLang="en-US" sz="2400" dirty="0">
                <a:latin typeface="Arial" panose="020B0604020202020204" pitchFamily="34" charset="0"/>
                <a:cs typeface="Arial" panose="020B0604020202020204" pitchFamily="34" charset="0"/>
              </a:rPr>
              <a:t> superficial de las </a:t>
            </a:r>
            <a:r>
              <a:rPr lang="en-US" altLang="en-US" sz="2400" dirty="0" err="1">
                <a:latin typeface="Arial" panose="020B0604020202020204" pitchFamily="34" charset="0"/>
                <a:cs typeface="Arial" panose="020B0604020202020204" pitchFamily="34" charset="0"/>
              </a:rPr>
              <a:t>masas</a:t>
            </a:r>
            <a:r>
              <a:rPr lang="en-US" altLang="en-US" sz="2400" dirty="0">
                <a:latin typeface="Arial" panose="020B0604020202020204" pitchFamily="34" charset="0"/>
                <a:cs typeface="Arial" panose="020B0604020202020204" pitchFamily="34" charset="0"/>
              </a:rPr>
              <a:t> de </a:t>
            </a:r>
            <a:r>
              <a:rPr lang="en-US" altLang="en-US" sz="2400" dirty="0" err="1">
                <a:latin typeface="Arial" panose="020B0604020202020204" pitchFamily="34" charset="0"/>
                <a:cs typeface="Arial" panose="020B0604020202020204" pitchFamily="34" charset="0"/>
              </a:rPr>
              <a:t>agua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modifica</a:t>
            </a:r>
            <a:r>
              <a:rPr lang="en-US" altLang="en-US" sz="2400" dirty="0">
                <a:latin typeface="Arial" panose="020B0604020202020204" pitchFamily="34" charset="0"/>
                <a:cs typeface="Arial" panose="020B0604020202020204" pitchFamily="34" charset="0"/>
              </a:rPr>
              <a:t> las </a:t>
            </a:r>
            <a:r>
              <a:rPr lang="en-US" altLang="en-US" sz="2400" dirty="0" err="1">
                <a:latin typeface="Arial" panose="020B0604020202020204" pitchFamily="34" charset="0"/>
                <a:cs typeface="Arial" panose="020B0604020202020204" pitchFamily="34" charset="0"/>
              </a:rPr>
              <a:t>circulaciones</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atmosféricas</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afectando</a:t>
            </a:r>
            <a:r>
              <a:rPr lang="en-US" altLang="en-US" sz="2400" dirty="0">
                <a:latin typeface="Arial" panose="020B0604020202020204" pitchFamily="34" charset="0"/>
                <a:cs typeface="Arial" panose="020B0604020202020204" pitchFamily="34" charset="0"/>
              </a:rPr>
              <a:t> los </a:t>
            </a:r>
            <a:r>
              <a:rPr lang="en-US" altLang="en-US" sz="2400" dirty="0" err="1">
                <a:latin typeface="Arial" panose="020B0604020202020204" pitchFamily="34" charset="0"/>
                <a:cs typeface="Arial" panose="020B0604020202020204" pitchFamily="34" charset="0"/>
              </a:rPr>
              <a:t>vientos</a:t>
            </a:r>
            <a:endParaRPr lang="en-US" altLang="en-US" sz="2400" b="0" dirty="0">
              <a:latin typeface="Arial" panose="020B0604020202020204" pitchFamily="34" charset="0"/>
              <a:cs typeface="Arial" panose="020B0604020202020204" pitchFamily="34" charset="0"/>
            </a:endParaRPr>
          </a:p>
        </p:txBody>
      </p:sp>
      <p:sp>
        <p:nvSpPr>
          <p:cNvPr id="40" name="AutoShape 8">
            <a:extLst>
              <a:ext uri="{FF2B5EF4-FFF2-40B4-BE49-F238E27FC236}">
                <a16:creationId xmlns:a16="http://schemas.microsoft.com/office/drawing/2014/main" id="{AE301422-9CE8-407D-B317-8666E592F78F}"/>
              </a:ext>
            </a:extLst>
          </p:cNvPr>
          <p:cNvSpPr>
            <a:spLocks noChangeArrowheads="1"/>
          </p:cNvSpPr>
          <p:nvPr/>
        </p:nvSpPr>
        <p:spPr bwMode="auto">
          <a:xfrm rot="16200000">
            <a:off x="1756131" y="3652132"/>
            <a:ext cx="1447800" cy="1595967"/>
          </a:xfrm>
          <a:custGeom>
            <a:avLst/>
            <a:gdLst>
              <a:gd name="T0" fmla="*/ 684421 w 21600"/>
              <a:gd name="T1" fmla="*/ 790 h 21600"/>
              <a:gd name="T2" fmla="*/ 74535 w 21600"/>
              <a:gd name="T3" fmla="*/ 533400 h 21600"/>
              <a:gd name="T4" fmla="*/ 692531 w 21600"/>
              <a:gd name="T5" fmla="*/ 110434 h 21600"/>
              <a:gd name="T6" fmla="*/ 1623346 w 21600"/>
              <a:gd name="T7" fmla="*/ 460848 h 21600"/>
              <a:gd name="T8" fmla="*/ 1397127 w 21600"/>
              <a:gd name="T9" fmla="*/ 668479 h 21600"/>
              <a:gd name="T10" fmla="*/ 1115409 w 21600"/>
              <a:gd name="T11" fmla="*/ 50179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325" y="9867"/>
                </a:moveTo>
                <a:cubicBezTo>
                  <a:pt x="18849" y="5517"/>
                  <a:pt x="15175" y="2224"/>
                  <a:pt x="10800" y="2224"/>
                </a:cubicBezTo>
                <a:cubicBezTo>
                  <a:pt x="6063" y="2224"/>
                  <a:pt x="2224" y="6063"/>
                  <a:pt x="2224" y="10800"/>
                </a:cubicBezTo>
                <a:lnTo>
                  <a:pt x="0" y="10800"/>
                </a:lnTo>
                <a:cubicBezTo>
                  <a:pt x="0" y="4835"/>
                  <a:pt x="4835" y="0"/>
                  <a:pt x="10800" y="0"/>
                </a:cubicBezTo>
                <a:cubicBezTo>
                  <a:pt x="16309" y="0"/>
                  <a:pt x="20936" y="4147"/>
                  <a:pt x="21535" y="9625"/>
                </a:cubicBezTo>
                <a:lnTo>
                  <a:pt x="24219" y="9331"/>
                </a:lnTo>
                <a:lnTo>
                  <a:pt x="20844" y="13535"/>
                </a:lnTo>
                <a:lnTo>
                  <a:pt x="16641" y="10160"/>
                </a:lnTo>
                <a:lnTo>
                  <a:pt x="19325" y="9867"/>
                </a:lnTo>
                <a:close/>
              </a:path>
            </a:pathLst>
          </a:cu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Box 40">
            <a:extLst>
              <a:ext uri="{FF2B5EF4-FFF2-40B4-BE49-F238E27FC236}">
                <a16:creationId xmlns:a16="http://schemas.microsoft.com/office/drawing/2014/main" id="{44DA4D2E-FECC-4CDE-A47F-97379F32EE5E}"/>
              </a:ext>
            </a:extLst>
          </p:cNvPr>
          <p:cNvSpPr txBox="1"/>
          <p:nvPr/>
        </p:nvSpPr>
        <p:spPr>
          <a:xfrm>
            <a:off x="2290662" y="1436123"/>
            <a:ext cx="7890075" cy="584775"/>
          </a:xfrm>
          <a:prstGeom prst="rect">
            <a:avLst/>
          </a:prstGeom>
          <a:noFill/>
        </p:spPr>
        <p:txBody>
          <a:bodyPr wrap="square">
            <a:spAutoFit/>
          </a:bodyPr>
          <a:lstStyle/>
          <a:p>
            <a:pPr>
              <a:spcAft>
                <a:spcPts val="300"/>
              </a:spcAft>
            </a:pPr>
            <a:r>
              <a:rPr lang="en-US" sz="3200" b="1" dirty="0">
                <a:solidFill>
                  <a:srgbClr val="0000FF"/>
                </a:solidFill>
                <a:latin typeface="Segoe UI Semibold" panose="020B0702040204020203" pitchFamily="34" charset="0"/>
                <a:ea typeface="Verdana" panose="020B0604030504040204" pitchFamily="34" charset="0"/>
                <a:cs typeface="Segoe UI Semibold" panose="020B0702040204020203" pitchFamily="34" charset="0"/>
              </a:rPr>
              <a:t>Clave para el la </a:t>
            </a:r>
            <a:r>
              <a:rPr lang="en-US" sz="3200" b="1" dirty="0" err="1">
                <a:solidFill>
                  <a:srgbClr val="0000FF"/>
                </a:solidFill>
                <a:latin typeface="Segoe UI Semibold" panose="020B0702040204020203" pitchFamily="34" charset="0"/>
                <a:ea typeface="Verdana" panose="020B0604030504040204" pitchFamily="34" charset="0"/>
                <a:cs typeface="Segoe UI Semibold" panose="020B0702040204020203" pitchFamily="34" charset="0"/>
              </a:rPr>
              <a:t>variabilidad</a:t>
            </a:r>
            <a:r>
              <a:rPr lang="en-US" sz="3200" b="1" dirty="0">
                <a:solidFill>
                  <a:srgbClr val="0000FF"/>
                </a:solidFill>
                <a:latin typeface="Segoe UI Semibold" panose="020B0702040204020203" pitchFamily="34" charset="0"/>
                <a:ea typeface="Verdana" panose="020B0604030504040204" pitchFamily="34" charset="0"/>
                <a:cs typeface="Segoe UI Semibold" panose="020B0702040204020203" pitchFamily="34" charset="0"/>
              </a:rPr>
              <a:t> del ENSO</a:t>
            </a:r>
          </a:p>
        </p:txBody>
      </p:sp>
    </p:spTree>
    <p:extLst>
      <p:ext uri="{BB962C8B-B14F-4D97-AF65-F5344CB8AC3E}">
        <p14:creationId xmlns:p14="http://schemas.microsoft.com/office/powerpoint/2010/main" val="407587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3675449" y="329892"/>
            <a:ext cx="5002575" cy="646331"/>
          </a:xfrm>
          <a:prstGeom prst="rect">
            <a:avLst/>
          </a:prstGeom>
          <a:noFill/>
        </p:spPr>
        <p:txBody>
          <a:bodyPr wrap="square">
            <a:spAutoFit/>
          </a:bodyPr>
          <a:lstStyle/>
          <a:p>
            <a:pPr>
              <a:spcAft>
                <a:spcPts val="300"/>
              </a:spcAft>
            </a:pPr>
            <a:r>
              <a:rPr lang="en-US" sz="3600" b="1" dirty="0" err="1">
                <a:latin typeface="Segoe UI Semibold" panose="020B0702040204020203" pitchFamily="34" charset="0"/>
                <a:ea typeface="Verdana" panose="020B0604030504040204" pitchFamily="34" charset="0"/>
                <a:cs typeface="Segoe UI Semibold" panose="020B0702040204020203" pitchFamily="34" charset="0"/>
              </a:rPr>
              <a:t>Condiciones</a:t>
            </a:r>
            <a:r>
              <a:rPr lang="en-US" sz="3600" b="1" dirty="0">
                <a:latin typeface="Segoe UI Semibold" panose="020B0702040204020203" pitchFamily="34" charset="0"/>
                <a:ea typeface="Verdana" panose="020B0604030504040204" pitchFamily="34" charset="0"/>
                <a:cs typeface="Segoe UI Semibold" panose="020B0702040204020203" pitchFamily="34" charset="0"/>
              </a:rPr>
              <a:t> </a:t>
            </a:r>
            <a:r>
              <a:rPr lang="en-US" sz="3600" b="1" dirty="0" err="1">
                <a:latin typeface="Segoe UI Semibold" panose="020B0702040204020203" pitchFamily="34" charset="0"/>
                <a:ea typeface="Verdana" panose="020B0604030504040204" pitchFamily="34" charset="0"/>
                <a:cs typeface="Segoe UI Semibold" panose="020B0702040204020203" pitchFamily="34" charset="0"/>
              </a:rPr>
              <a:t>Normales</a:t>
            </a:r>
            <a:endParaRPr lang="en-US" sz="3600" b="1"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8" name="TextBox 4">
            <a:extLst>
              <a:ext uri="{FF2B5EF4-FFF2-40B4-BE49-F238E27FC236}">
                <a16:creationId xmlns:a16="http://schemas.microsoft.com/office/drawing/2014/main" id="{8650B735-A4D1-4780-BD17-6CAD1FF772B7}"/>
              </a:ext>
            </a:extLst>
          </p:cNvPr>
          <p:cNvSpPr txBox="1">
            <a:spLocks noChangeArrowheads="1"/>
          </p:cNvSpPr>
          <p:nvPr/>
        </p:nvSpPr>
        <p:spPr bwMode="auto">
          <a:xfrm>
            <a:off x="241079" y="5464891"/>
            <a:ext cx="311234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800" dirty="0">
                <a:latin typeface="Segoe UI Semibold" panose="020B0702040204020203" pitchFamily="34" charset="0"/>
                <a:cs typeface="Segoe UI Semibold" panose="020B0702040204020203" pitchFamily="34" charset="0"/>
              </a:rPr>
              <a:t>AGUA CALIDA AL OESTE</a:t>
            </a:r>
          </a:p>
          <a:p>
            <a:pPr eaLnBrk="1" hangingPunct="1">
              <a:lnSpc>
                <a:spcPct val="90000"/>
              </a:lnSpc>
              <a:spcBef>
                <a:spcPct val="0"/>
              </a:spcBef>
              <a:buFontTx/>
              <a:buNone/>
            </a:pPr>
            <a:r>
              <a:rPr lang="en-US" altLang="en-US" sz="1600" dirty="0" err="1">
                <a:latin typeface="Segoe UI" panose="020B0502040204020203" pitchFamily="34" charset="0"/>
                <a:cs typeface="Segoe UI" panose="020B0502040204020203" pitchFamily="34" charset="0"/>
              </a:rPr>
              <a:t>Alisios</a:t>
            </a:r>
            <a:r>
              <a:rPr lang="en-US" altLang="en-US" sz="1600" dirty="0">
                <a:latin typeface="Segoe UI" panose="020B0502040204020203" pitchFamily="34" charset="0"/>
                <a:cs typeface="Segoe UI" panose="020B0502040204020203" pitchFamily="34" charset="0"/>
              </a:rPr>
              <a:t> del </a:t>
            </a:r>
            <a:r>
              <a:rPr lang="en-US" altLang="en-US" sz="1600" dirty="0" err="1">
                <a:latin typeface="Segoe UI" panose="020B0502040204020203" pitchFamily="34" charset="0"/>
                <a:cs typeface="Segoe UI" panose="020B0502040204020203" pitchFamily="34" charset="0"/>
              </a:rPr>
              <a:t>este</a:t>
            </a:r>
            <a:r>
              <a:rPr lang="en-US" altLang="en-US" sz="1600" dirty="0">
                <a:latin typeface="Segoe UI" panose="020B0502040204020203" pitchFamily="34" charset="0"/>
                <a:cs typeface="Segoe UI" panose="020B0502040204020203" pitchFamily="34" charset="0"/>
              </a:rPr>
              <a:t> </a:t>
            </a:r>
            <a:r>
              <a:rPr lang="en-US" altLang="en-US" sz="1600" dirty="0" err="1">
                <a:latin typeface="Segoe UI" panose="020B0502040204020203" pitchFamily="34" charset="0"/>
                <a:cs typeface="Segoe UI" panose="020B0502040204020203" pitchFamily="34" charset="0"/>
              </a:rPr>
              <a:t>apilan</a:t>
            </a:r>
            <a:r>
              <a:rPr lang="en-US" altLang="en-US" sz="1600" dirty="0">
                <a:latin typeface="Segoe UI" panose="020B0502040204020203" pitchFamily="34" charset="0"/>
                <a:cs typeface="Segoe UI" panose="020B0502040204020203" pitchFamily="34" charset="0"/>
              </a:rPr>
              <a:t> el </a:t>
            </a:r>
            <a:r>
              <a:rPr lang="en-US" altLang="en-US" sz="1600" dirty="0" err="1">
                <a:latin typeface="Segoe UI" panose="020B0502040204020203" pitchFamily="34" charset="0"/>
                <a:cs typeface="Segoe UI" panose="020B0502040204020203" pitchFamily="34" charset="0"/>
              </a:rPr>
              <a:t>agua</a:t>
            </a:r>
            <a:r>
              <a:rPr lang="en-US" altLang="en-US" sz="1600" dirty="0">
                <a:latin typeface="Segoe UI" panose="020B0502040204020203" pitchFamily="34" charset="0"/>
                <a:cs typeface="Segoe UI" panose="020B0502040204020203" pitchFamily="34" charset="0"/>
              </a:rPr>
              <a:t> </a:t>
            </a:r>
            <a:r>
              <a:rPr lang="en-US" altLang="en-US" sz="1600" dirty="0" err="1">
                <a:latin typeface="Segoe UI" panose="020B0502040204020203" pitchFamily="34" charset="0"/>
                <a:cs typeface="Segoe UI" panose="020B0502040204020203" pitchFamily="34" charset="0"/>
              </a:rPr>
              <a:t>cálida</a:t>
            </a:r>
            <a:r>
              <a:rPr lang="en-US" altLang="en-US" sz="1600" dirty="0">
                <a:latin typeface="Segoe UI" panose="020B0502040204020203" pitchFamily="34" charset="0"/>
                <a:cs typeface="Segoe UI" panose="020B0502040204020203" pitchFamily="34" charset="0"/>
              </a:rPr>
              <a:t> en el </a:t>
            </a:r>
            <a:r>
              <a:rPr lang="en-US" altLang="en-US" sz="1600" dirty="0" err="1">
                <a:latin typeface="Segoe UI" panose="020B0502040204020203" pitchFamily="34" charset="0"/>
                <a:cs typeface="Segoe UI" panose="020B0502040204020203" pitchFamily="34" charset="0"/>
              </a:rPr>
              <a:t>Pacífico</a:t>
            </a:r>
            <a:r>
              <a:rPr lang="en-US" altLang="en-US" sz="1600" dirty="0">
                <a:latin typeface="Segoe UI" panose="020B0502040204020203" pitchFamily="34" charset="0"/>
                <a:cs typeface="Segoe UI" panose="020B0502040204020203" pitchFamily="34" charset="0"/>
              </a:rPr>
              <a:t> Occidental</a:t>
            </a:r>
            <a:endParaRPr lang="en-US" altLang="en-US" sz="1600" b="0" dirty="0">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34E1F3A6-A286-44E9-AEC7-C1239EC89FE5}"/>
              </a:ext>
            </a:extLst>
          </p:cNvPr>
          <p:cNvGrpSpPr/>
          <p:nvPr/>
        </p:nvGrpSpPr>
        <p:grpSpPr>
          <a:xfrm>
            <a:off x="812244" y="2100647"/>
            <a:ext cx="6275216" cy="3416038"/>
            <a:chOff x="571500" y="2274679"/>
            <a:chExt cx="4987940" cy="2650065"/>
          </a:xfrm>
        </p:grpSpPr>
        <p:pic>
          <p:nvPicPr>
            <p:cNvPr id="10" name="Picture 6" descr="GFDL_enso_schematic">
              <a:extLst>
                <a:ext uri="{FF2B5EF4-FFF2-40B4-BE49-F238E27FC236}">
                  <a16:creationId xmlns:a16="http://schemas.microsoft.com/office/drawing/2014/main" id="{B27A4624-DB7F-4786-8862-4A7F3E5155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73" r="33364" b="50000"/>
            <a:stretch/>
          </p:blipFill>
          <p:spPr bwMode="auto">
            <a:xfrm>
              <a:off x="571500" y="2274679"/>
              <a:ext cx="4495800" cy="246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4">
              <a:extLst>
                <a:ext uri="{FF2B5EF4-FFF2-40B4-BE49-F238E27FC236}">
                  <a16:creationId xmlns:a16="http://schemas.microsoft.com/office/drawing/2014/main" id="{8C5E7AF9-ACC1-4F87-BF5C-2024318F4178}"/>
                </a:ext>
              </a:extLst>
            </p:cNvPr>
            <p:cNvSpPr txBox="1">
              <a:spLocks noChangeArrowheads="1"/>
            </p:cNvSpPr>
            <p:nvPr/>
          </p:nvSpPr>
          <p:spPr bwMode="auto">
            <a:xfrm>
              <a:off x="4111640" y="4389213"/>
              <a:ext cx="1447800" cy="5355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dirty="0" err="1">
                  <a:solidFill>
                    <a:srgbClr val="008000"/>
                  </a:solidFill>
                  <a:latin typeface="Arial" panose="020B0604020202020204" pitchFamily="34" charset="0"/>
                  <a:cs typeface="Arial" panose="020B0604020202020204" pitchFamily="34" charset="0"/>
                </a:rPr>
                <a:t>Afloramiento</a:t>
              </a:r>
              <a:r>
                <a:rPr lang="en-US" altLang="en-US" sz="1600" dirty="0">
                  <a:solidFill>
                    <a:srgbClr val="008000"/>
                  </a:solidFill>
                  <a:latin typeface="Arial" panose="020B0604020202020204" pitchFamily="34" charset="0"/>
                  <a:cs typeface="Arial" panose="020B0604020202020204" pitchFamily="34" charset="0"/>
                </a:rPr>
                <a:t> Ekman</a:t>
              </a:r>
              <a:endParaRPr lang="en-US" altLang="en-US" sz="1600" b="0" dirty="0">
                <a:solidFill>
                  <a:srgbClr val="008000"/>
                </a:solidFill>
                <a:latin typeface="Arial" panose="020B0604020202020204" pitchFamily="34" charset="0"/>
                <a:cs typeface="Arial" panose="020B0604020202020204" pitchFamily="34" charset="0"/>
              </a:endParaRPr>
            </a:p>
          </p:txBody>
        </p:sp>
      </p:grpSp>
      <p:sp>
        <p:nvSpPr>
          <p:cNvPr id="32" name="TextBox 4">
            <a:extLst>
              <a:ext uri="{FF2B5EF4-FFF2-40B4-BE49-F238E27FC236}">
                <a16:creationId xmlns:a16="http://schemas.microsoft.com/office/drawing/2014/main" id="{1272E91D-6582-4EE2-A72A-DF7FA1F17A5D}"/>
              </a:ext>
            </a:extLst>
          </p:cNvPr>
          <p:cNvSpPr txBox="1">
            <a:spLocks noChangeArrowheads="1"/>
          </p:cNvSpPr>
          <p:nvPr/>
        </p:nvSpPr>
        <p:spPr bwMode="auto">
          <a:xfrm>
            <a:off x="8016223" y="2999896"/>
            <a:ext cx="35052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dirty="0">
                <a:latin typeface="Arial" panose="020B0604020202020204" pitchFamily="34" charset="0"/>
                <a:cs typeface="Arial" panose="020B0604020202020204" pitchFamily="34" charset="0"/>
              </a:rPr>
              <a:t>NIVEL DEL MAR Y TERMOCLINA</a:t>
            </a:r>
          </a:p>
        </p:txBody>
      </p:sp>
      <p:grpSp>
        <p:nvGrpSpPr>
          <p:cNvPr id="3" name="Group 2">
            <a:extLst>
              <a:ext uri="{FF2B5EF4-FFF2-40B4-BE49-F238E27FC236}">
                <a16:creationId xmlns:a16="http://schemas.microsoft.com/office/drawing/2014/main" id="{100A0082-519A-45A2-920C-65D51A7D97DA}"/>
              </a:ext>
            </a:extLst>
          </p:cNvPr>
          <p:cNvGrpSpPr/>
          <p:nvPr/>
        </p:nvGrpSpPr>
        <p:grpSpPr>
          <a:xfrm>
            <a:off x="7087460" y="3362344"/>
            <a:ext cx="4937588" cy="2312987"/>
            <a:chOff x="3830638" y="4468813"/>
            <a:chExt cx="5237162" cy="2312987"/>
          </a:xfrm>
        </p:grpSpPr>
        <p:pic>
          <p:nvPicPr>
            <p:cNvPr id="21" name="Picture 13" descr="NormalConditionsPacific">
              <a:extLst>
                <a:ext uri="{FF2B5EF4-FFF2-40B4-BE49-F238E27FC236}">
                  <a16:creationId xmlns:a16="http://schemas.microsoft.com/office/drawing/2014/main" id="{F67D08E0-FD46-482F-9F93-DCC903BAA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468813"/>
              <a:ext cx="5181600"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4">
              <a:extLst>
                <a:ext uri="{FF2B5EF4-FFF2-40B4-BE49-F238E27FC236}">
                  <a16:creationId xmlns:a16="http://schemas.microsoft.com/office/drawing/2014/main" id="{EF09A44E-095C-49DE-A4D9-B6FA778E59B4}"/>
                </a:ext>
              </a:extLst>
            </p:cNvPr>
            <p:cNvSpPr txBox="1">
              <a:spLocks noChangeArrowheads="1"/>
            </p:cNvSpPr>
            <p:nvPr/>
          </p:nvSpPr>
          <p:spPr bwMode="auto">
            <a:xfrm>
              <a:off x="4230079" y="6270164"/>
              <a:ext cx="237261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b="0" dirty="0">
                  <a:solidFill>
                    <a:schemeClr val="bg1"/>
                  </a:solidFill>
                  <a:latin typeface="Arial" panose="020B0604020202020204" pitchFamily="34" charset="0"/>
                  <a:cs typeface="Arial" panose="020B0604020202020204" pitchFamily="34" charset="0"/>
                </a:rPr>
                <a:t>Termoclina profunda</a:t>
              </a:r>
            </a:p>
          </p:txBody>
        </p:sp>
        <p:sp>
          <p:nvSpPr>
            <p:cNvPr id="26" name="TextBox 4">
              <a:extLst>
                <a:ext uri="{FF2B5EF4-FFF2-40B4-BE49-F238E27FC236}">
                  <a16:creationId xmlns:a16="http://schemas.microsoft.com/office/drawing/2014/main" id="{BCBBC50A-1CC1-4768-A94F-999B5ED5A29F}"/>
                </a:ext>
              </a:extLst>
            </p:cNvPr>
            <p:cNvSpPr txBox="1">
              <a:spLocks noChangeArrowheads="1"/>
            </p:cNvSpPr>
            <p:nvPr/>
          </p:nvSpPr>
          <p:spPr bwMode="auto">
            <a:xfrm rot="21009532">
              <a:off x="7191886" y="6285047"/>
              <a:ext cx="14478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b="0" dirty="0">
                  <a:solidFill>
                    <a:schemeClr val="bg1"/>
                  </a:solidFill>
                  <a:latin typeface="Arial" panose="020B0604020202020204" pitchFamily="34" charset="0"/>
                  <a:cs typeface="Arial" panose="020B0604020202020204" pitchFamily="34" charset="0"/>
                </a:rPr>
                <a:t>Agua </a:t>
              </a:r>
              <a:r>
                <a:rPr lang="en-US" altLang="en-US" sz="1600" b="0" dirty="0" err="1">
                  <a:solidFill>
                    <a:schemeClr val="bg1"/>
                  </a:solidFill>
                  <a:latin typeface="Arial" panose="020B0604020202020204" pitchFamily="34" charset="0"/>
                  <a:cs typeface="Arial" panose="020B0604020202020204" pitchFamily="34" charset="0"/>
                </a:rPr>
                <a:t>fría</a:t>
              </a:r>
              <a:endParaRPr lang="en-US" altLang="en-US" sz="1600" b="0" dirty="0">
                <a:solidFill>
                  <a:schemeClr val="bg1"/>
                </a:solidFill>
                <a:latin typeface="Arial" panose="020B0604020202020204" pitchFamily="34" charset="0"/>
                <a:cs typeface="Arial" panose="020B0604020202020204" pitchFamily="34" charset="0"/>
              </a:endParaRPr>
            </a:p>
          </p:txBody>
        </p:sp>
        <p:sp>
          <p:nvSpPr>
            <p:cNvPr id="29" name="TextBox 4">
              <a:extLst>
                <a:ext uri="{FF2B5EF4-FFF2-40B4-BE49-F238E27FC236}">
                  <a16:creationId xmlns:a16="http://schemas.microsoft.com/office/drawing/2014/main" id="{0664C102-8900-47C9-B33D-675350BD1954}"/>
                </a:ext>
              </a:extLst>
            </p:cNvPr>
            <p:cNvSpPr txBox="1">
              <a:spLocks noChangeArrowheads="1"/>
            </p:cNvSpPr>
            <p:nvPr/>
          </p:nvSpPr>
          <p:spPr bwMode="auto">
            <a:xfrm rot="16200000">
              <a:off x="3020219" y="5609432"/>
              <a:ext cx="19050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b="0">
                  <a:solidFill>
                    <a:schemeClr val="bg1"/>
                  </a:solidFill>
                  <a:latin typeface="Arial" panose="020B0604020202020204" pitchFamily="34" charset="0"/>
                  <a:cs typeface="Arial" panose="020B0604020202020204" pitchFamily="34" charset="0"/>
                </a:rPr>
                <a:t>Indonesia</a:t>
              </a:r>
            </a:p>
          </p:txBody>
        </p:sp>
        <p:sp>
          <p:nvSpPr>
            <p:cNvPr id="30" name="TextBox 4">
              <a:extLst>
                <a:ext uri="{FF2B5EF4-FFF2-40B4-BE49-F238E27FC236}">
                  <a16:creationId xmlns:a16="http://schemas.microsoft.com/office/drawing/2014/main" id="{9289CF3A-C31A-473C-A698-B773A800AECB}"/>
                </a:ext>
              </a:extLst>
            </p:cNvPr>
            <p:cNvSpPr txBox="1">
              <a:spLocks noChangeArrowheads="1"/>
            </p:cNvSpPr>
            <p:nvPr/>
          </p:nvSpPr>
          <p:spPr bwMode="auto">
            <a:xfrm rot="16200000">
              <a:off x="7723982" y="5687218"/>
              <a:ext cx="1905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b="0">
                  <a:solidFill>
                    <a:schemeClr val="bg1"/>
                  </a:solidFill>
                  <a:latin typeface="Arial" panose="020B0604020202020204" pitchFamily="34" charset="0"/>
                  <a:cs typeface="Arial" panose="020B0604020202020204" pitchFamily="34" charset="0"/>
                </a:rPr>
                <a:t>Sudamérica</a:t>
              </a:r>
            </a:p>
          </p:txBody>
        </p:sp>
        <p:sp>
          <p:nvSpPr>
            <p:cNvPr id="33" name="TextBox 4">
              <a:extLst>
                <a:ext uri="{FF2B5EF4-FFF2-40B4-BE49-F238E27FC236}">
                  <a16:creationId xmlns:a16="http://schemas.microsoft.com/office/drawing/2014/main" id="{BAF65AD7-F68C-4A84-9363-63FFA3E55C6E}"/>
                </a:ext>
              </a:extLst>
            </p:cNvPr>
            <p:cNvSpPr txBox="1">
              <a:spLocks noChangeArrowheads="1"/>
            </p:cNvSpPr>
            <p:nvPr/>
          </p:nvSpPr>
          <p:spPr bwMode="auto">
            <a:xfrm rot="207755">
              <a:off x="4122147" y="5701598"/>
              <a:ext cx="229958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b="0" dirty="0">
                  <a:solidFill>
                    <a:schemeClr val="bg1"/>
                  </a:solidFill>
                  <a:latin typeface="Arial" panose="020B0604020202020204" pitchFamily="34" charset="0"/>
                  <a:cs typeface="Arial" panose="020B0604020202020204" pitchFamily="34" charset="0"/>
                </a:rPr>
                <a:t>Mayor </a:t>
              </a:r>
              <a:r>
                <a:rPr lang="en-US" altLang="en-US" sz="1600" b="0" dirty="0" err="1">
                  <a:solidFill>
                    <a:schemeClr val="bg1"/>
                  </a:solidFill>
                  <a:latin typeface="Arial" panose="020B0604020202020204" pitchFamily="34" charset="0"/>
                  <a:cs typeface="Arial" panose="020B0604020202020204" pitchFamily="34" charset="0"/>
                </a:rPr>
                <a:t>nivel</a:t>
              </a:r>
              <a:r>
                <a:rPr lang="en-US" altLang="en-US" sz="1600" b="0" dirty="0">
                  <a:solidFill>
                    <a:schemeClr val="bg1"/>
                  </a:solidFill>
                  <a:latin typeface="Arial" panose="020B0604020202020204" pitchFamily="34" charset="0"/>
                  <a:cs typeface="Arial" panose="020B0604020202020204" pitchFamily="34" charset="0"/>
                </a:rPr>
                <a:t> del mar</a:t>
              </a:r>
            </a:p>
          </p:txBody>
        </p:sp>
      </p:grpSp>
      <p:sp>
        <p:nvSpPr>
          <p:cNvPr id="34" name="TextBox 4">
            <a:extLst>
              <a:ext uri="{FF2B5EF4-FFF2-40B4-BE49-F238E27FC236}">
                <a16:creationId xmlns:a16="http://schemas.microsoft.com/office/drawing/2014/main" id="{AD3E9B2B-C12F-4047-8557-5998CAB8DD1E}"/>
              </a:ext>
            </a:extLst>
          </p:cNvPr>
          <p:cNvSpPr txBox="1">
            <a:spLocks noChangeArrowheads="1"/>
          </p:cNvSpPr>
          <p:nvPr/>
        </p:nvSpPr>
        <p:spPr bwMode="auto">
          <a:xfrm>
            <a:off x="4102456" y="5312410"/>
            <a:ext cx="2876320" cy="100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800" dirty="0">
                <a:latin typeface="Segoe UI Semibold" panose="020B0702040204020203" pitchFamily="34" charset="0"/>
                <a:cs typeface="Segoe UI Semibold" panose="020B0702040204020203" pitchFamily="34" charset="0"/>
              </a:rPr>
              <a:t>AGUA FRIA AL ESTE</a:t>
            </a:r>
          </a:p>
          <a:p>
            <a:pPr eaLnBrk="1" hangingPunct="1">
              <a:lnSpc>
                <a:spcPct val="90000"/>
              </a:lnSpc>
              <a:spcBef>
                <a:spcPct val="0"/>
              </a:spcBef>
              <a:buFontTx/>
              <a:buNone/>
            </a:pPr>
            <a:r>
              <a:rPr lang="en-US" altLang="en-US" sz="1600" dirty="0" err="1">
                <a:latin typeface="Segoe UI" panose="020B0502040204020203" pitchFamily="34" charset="0"/>
                <a:cs typeface="Segoe UI" panose="020B0502040204020203" pitchFamily="34" charset="0"/>
              </a:rPr>
              <a:t>Transporte</a:t>
            </a:r>
            <a:r>
              <a:rPr lang="en-US" altLang="en-US" sz="1600" dirty="0">
                <a:latin typeface="Segoe UI" panose="020B0502040204020203" pitchFamily="34" charset="0"/>
                <a:cs typeface="Segoe UI" panose="020B0502040204020203" pitchFamily="34" charset="0"/>
              </a:rPr>
              <a:t> </a:t>
            </a:r>
            <a:r>
              <a:rPr lang="en-US" altLang="en-US" sz="1600" dirty="0" err="1">
                <a:latin typeface="Segoe UI" panose="020B0502040204020203" pitchFamily="34" charset="0"/>
                <a:cs typeface="Segoe UI" panose="020B0502040204020203" pitchFamily="34" charset="0"/>
              </a:rPr>
              <a:t>desde</a:t>
            </a:r>
            <a:r>
              <a:rPr lang="en-US" altLang="en-US" sz="1600" dirty="0">
                <a:latin typeface="Segoe UI" panose="020B0502040204020203" pitchFamily="34" charset="0"/>
                <a:cs typeface="Segoe UI" panose="020B0502040204020203" pitchFamily="34" charset="0"/>
              </a:rPr>
              <a:t> el sur (Humboldt), </a:t>
            </a:r>
            <a:r>
              <a:rPr lang="en-US" altLang="en-US" sz="1600" dirty="0" err="1">
                <a:latin typeface="Segoe UI" panose="020B0502040204020203" pitchFamily="34" charset="0"/>
                <a:cs typeface="Segoe UI" panose="020B0502040204020203" pitchFamily="34" charset="0"/>
              </a:rPr>
              <a:t>afloramiento</a:t>
            </a:r>
            <a:r>
              <a:rPr lang="en-US" altLang="en-US" sz="1600" dirty="0">
                <a:latin typeface="Segoe UI" panose="020B0502040204020203" pitchFamily="34" charset="0"/>
                <a:cs typeface="Segoe UI" panose="020B0502040204020203" pitchFamily="34" charset="0"/>
              </a:rPr>
              <a:t> </a:t>
            </a:r>
            <a:r>
              <a:rPr lang="en-US" altLang="en-US" sz="1600" dirty="0" err="1">
                <a:latin typeface="Segoe UI" panose="020B0502040204020203" pitchFamily="34" charset="0"/>
                <a:cs typeface="Segoe UI" panose="020B0502040204020203" pitchFamily="34" charset="0"/>
              </a:rPr>
              <a:t>costero</a:t>
            </a:r>
            <a:r>
              <a:rPr lang="en-US" altLang="en-US" sz="1600" dirty="0">
                <a:latin typeface="Segoe UI" panose="020B0502040204020203" pitchFamily="34" charset="0"/>
                <a:cs typeface="Segoe UI" panose="020B0502040204020203" pitchFamily="34" charset="0"/>
              </a:rPr>
              <a:t> y </a:t>
            </a:r>
            <a:r>
              <a:rPr lang="en-US" altLang="en-US" sz="1600" dirty="0" err="1">
                <a:latin typeface="Segoe UI" panose="020B0502040204020203" pitchFamily="34" charset="0"/>
                <a:cs typeface="Segoe UI" panose="020B0502040204020203" pitchFamily="34" charset="0"/>
              </a:rPr>
              <a:t>ecuatorial</a:t>
            </a:r>
            <a:r>
              <a:rPr lang="en-US" altLang="en-US" sz="1600" dirty="0">
                <a:latin typeface="Segoe UI" panose="020B0502040204020203" pitchFamily="34" charset="0"/>
                <a:cs typeface="Segoe UI" panose="020B0502040204020203" pitchFamily="34" charset="0"/>
              </a:rPr>
              <a:t> (Ekman)</a:t>
            </a:r>
            <a:r>
              <a:rPr lang="en-US" altLang="en-US" sz="1600" b="0" dirty="0">
                <a:latin typeface="Segoe UI" panose="020B0502040204020203" pitchFamily="34" charset="0"/>
                <a:cs typeface="Segoe UI" panose="020B0502040204020203" pitchFamily="34" charset="0"/>
              </a:rPr>
              <a:t>.</a:t>
            </a:r>
          </a:p>
        </p:txBody>
      </p:sp>
      <p:sp>
        <p:nvSpPr>
          <p:cNvPr id="35" name="TextBox 4">
            <a:extLst>
              <a:ext uri="{FF2B5EF4-FFF2-40B4-BE49-F238E27FC236}">
                <a16:creationId xmlns:a16="http://schemas.microsoft.com/office/drawing/2014/main" id="{F6236A35-9254-406A-8C04-DC27360A1885}"/>
              </a:ext>
            </a:extLst>
          </p:cNvPr>
          <p:cNvSpPr txBox="1">
            <a:spLocks noChangeArrowheads="1"/>
          </p:cNvSpPr>
          <p:nvPr/>
        </p:nvSpPr>
        <p:spPr bwMode="auto">
          <a:xfrm>
            <a:off x="5216437" y="1207162"/>
            <a:ext cx="44845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800" b="0" dirty="0">
                <a:latin typeface="Segoe UI Semibold" panose="020B0702040204020203" pitchFamily="34" charset="0"/>
                <a:cs typeface="Segoe UI Semibold" panose="020B0702040204020203" pitchFamily="34" charset="0"/>
              </a:rPr>
              <a:t>CIRCULACION DE WALKER</a:t>
            </a:r>
          </a:p>
          <a:p>
            <a:pPr eaLnBrk="1" hangingPunct="1">
              <a:lnSpc>
                <a:spcPct val="90000"/>
              </a:lnSpc>
              <a:spcBef>
                <a:spcPct val="0"/>
              </a:spcBef>
              <a:buFontTx/>
              <a:buNone/>
            </a:pPr>
            <a:r>
              <a:rPr lang="en-US" altLang="en-US" sz="1600" b="0" dirty="0">
                <a:latin typeface="Segoe UI" panose="020B0502040204020203" pitchFamily="34" charset="0"/>
                <a:cs typeface="Segoe UI" panose="020B0502040204020203" pitchFamily="34" charset="0"/>
              </a:rPr>
              <a:t>Ramal </a:t>
            </a:r>
            <a:r>
              <a:rPr lang="en-US" altLang="en-US" sz="1600" b="0" dirty="0" err="1">
                <a:latin typeface="Segoe UI" panose="020B0502040204020203" pitchFamily="34" charset="0"/>
                <a:cs typeface="Segoe UI" panose="020B0502040204020203" pitchFamily="34" charset="0"/>
              </a:rPr>
              <a:t>subsidente</a:t>
            </a:r>
            <a:r>
              <a:rPr lang="en-US" altLang="en-US" sz="1600" b="0" dirty="0">
                <a:latin typeface="Segoe UI" panose="020B0502040204020203" pitchFamily="34" charset="0"/>
                <a:cs typeface="Segoe UI" panose="020B0502040204020203" pitchFamily="34" charset="0"/>
              </a:rPr>
              <a:t> de la circulación de Walker </a:t>
            </a:r>
            <a:r>
              <a:rPr lang="en-US" altLang="en-US" sz="1600" b="0" dirty="0" err="1">
                <a:latin typeface="Segoe UI" panose="020B0502040204020203" pitchFamily="34" charset="0"/>
                <a:cs typeface="Segoe UI" panose="020B0502040204020203" pitchFamily="34" charset="0"/>
              </a:rPr>
              <a:t>resalta</a:t>
            </a:r>
            <a:r>
              <a:rPr lang="en-US" altLang="en-US" sz="1600" b="0" dirty="0">
                <a:latin typeface="Segoe UI" panose="020B0502040204020203" pitchFamily="34" charset="0"/>
                <a:cs typeface="Segoe UI" panose="020B0502040204020203" pitchFamily="34" charset="0"/>
              </a:rPr>
              <a:t> </a:t>
            </a:r>
            <a:r>
              <a:rPr lang="en-US" altLang="en-US" sz="1600" b="0" dirty="0" err="1">
                <a:latin typeface="Segoe UI" panose="020B0502040204020203" pitchFamily="34" charset="0"/>
                <a:cs typeface="Segoe UI" panose="020B0502040204020203" pitchFamily="34" charset="0"/>
              </a:rPr>
              <a:t>estabilidad</a:t>
            </a:r>
            <a:r>
              <a:rPr lang="en-US" altLang="en-US" sz="1600" b="0" dirty="0">
                <a:latin typeface="Segoe UI" panose="020B0502040204020203" pitchFamily="34" charset="0"/>
                <a:cs typeface="Segoe UI" panose="020B0502040204020203" pitchFamily="34" charset="0"/>
              </a:rPr>
              <a:t> en el </a:t>
            </a:r>
            <a:r>
              <a:rPr lang="en-US" altLang="en-US" sz="1600" b="0" dirty="0" err="1">
                <a:latin typeface="Segoe UI" panose="020B0502040204020203" pitchFamily="34" charset="0"/>
                <a:cs typeface="Segoe UI" panose="020B0502040204020203" pitchFamily="34" charset="0"/>
              </a:rPr>
              <a:t>Pacífico</a:t>
            </a:r>
            <a:r>
              <a:rPr lang="en-US" altLang="en-US" sz="1600" b="0" dirty="0">
                <a:latin typeface="Segoe UI" panose="020B0502040204020203" pitchFamily="34" charset="0"/>
                <a:cs typeface="Segoe UI" panose="020B0502040204020203" pitchFamily="34" charset="0"/>
              </a:rPr>
              <a:t> oriental</a:t>
            </a:r>
          </a:p>
        </p:txBody>
      </p:sp>
      <p:cxnSp>
        <p:nvCxnSpPr>
          <p:cNvPr id="37" name="Straight Connector 36">
            <a:extLst>
              <a:ext uri="{FF2B5EF4-FFF2-40B4-BE49-F238E27FC236}">
                <a16:creationId xmlns:a16="http://schemas.microsoft.com/office/drawing/2014/main" id="{F1783857-D7ED-44FA-BD3D-2D9C646AC44B}"/>
              </a:ext>
            </a:extLst>
          </p:cNvPr>
          <p:cNvCxnSpPr>
            <a:cxnSpLocks/>
          </p:cNvCxnSpPr>
          <p:nvPr/>
        </p:nvCxnSpPr>
        <p:spPr>
          <a:xfrm flipV="1">
            <a:off x="5003975" y="1863615"/>
            <a:ext cx="262040" cy="800999"/>
          </a:xfrm>
          <a:prstGeom prst="line">
            <a:avLst/>
          </a:prstGeom>
          <a:ln w="38100">
            <a:solidFill>
              <a:srgbClr val="33993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64ADED-C187-498F-9895-B7DA9033DE10}"/>
              </a:ext>
            </a:extLst>
          </p:cNvPr>
          <p:cNvCxnSpPr>
            <a:cxnSpLocks/>
          </p:cNvCxnSpPr>
          <p:nvPr/>
        </p:nvCxnSpPr>
        <p:spPr>
          <a:xfrm flipH="1">
            <a:off x="1253068" y="3770330"/>
            <a:ext cx="1174409" cy="1694561"/>
          </a:xfrm>
          <a:prstGeom prst="line">
            <a:avLst/>
          </a:prstGeom>
          <a:ln w="38100">
            <a:solidFill>
              <a:srgbClr val="339933"/>
            </a:solidFill>
          </a:ln>
        </p:spPr>
        <p:style>
          <a:lnRef idx="1">
            <a:schemeClr val="accent1"/>
          </a:lnRef>
          <a:fillRef idx="0">
            <a:schemeClr val="accent1"/>
          </a:fillRef>
          <a:effectRef idx="0">
            <a:schemeClr val="accent1"/>
          </a:effectRef>
          <a:fontRef idx="minor">
            <a:schemeClr val="tx1"/>
          </a:fontRef>
        </p:style>
      </p:cxnSp>
      <p:sp>
        <p:nvSpPr>
          <p:cNvPr id="43" name="TextBox 4">
            <a:extLst>
              <a:ext uri="{FF2B5EF4-FFF2-40B4-BE49-F238E27FC236}">
                <a16:creationId xmlns:a16="http://schemas.microsoft.com/office/drawing/2014/main" id="{3C49419B-E7DB-439D-8F3A-7472459D0F57}"/>
              </a:ext>
            </a:extLst>
          </p:cNvPr>
          <p:cNvSpPr txBox="1">
            <a:spLocks noChangeArrowheads="1"/>
          </p:cNvSpPr>
          <p:nvPr/>
        </p:nvSpPr>
        <p:spPr bwMode="auto">
          <a:xfrm>
            <a:off x="248796" y="1223198"/>
            <a:ext cx="319431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800" b="0" dirty="0">
                <a:latin typeface="Segoe UI Semibold" panose="020B0702040204020203" pitchFamily="34" charset="0"/>
                <a:cs typeface="Segoe UI Semibold" panose="020B0702040204020203" pitchFamily="34" charset="0"/>
              </a:rPr>
              <a:t>CIRCULACION DE WALKER</a:t>
            </a:r>
          </a:p>
          <a:p>
            <a:pPr eaLnBrk="1" hangingPunct="1">
              <a:lnSpc>
                <a:spcPct val="90000"/>
              </a:lnSpc>
              <a:spcBef>
                <a:spcPct val="0"/>
              </a:spcBef>
              <a:buFontTx/>
              <a:buNone/>
            </a:pPr>
            <a:r>
              <a:rPr lang="en-US" altLang="en-US" sz="1600" b="0" dirty="0">
                <a:latin typeface="Segoe UI" panose="020B0502040204020203" pitchFamily="34" charset="0"/>
                <a:cs typeface="Segoe UI" panose="020B0502040204020203" pitchFamily="34" charset="0"/>
              </a:rPr>
              <a:t>Ramal </a:t>
            </a:r>
            <a:r>
              <a:rPr lang="en-US" altLang="en-US" sz="1600" b="0" dirty="0" err="1">
                <a:latin typeface="Segoe UI" panose="020B0502040204020203" pitchFamily="34" charset="0"/>
                <a:cs typeface="Segoe UI" panose="020B0502040204020203" pitchFamily="34" charset="0"/>
              </a:rPr>
              <a:t>ascendente</a:t>
            </a:r>
            <a:r>
              <a:rPr lang="en-US" altLang="en-US" sz="1600" b="0" dirty="0">
                <a:latin typeface="Segoe UI" panose="020B0502040204020203" pitchFamily="34" charset="0"/>
                <a:cs typeface="Segoe UI" panose="020B0502040204020203" pitchFamily="34" charset="0"/>
              </a:rPr>
              <a:t> y convección </a:t>
            </a:r>
            <a:r>
              <a:rPr lang="en-US" altLang="en-US" sz="1600" b="0" dirty="0" err="1">
                <a:latin typeface="Segoe UI" panose="020B0502040204020203" pitchFamily="34" charset="0"/>
                <a:cs typeface="Segoe UI" panose="020B0502040204020203" pitchFamily="34" charset="0"/>
              </a:rPr>
              <a:t>sobre</a:t>
            </a:r>
            <a:r>
              <a:rPr lang="en-US" altLang="en-US" sz="1600" b="0" dirty="0">
                <a:latin typeface="Segoe UI" panose="020B0502040204020203" pitchFamily="34" charset="0"/>
                <a:cs typeface="Segoe UI" panose="020B0502040204020203" pitchFamily="34" charset="0"/>
              </a:rPr>
              <a:t> la piscina </a:t>
            </a:r>
            <a:r>
              <a:rPr lang="en-US" altLang="en-US" sz="1600" b="0" dirty="0" err="1">
                <a:latin typeface="Segoe UI" panose="020B0502040204020203" pitchFamily="34" charset="0"/>
                <a:cs typeface="Segoe UI" panose="020B0502040204020203" pitchFamily="34" charset="0"/>
              </a:rPr>
              <a:t>cálida</a:t>
            </a:r>
            <a:r>
              <a:rPr lang="en-US" altLang="en-US" sz="1600" b="0" dirty="0">
                <a:latin typeface="Segoe UI" panose="020B0502040204020203" pitchFamily="34" charset="0"/>
                <a:cs typeface="Segoe UI" panose="020B0502040204020203" pitchFamily="34" charset="0"/>
              </a:rPr>
              <a:t> al oeste</a:t>
            </a:r>
          </a:p>
        </p:txBody>
      </p:sp>
      <p:cxnSp>
        <p:nvCxnSpPr>
          <p:cNvPr id="44" name="Straight Connector 43">
            <a:extLst>
              <a:ext uri="{FF2B5EF4-FFF2-40B4-BE49-F238E27FC236}">
                <a16:creationId xmlns:a16="http://schemas.microsoft.com/office/drawing/2014/main" id="{EED81B95-2400-4D3E-8B13-D11C67B1ECD3}"/>
              </a:ext>
            </a:extLst>
          </p:cNvPr>
          <p:cNvCxnSpPr>
            <a:cxnSpLocks/>
          </p:cNvCxnSpPr>
          <p:nvPr/>
        </p:nvCxnSpPr>
        <p:spPr>
          <a:xfrm flipH="1" flipV="1">
            <a:off x="812244" y="1991993"/>
            <a:ext cx="1140734" cy="401251"/>
          </a:xfrm>
          <a:prstGeom prst="line">
            <a:avLst/>
          </a:prstGeom>
          <a:ln w="38100">
            <a:solidFill>
              <a:srgbClr val="339933"/>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440F1D12-1004-43B5-BA71-2E4E4F5517A3}"/>
              </a:ext>
            </a:extLst>
          </p:cNvPr>
          <p:cNvSpPr/>
          <p:nvPr/>
        </p:nvSpPr>
        <p:spPr>
          <a:xfrm>
            <a:off x="7139844" y="3285891"/>
            <a:ext cx="4885204" cy="23894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
            <a:extLst>
              <a:ext uri="{FF2B5EF4-FFF2-40B4-BE49-F238E27FC236}">
                <a16:creationId xmlns:a16="http://schemas.microsoft.com/office/drawing/2014/main" id="{4F93B2AC-CC82-4AB7-A857-366C59ACC06C}"/>
              </a:ext>
            </a:extLst>
          </p:cNvPr>
          <p:cNvSpPr txBox="1">
            <a:spLocks noChangeArrowheads="1"/>
          </p:cNvSpPr>
          <p:nvPr/>
        </p:nvSpPr>
        <p:spPr bwMode="auto">
          <a:xfrm>
            <a:off x="10198590" y="4266520"/>
            <a:ext cx="2293937"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dirty="0" err="1">
                <a:solidFill>
                  <a:schemeClr val="tx1">
                    <a:lumMod val="50000"/>
                    <a:lumOff val="50000"/>
                  </a:schemeClr>
                </a:solidFill>
                <a:latin typeface="Arial" panose="020B0604020202020204" pitchFamily="34" charset="0"/>
                <a:cs typeface="Arial" panose="020B0604020202020204" pitchFamily="34" charset="0"/>
              </a:rPr>
              <a:t>Alisios</a:t>
            </a:r>
            <a:r>
              <a:rPr lang="en-US" altLang="en-US" sz="1400" dirty="0">
                <a:solidFill>
                  <a:schemeClr val="tx1">
                    <a:lumMod val="50000"/>
                    <a:lumOff val="50000"/>
                  </a:schemeClr>
                </a:solidFill>
                <a:latin typeface="Arial" panose="020B0604020202020204" pitchFamily="34" charset="0"/>
                <a:cs typeface="Arial" panose="020B0604020202020204" pitchFamily="34" charset="0"/>
              </a:rPr>
              <a:t> </a:t>
            </a:r>
            <a:r>
              <a:rPr lang="en-US" altLang="en-US" sz="1400" dirty="0" err="1">
                <a:solidFill>
                  <a:schemeClr val="tx1">
                    <a:lumMod val="50000"/>
                    <a:lumOff val="50000"/>
                  </a:schemeClr>
                </a:solidFill>
                <a:latin typeface="Arial" panose="020B0604020202020204" pitchFamily="34" charset="0"/>
                <a:cs typeface="Arial" panose="020B0604020202020204" pitchFamily="34" charset="0"/>
              </a:rPr>
              <a:t>fuertes</a:t>
            </a:r>
            <a:endParaRPr lang="en-US" altLang="en-US" sz="14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8" name="TextBox 4">
            <a:extLst>
              <a:ext uri="{FF2B5EF4-FFF2-40B4-BE49-F238E27FC236}">
                <a16:creationId xmlns:a16="http://schemas.microsoft.com/office/drawing/2014/main" id="{0B9A01AE-1009-4FD5-A6FE-C9AE4E236AA5}"/>
              </a:ext>
            </a:extLst>
          </p:cNvPr>
          <p:cNvSpPr txBox="1">
            <a:spLocks noChangeArrowheads="1"/>
          </p:cNvSpPr>
          <p:nvPr/>
        </p:nvSpPr>
        <p:spPr bwMode="auto">
          <a:xfrm>
            <a:off x="9227486" y="3652975"/>
            <a:ext cx="229393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dirty="0" err="1">
                <a:solidFill>
                  <a:schemeClr val="tx1">
                    <a:lumMod val="50000"/>
                    <a:lumOff val="50000"/>
                  </a:schemeClr>
                </a:solidFill>
                <a:latin typeface="Arial" panose="020B0604020202020204" pitchFamily="34" charset="0"/>
                <a:cs typeface="Arial" panose="020B0604020202020204" pitchFamily="34" charset="0"/>
              </a:rPr>
              <a:t>Subsidencia</a:t>
            </a:r>
            <a:r>
              <a:rPr lang="en-US" altLang="en-US" sz="1400" dirty="0">
                <a:solidFill>
                  <a:schemeClr val="tx1">
                    <a:lumMod val="50000"/>
                    <a:lumOff val="50000"/>
                  </a:schemeClr>
                </a:solidFill>
                <a:latin typeface="Arial" panose="020B0604020202020204" pitchFamily="34" charset="0"/>
                <a:cs typeface="Arial" panose="020B0604020202020204" pitchFamily="34" charset="0"/>
              </a:rPr>
              <a:t> </a:t>
            </a:r>
            <a:r>
              <a:rPr lang="en-US" altLang="en-US" sz="1400" dirty="0" err="1">
                <a:solidFill>
                  <a:schemeClr val="tx1">
                    <a:lumMod val="50000"/>
                    <a:lumOff val="50000"/>
                  </a:schemeClr>
                </a:solidFill>
                <a:latin typeface="Arial" panose="020B0604020202020204" pitchFamily="34" charset="0"/>
                <a:cs typeface="Arial" panose="020B0604020202020204" pitchFamily="34" charset="0"/>
              </a:rPr>
              <a:t>Generalizada</a:t>
            </a:r>
            <a:endParaRPr lang="en-US" altLang="en-US" sz="14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3552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4">
            <a:extLst>
              <a:ext uri="{FF2B5EF4-FFF2-40B4-BE49-F238E27FC236}">
                <a16:creationId xmlns:a16="http://schemas.microsoft.com/office/drawing/2014/main" id="{35F4A96C-EB85-4F35-BB6A-D7768E340FF7}"/>
              </a:ext>
            </a:extLst>
          </p:cNvPr>
          <p:cNvSpPr txBox="1">
            <a:spLocks noChangeArrowheads="1"/>
          </p:cNvSpPr>
          <p:nvPr/>
        </p:nvSpPr>
        <p:spPr bwMode="auto">
          <a:xfrm>
            <a:off x="3211690" y="263211"/>
            <a:ext cx="579998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err="1">
                <a:latin typeface="Arial" panose="020B0604020202020204" pitchFamily="34" charset="0"/>
                <a:cs typeface="Arial" panose="020B0604020202020204" pitchFamily="34" charset="0"/>
              </a:rPr>
              <a:t>Fase</a:t>
            </a:r>
            <a:r>
              <a:rPr lang="en-US" altLang="en-US" sz="4400" b="1" dirty="0">
                <a:latin typeface="Arial" panose="020B0604020202020204" pitchFamily="34" charset="0"/>
                <a:cs typeface="Arial" panose="020B0604020202020204" pitchFamily="34" charset="0"/>
              </a:rPr>
              <a:t> </a:t>
            </a:r>
            <a:r>
              <a:rPr lang="en-US" altLang="en-US" sz="4400" b="1" dirty="0" err="1">
                <a:latin typeface="Arial" panose="020B0604020202020204" pitchFamily="34" charset="0"/>
                <a:cs typeface="Arial" panose="020B0604020202020204" pitchFamily="34" charset="0"/>
              </a:rPr>
              <a:t>Cálida</a:t>
            </a:r>
            <a:r>
              <a:rPr lang="en-US" altLang="en-US" sz="4400" b="1" dirty="0">
                <a:latin typeface="Arial" panose="020B0604020202020204" pitchFamily="34" charset="0"/>
                <a:cs typeface="Arial" panose="020B0604020202020204" pitchFamily="34" charset="0"/>
              </a:rPr>
              <a:t> (El Niño)</a:t>
            </a:r>
          </a:p>
        </p:txBody>
      </p:sp>
      <p:pic>
        <p:nvPicPr>
          <p:cNvPr id="5123" name="Picture 4" descr="GFDL_enso_schematic">
            <a:extLst>
              <a:ext uri="{FF2B5EF4-FFF2-40B4-BE49-F238E27FC236}">
                <a16:creationId xmlns:a16="http://schemas.microsoft.com/office/drawing/2014/main" id="{6C6C2506-962B-46A1-BAA8-50CDEBE2B1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1482"/>
          <a:stretch/>
        </p:blipFill>
        <p:spPr bwMode="auto">
          <a:xfrm>
            <a:off x="4995334" y="1557866"/>
            <a:ext cx="5638711"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4">
            <a:extLst>
              <a:ext uri="{FF2B5EF4-FFF2-40B4-BE49-F238E27FC236}">
                <a16:creationId xmlns:a16="http://schemas.microsoft.com/office/drawing/2014/main" id="{53CEC21C-6073-4AD3-91C6-59FF2C765B36}"/>
              </a:ext>
            </a:extLst>
          </p:cNvPr>
          <p:cNvSpPr txBox="1">
            <a:spLocks noChangeArrowheads="1"/>
          </p:cNvSpPr>
          <p:nvPr/>
        </p:nvSpPr>
        <p:spPr bwMode="auto">
          <a:xfrm rot="16200000">
            <a:off x="4544219" y="5609432"/>
            <a:ext cx="19050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a:solidFill>
                  <a:schemeClr val="bg1"/>
                </a:solidFill>
                <a:latin typeface="Arial" panose="020B0604020202020204" pitchFamily="34" charset="0"/>
                <a:cs typeface="Arial" panose="020B0604020202020204" pitchFamily="34" charset="0"/>
              </a:rPr>
              <a:t>Indonesia</a:t>
            </a:r>
          </a:p>
        </p:txBody>
      </p:sp>
      <p:pic>
        <p:nvPicPr>
          <p:cNvPr id="5125" name="Picture 26" descr="NormalConditionsPacific">
            <a:extLst>
              <a:ext uri="{FF2B5EF4-FFF2-40B4-BE49-F238E27FC236}">
                <a16:creationId xmlns:a16="http://schemas.microsoft.com/office/drawing/2014/main" id="{AFF90718-FDD2-4492-B16E-4E28F213F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2534" y="1657880"/>
            <a:ext cx="4724400" cy="2109787"/>
          </a:xfrm>
          <a:prstGeom prst="rect">
            <a:avLst/>
          </a:prstGeom>
          <a:noFill/>
          <a:ln w="9525">
            <a:solidFill>
              <a:srgbClr val="ADADAD"/>
            </a:solidFill>
            <a:miter lim="800000"/>
            <a:headEnd/>
            <a:tailEnd/>
          </a:ln>
          <a:extLst>
            <a:ext uri="{909E8E84-426E-40DD-AFC4-6F175D3DCCD1}">
              <a14:hiddenFill xmlns:a14="http://schemas.microsoft.com/office/drawing/2010/main">
                <a:solidFill>
                  <a:srgbClr val="FFFFFF"/>
                </a:solidFill>
              </a14:hiddenFill>
            </a:ext>
          </a:extLst>
        </p:spPr>
      </p:pic>
      <p:sp>
        <p:nvSpPr>
          <p:cNvPr id="5126" name="Rectangle 28">
            <a:extLst>
              <a:ext uri="{FF2B5EF4-FFF2-40B4-BE49-F238E27FC236}">
                <a16:creationId xmlns:a16="http://schemas.microsoft.com/office/drawing/2014/main" id="{C4877729-224A-465D-AD50-433CB245E7DF}"/>
              </a:ext>
            </a:extLst>
          </p:cNvPr>
          <p:cNvSpPr>
            <a:spLocks noChangeArrowheads="1"/>
          </p:cNvSpPr>
          <p:nvPr/>
        </p:nvSpPr>
        <p:spPr bwMode="auto">
          <a:xfrm>
            <a:off x="4690534" y="3920066"/>
            <a:ext cx="25908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5127" name="Picture 27" descr="ElNinoConditionsPacific">
            <a:extLst>
              <a:ext uri="{FF2B5EF4-FFF2-40B4-BE49-F238E27FC236}">
                <a16:creationId xmlns:a16="http://schemas.microsoft.com/office/drawing/2014/main" id="{486E9A9E-2076-4E94-BC63-9FB09B9920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2534" y="3978804"/>
            <a:ext cx="4724400" cy="2151062"/>
          </a:xfrm>
          <a:prstGeom prst="rect">
            <a:avLst/>
          </a:prstGeom>
          <a:noFill/>
          <a:ln w="9525">
            <a:solidFill>
              <a:srgbClr val="ADADAD"/>
            </a:solidFill>
            <a:miter lim="800000"/>
            <a:headEnd/>
            <a:tailEnd/>
          </a:ln>
          <a:extLst>
            <a:ext uri="{909E8E84-426E-40DD-AFC4-6F175D3DCCD1}">
              <a14:hiddenFill xmlns:a14="http://schemas.microsoft.com/office/drawing/2010/main">
                <a:solidFill>
                  <a:srgbClr val="FFFFFF"/>
                </a:solidFill>
              </a14:hiddenFill>
            </a:ext>
          </a:extLst>
        </p:spPr>
      </p:pic>
      <p:sp>
        <p:nvSpPr>
          <p:cNvPr id="5128" name="TextBox 4">
            <a:extLst>
              <a:ext uri="{FF2B5EF4-FFF2-40B4-BE49-F238E27FC236}">
                <a16:creationId xmlns:a16="http://schemas.microsoft.com/office/drawing/2014/main" id="{F25958E0-83DF-421E-BBBE-69D5CE9E10C1}"/>
              </a:ext>
            </a:extLst>
          </p:cNvPr>
          <p:cNvSpPr txBox="1">
            <a:spLocks noChangeArrowheads="1"/>
          </p:cNvSpPr>
          <p:nvPr/>
        </p:nvSpPr>
        <p:spPr bwMode="auto">
          <a:xfrm>
            <a:off x="2714097" y="1313391"/>
            <a:ext cx="23489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Normal: Asimetrías</a:t>
            </a:r>
          </a:p>
        </p:txBody>
      </p:sp>
      <p:sp>
        <p:nvSpPr>
          <p:cNvPr id="5130" name="TextBox 4">
            <a:extLst>
              <a:ext uri="{FF2B5EF4-FFF2-40B4-BE49-F238E27FC236}">
                <a16:creationId xmlns:a16="http://schemas.microsoft.com/office/drawing/2014/main" id="{52931B95-2FEF-4526-BB8C-9BE029A47633}"/>
              </a:ext>
            </a:extLst>
          </p:cNvPr>
          <p:cNvSpPr txBox="1">
            <a:spLocks noChangeArrowheads="1"/>
          </p:cNvSpPr>
          <p:nvPr/>
        </p:nvSpPr>
        <p:spPr bwMode="auto">
          <a:xfrm rot="20560680">
            <a:off x="4614334" y="3158066"/>
            <a:ext cx="14478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a:solidFill>
                  <a:schemeClr val="bg1"/>
                </a:solidFill>
                <a:latin typeface="Arial" panose="020B0604020202020204" pitchFamily="34" charset="0"/>
                <a:cs typeface="Arial" panose="020B0604020202020204" pitchFamily="34" charset="0"/>
              </a:rPr>
              <a:t>Afloramiento</a:t>
            </a:r>
          </a:p>
        </p:txBody>
      </p:sp>
      <p:sp>
        <p:nvSpPr>
          <p:cNvPr id="5131" name="TextBox 4">
            <a:extLst>
              <a:ext uri="{FF2B5EF4-FFF2-40B4-BE49-F238E27FC236}">
                <a16:creationId xmlns:a16="http://schemas.microsoft.com/office/drawing/2014/main" id="{A2C1A08C-78FF-4946-97C2-205C0D5BAF16}"/>
              </a:ext>
            </a:extLst>
          </p:cNvPr>
          <p:cNvSpPr txBox="1">
            <a:spLocks noChangeArrowheads="1"/>
          </p:cNvSpPr>
          <p:nvPr/>
        </p:nvSpPr>
        <p:spPr bwMode="auto">
          <a:xfrm rot="242669">
            <a:off x="1794934" y="2769130"/>
            <a:ext cx="19050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a:solidFill>
                  <a:schemeClr val="bg1"/>
                </a:solidFill>
                <a:latin typeface="Arial" panose="020B0604020202020204" pitchFamily="34" charset="0"/>
                <a:cs typeface="Arial" panose="020B0604020202020204" pitchFamily="34" charset="0"/>
              </a:rPr>
              <a:t>Nivel del mar alto</a:t>
            </a:r>
          </a:p>
        </p:txBody>
      </p:sp>
      <p:sp>
        <p:nvSpPr>
          <p:cNvPr id="5132" name="TextBox 4">
            <a:extLst>
              <a:ext uri="{FF2B5EF4-FFF2-40B4-BE49-F238E27FC236}">
                <a16:creationId xmlns:a16="http://schemas.microsoft.com/office/drawing/2014/main" id="{5F9B7CB1-423D-4005-8F95-E5B7DD8BFC26}"/>
              </a:ext>
            </a:extLst>
          </p:cNvPr>
          <p:cNvSpPr txBox="1">
            <a:spLocks noChangeArrowheads="1"/>
          </p:cNvSpPr>
          <p:nvPr/>
        </p:nvSpPr>
        <p:spPr bwMode="auto">
          <a:xfrm rot="21428539">
            <a:off x="1871134" y="3302530"/>
            <a:ext cx="2293938"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a:solidFill>
                  <a:schemeClr val="bg1"/>
                </a:solidFill>
                <a:latin typeface="Arial" panose="020B0604020202020204" pitchFamily="34" charset="0"/>
                <a:cs typeface="Arial" panose="020B0604020202020204" pitchFamily="34" charset="0"/>
              </a:rPr>
              <a:t>Termoclina profunda</a:t>
            </a:r>
          </a:p>
        </p:txBody>
      </p:sp>
      <p:sp>
        <p:nvSpPr>
          <p:cNvPr id="5134" name="TextBox 4">
            <a:extLst>
              <a:ext uri="{FF2B5EF4-FFF2-40B4-BE49-F238E27FC236}">
                <a16:creationId xmlns:a16="http://schemas.microsoft.com/office/drawing/2014/main" id="{5B67E19E-13D7-4588-988A-6A3F1AF6A8CF}"/>
              </a:ext>
            </a:extLst>
          </p:cNvPr>
          <p:cNvSpPr txBox="1">
            <a:spLocks noChangeArrowheads="1"/>
          </p:cNvSpPr>
          <p:nvPr/>
        </p:nvSpPr>
        <p:spPr bwMode="auto">
          <a:xfrm>
            <a:off x="4530198" y="2540529"/>
            <a:ext cx="2293937"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a:latin typeface="Arial" panose="020B0604020202020204" pitchFamily="34" charset="0"/>
                <a:cs typeface="Arial" panose="020B0604020202020204" pitchFamily="34" charset="0"/>
              </a:rPr>
              <a:t>Alisios fuertes</a:t>
            </a:r>
          </a:p>
        </p:txBody>
      </p:sp>
      <p:sp>
        <p:nvSpPr>
          <p:cNvPr id="5135" name="TextBox 4">
            <a:extLst>
              <a:ext uri="{FF2B5EF4-FFF2-40B4-BE49-F238E27FC236}">
                <a16:creationId xmlns:a16="http://schemas.microsoft.com/office/drawing/2014/main" id="{919A9CD9-CD06-41F2-8B26-1D7C856848F8}"/>
              </a:ext>
            </a:extLst>
          </p:cNvPr>
          <p:cNvSpPr txBox="1">
            <a:spLocks noChangeArrowheads="1"/>
          </p:cNvSpPr>
          <p:nvPr/>
        </p:nvSpPr>
        <p:spPr bwMode="auto">
          <a:xfrm>
            <a:off x="3768198" y="1938867"/>
            <a:ext cx="229393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dirty="0" err="1">
                <a:latin typeface="Arial" panose="020B0604020202020204" pitchFamily="34" charset="0"/>
                <a:cs typeface="Arial" panose="020B0604020202020204" pitchFamily="34" charset="0"/>
              </a:rPr>
              <a:t>Subsidencia</a:t>
            </a:r>
            <a:r>
              <a:rPr lang="en-US" altLang="en-US" sz="1400" dirty="0">
                <a:latin typeface="Arial" panose="020B0604020202020204" pitchFamily="34" charset="0"/>
                <a:cs typeface="Arial" panose="020B0604020202020204" pitchFamily="34" charset="0"/>
              </a:rPr>
              <a:t> </a:t>
            </a:r>
            <a:r>
              <a:rPr lang="en-US" altLang="en-US" sz="1400" dirty="0" err="1">
                <a:latin typeface="Arial" panose="020B0604020202020204" pitchFamily="34" charset="0"/>
                <a:cs typeface="Arial" panose="020B0604020202020204" pitchFamily="34" charset="0"/>
              </a:rPr>
              <a:t>Generalizada</a:t>
            </a:r>
            <a:endParaRPr lang="en-US" altLang="en-US" sz="1400" dirty="0">
              <a:latin typeface="Arial" panose="020B0604020202020204" pitchFamily="34" charset="0"/>
              <a:cs typeface="Arial" panose="020B0604020202020204" pitchFamily="34" charset="0"/>
            </a:endParaRPr>
          </a:p>
        </p:txBody>
      </p:sp>
      <p:sp>
        <p:nvSpPr>
          <p:cNvPr id="5136" name="TextBox 4">
            <a:extLst>
              <a:ext uri="{FF2B5EF4-FFF2-40B4-BE49-F238E27FC236}">
                <a16:creationId xmlns:a16="http://schemas.microsoft.com/office/drawing/2014/main" id="{895D1B8F-056A-436F-A6D2-495C27AC2F1E}"/>
              </a:ext>
            </a:extLst>
          </p:cNvPr>
          <p:cNvSpPr txBox="1">
            <a:spLocks noChangeArrowheads="1"/>
          </p:cNvSpPr>
          <p:nvPr/>
        </p:nvSpPr>
        <p:spPr bwMode="auto">
          <a:xfrm rot="18792605">
            <a:off x="1365516" y="4273285"/>
            <a:ext cx="14478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a:latin typeface="Arial" panose="020B0604020202020204" pitchFamily="34" charset="0"/>
                <a:cs typeface="Arial" panose="020B0604020202020204" pitchFamily="34" charset="0"/>
              </a:rPr>
              <a:t>Subsidencia</a:t>
            </a:r>
          </a:p>
        </p:txBody>
      </p:sp>
      <p:sp>
        <p:nvSpPr>
          <p:cNvPr id="5137" name="TextBox 4">
            <a:extLst>
              <a:ext uri="{FF2B5EF4-FFF2-40B4-BE49-F238E27FC236}">
                <a16:creationId xmlns:a16="http://schemas.microsoft.com/office/drawing/2014/main" id="{157C7827-C75F-442F-A209-7B656761651B}"/>
              </a:ext>
            </a:extLst>
          </p:cNvPr>
          <p:cNvSpPr txBox="1">
            <a:spLocks noChangeArrowheads="1"/>
          </p:cNvSpPr>
          <p:nvPr/>
        </p:nvSpPr>
        <p:spPr bwMode="auto">
          <a:xfrm>
            <a:off x="1718734" y="2091267"/>
            <a:ext cx="1143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a:latin typeface="Arial" panose="020B0604020202020204" pitchFamily="34" charset="0"/>
                <a:cs typeface="Arial" panose="020B0604020202020204" pitchFamily="34" charset="0"/>
              </a:rPr>
              <a:t>Convección</a:t>
            </a:r>
          </a:p>
        </p:txBody>
      </p:sp>
      <p:sp>
        <p:nvSpPr>
          <p:cNvPr id="5138" name="TextBox 4">
            <a:extLst>
              <a:ext uri="{FF2B5EF4-FFF2-40B4-BE49-F238E27FC236}">
                <a16:creationId xmlns:a16="http://schemas.microsoft.com/office/drawing/2014/main" id="{5E34EF3F-BD3E-4743-82DA-52FF1BF0DC99}"/>
              </a:ext>
            </a:extLst>
          </p:cNvPr>
          <p:cNvSpPr txBox="1">
            <a:spLocks noChangeArrowheads="1"/>
          </p:cNvSpPr>
          <p:nvPr/>
        </p:nvSpPr>
        <p:spPr bwMode="auto">
          <a:xfrm>
            <a:off x="3242734" y="4474104"/>
            <a:ext cx="11430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a:latin typeface="Arial" panose="020B0604020202020204" pitchFamily="34" charset="0"/>
                <a:cs typeface="Arial" panose="020B0604020202020204" pitchFamily="34" charset="0"/>
              </a:rPr>
              <a:t>Convección</a:t>
            </a:r>
          </a:p>
        </p:txBody>
      </p:sp>
      <p:sp>
        <p:nvSpPr>
          <p:cNvPr id="5139" name="TextBox 4">
            <a:extLst>
              <a:ext uri="{FF2B5EF4-FFF2-40B4-BE49-F238E27FC236}">
                <a16:creationId xmlns:a16="http://schemas.microsoft.com/office/drawing/2014/main" id="{E3DB6B5B-A90A-440C-8ADF-21E6A302F021}"/>
              </a:ext>
            </a:extLst>
          </p:cNvPr>
          <p:cNvSpPr txBox="1">
            <a:spLocks noChangeArrowheads="1"/>
          </p:cNvSpPr>
          <p:nvPr/>
        </p:nvSpPr>
        <p:spPr bwMode="auto">
          <a:xfrm rot="16200000">
            <a:off x="5251716" y="4425685"/>
            <a:ext cx="1143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a:latin typeface="Arial" panose="020B0604020202020204" pitchFamily="34" charset="0"/>
                <a:cs typeface="Arial" panose="020B0604020202020204" pitchFamily="34" charset="0"/>
              </a:rPr>
              <a:t>Convección</a:t>
            </a:r>
          </a:p>
        </p:txBody>
      </p:sp>
      <p:sp>
        <p:nvSpPr>
          <p:cNvPr id="21" name="TextBox 4">
            <a:extLst>
              <a:ext uri="{FF2B5EF4-FFF2-40B4-BE49-F238E27FC236}">
                <a16:creationId xmlns:a16="http://schemas.microsoft.com/office/drawing/2014/main" id="{B5442C79-D307-409C-873C-F45CC1AE3A29}"/>
              </a:ext>
            </a:extLst>
          </p:cNvPr>
          <p:cNvSpPr txBox="1">
            <a:spLocks noChangeArrowheads="1"/>
          </p:cNvSpPr>
          <p:nvPr/>
        </p:nvSpPr>
        <p:spPr bwMode="auto">
          <a:xfrm>
            <a:off x="9723322" y="3422506"/>
            <a:ext cx="1821445" cy="6903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dirty="0" err="1">
                <a:solidFill>
                  <a:srgbClr val="008000"/>
                </a:solidFill>
                <a:latin typeface="Arial" panose="020B0604020202020204" pitchFamily="34" charset="0"/>
                <a:cs typeface="Arial" panose="020B0604020202020204" pitchFamily="34" charset="0"/>
              </a:rPr>
              <a:t>Afloramiento</a:t>
            </a:r>
            <a:r>
              <a:rPr lang="en-US" altLang="en-US" sz="1600" dirty="0">
                <a:solidFill>
                  <a:srgbClr val="008000"/>
                </a:solidFill>
                <a:latin typeface="Arial" panose="020B0604020202020204" pitchFamily="34" charset="0"/>
                <a:cs typeface="Arial" panose="020B0604020202020204" pitchFamily="34" charset="0"/>
              </a:rPr>
              <a:t> Ekman</a:t>
            </a:r>
            <a:endParaRPr lang="en-US" altLang="en-US" sz="1600" b="0" dirty="0">
              <a:solidFill>
                <a:srgbClr val="008000"/>
              </a:solidFill>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4">
            <a:extLst>
              <a:ext uri="{FF2B5EF4-FFF2-40B4-BE49-F238E27FC236}">
                <a16:creationId xmlns:a16="http://schemas.microsoft.com/office/drawing/2014/main" id="{38EB140A-B88B-44F0-BF6D-E4081D647685}"/>
              </a:ext>
            </a:extLst>
          </p:cNvPr>
          <p:cNvSpPr txBox="1">
            <a:spLocks noChangeArrowheads="1"/>
          </p:cNvSpPr>
          <p:nvPr/>
        </p:nvSpPr>
        <p:spPr bwMode="auto">
          <a:xfrm>
            <a:off x="1712477" y="353694"/>
            <a:ext cx="90640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err="1">
                <a:latin typeface="Segoe UI Semibold" panose="020B0702040204020203" pitchFamily="34" charset="0"/>
                <a:cs typeface="Segoe UI Semibold" panose="020B0702040204020203" pitchFamily="34" charset="0"/>
              </a:rPr>
              <a:t>Mecanismo</a:t>
            </a:r>
            <a:r>
              <a:rPr lang="en-US" altLang="en-US" sz="4000" b="1" dirty="0">
                <a:latin typeface="Segoe UI Semibold" panose="020B0702040204020203" pitchFamily="34" charset="0"/>
                <a:cs typeface="Segoe UI Semibold" panose="020B0702040204020203" pitchFamily="34" charset="0"/>
              </a:rPr>
              <a:t> de </a:t>
            </a:r>
            <a:r>
              <a:rPr lang="en-US" altLang="en-US" sz="4000" b="1" dirty="0" err="1">
                <a:latin typeface="Segoe UI Semibold" panose="020B0702040204020203" pitchFamily="34" charset="0"/>
                <a:cs typeface="Segoe UI Semibold" panose="020B0702040204020203" pitchFamily="34" charset="0"/>
              </a:rPr>
              <a:t>ondas</a:t>
            </a:r>
            <a:r>
              <a:rPr lang="en-US" altLang="en-US" sz="4000" b="1" dirty="0">
                <a:latin typeface="Segoe UI Semibold" panose="020B0702040204020203" pitchFamily="34" charset="0"/>
                <a:cs typeface="Segoe UI Semibold" panose="020B0702040204020203" pitchFamily="34" charset="0"/>
              </a:rPr>
              <a:t> Kelvin </a:t>
            </a:r>
            <a:r>
              <a:rPr lang="en-US" altLang="en-US" sz="4000" b="1" dirty="0" err="1">
                <a:latin typeface="Segoe UI Semibold" panose="020B0702040204020203" pitchFamily="34" charset="0"/>
                <a:cs typeface="Segoe UI Semibold" panose="020B0702040204020203" pitchFamily="34" charset="0"/>
              </a:rPr>
              <a:t>oceánicas</a:t>
            </a:r>
            <a:endParaRPr lang="en-US" altLang="en-US" sz="4000" b="1" dirty="0">
              <a:latin typeface="Segoe UI Semibold" panose="020B0702040204020203" pitchFamily="34" charset="0"/>
              <a:cs typeface="Segoe UI Semibold" panose="020B0702040204020203" pitchFamily="34" charset="0"/>
            </a:endParaRPr>
          </a:p>
        </p:txBody>
      </p:sp>
      <p:pic>
        <p:nvPicPr>
          <p:cNvPr id="37891" name="Picture 3" descr="output_XWJgth">
            <a:extLst>
              <a:ext uri="{FF2B5EF4-FFF2-40B4-BE49-F238E27FC236}">
                <a16:creationId xmlns:a16="http://schemas.microsoft.com/office/drawing/2014/main" id="{E15672A1-464B-401A-8753-93215AC64BC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5961" y="970281"/>
            <a:ext cx="4276725"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CE38D10-B380-4A36-B1B7-D61E52BBC9A6}"/>
              </a:ext>
            </a:extLst>
          </p:cNvPr>
          <p:cNvPicPr>
            <a:picLocks noChangeAspect="1"/>
          </p:cNvPicPr>
          <p:nvPr/>
        </p:nvPicPr>
        <p:blipFill>
          <a:blip r:embed="rId4"/>
          <a:stretch>
            <a:fillRect/>
          </a:stretch>
        </p:blipFill>
        <p:spPr>
          <a:xfrm>
            <a:off x="6244519" y="4008035"/>
            <a:ext cx="4755801" cy="2416120"/>
          </a:xfrm>
          <a:prstGeom prst="rect">
            <a:avLst/>
          </a:prstGeom>
        </p:spPr>
      </p:pic>
      <p:sp>
        <p:nvSpPr>
          <p:cNvPr id="5" name="TextBox 4">
            <a:extLst>
              <a:ext uri="{FF2B5EF4-FFF2-40B4-BE49-F238E27FC236}">
                <a16:creationId xmlns:a16="http://schemas.microsoft.com/office/drawing/2014/main" id="{2A064893-7FCA-4C26-BD37-784027DA5398}"/>
              </a:ext>
            </a:extLst>
          </p:cNvPr>
          <p:cNvSpPr txBox="1"/>
          <p:nvPr/>
        </p:nvSpPr>
        <p:spPr>
          <a:xfrm>
            <a:off x="5091289" y="1143001"/>
            <a:ext cx="6404750" cy="3144451"/>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Vientos</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del oeste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estimulan</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convergencia</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al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chocar</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con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alisios</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del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este</a:t>
            </a:r>
            <a:r>
              <a:rPr lang="en-US" sz="2000" dirty="0">
                <a:latin typeface="Segoe UI Semilight" panose="020B0402040204020203" pitchFamily="34" charset="0"/>
                <a:ea typeface="Verdana" panose="020B0604030504040204" pitchFamily="34" charset="0"/>
                <a:cs typeface="Segoe UI Semilight" panose="020B0402040204020203" pitchFamily="34" charset="0"/>
              </a:rPr>
              <a:t>.</a:t>
            </a:r>
          </a:p>
          <a:p>
            <a:pPr marL="342900" indent="-342900">
              <a:spcAft>
                <a:spcPts val="1800"/>
              </a:spcAft>
              <a:buFont typeface="Arial" panose="020B0604020202020204" pitchFamily="34" charset="0"/>
              <a:buChar char="•"/>
            </a:pPr>
            <a:r>
              <a:rPr lang="en-US" sz="2000" dirty="0">
                <a:latin typeface="Segoe UI Semilight" panose="020B0402040204020203" pitchFamily="34" charset="0"/>
                <a:ea typeface="Verdana" panose="020B0604030504040204" pitchFamily="34" charset="0"/>
                <a:cs typeface="Segoe UI Semilight" panose="020B0402040204020203" pitchFamily="34" charset="0"/>
              </a:rPr>
              <a:t>Las Corrientes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también</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convergen</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generando</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una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perturbación</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que se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propaga</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hacia el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este</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Demora</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2 a 3 meses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desde</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el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Pacífico</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occidental a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Sudamérica</a:t>
            </a:r>
            <a:r>
              <a:rPr lang="en-US" sz="2000" dirty="0">
                <a:latin typeface="Segoe UI Semilight" panose="020B0402040204020203" pitchFamily="34" charset="0"/>
                <a:ea typeface="Verdana" panose="020B0604030504040204" pitchFamily="34" charset="0"/>
                <a:cs typeface="Segoe UI Semilight" panose="020B0402040204020203" pitchFamily="34" charset="0"/>
              </a:rPr>
              <a:t>.</a:t>
            </a:r>
          </a:p>
          <a:p>
            <a:pPr marL="342900" indent="-342900">
              <a:spcAft>
                <a:spcPts val="1800"/>
              </a:spcAft>
              <a:buFont typeface="Arial" panose="020B0604020202020204" pitchFamily="34" charset="0"/>
              <a:buChar char="•"/>
            </a:pPr>
            <a:r>
              <a:rPr lang="en-US" sz="2000" dirty="0">
                <a:latin typeface="Segoe UI Semilight" panose="020B0402040204020203" pitchFamily="34" charset="0"/>
                <a:ea typeface="Verdana" panose="020B0604030504040204" pitchFamily="34" charset="0"/>
                <a:cs typeface="Segoe UI Semilight" panose="020B0402040204020203" pitchFamily="34" charset="0"/>
              </a:rPr>
              <a:t>Se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refleja</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en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cambios</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en la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superficie</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del mar y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termoclina</a:t>
            </a:r>
            <a:r>
              <a:rPr lang="en-US" sz="2000" dirty="0">
                <a:latin typeface="Segoe UI Semilight" panose="020B0402040204020203" pitchFamily="34" charset="0"/>
                <a:ea typeface="Verdana" panose="020B0604030504040204" pitchFamily="34" charset="0"/>
                <a:cs typeface="Segoe UI Semilight" panose="020B0402040204020203" pitchFamily="34" charset="0"/>
              </a:rPr>
              <a:t>.</a:t>
            </a:r>
          </a:p>
          <a:p>
            <a:pPr marL="342900" indent="-342900">
              <a:spcAft>
                <a:spcPts val="1800"/>
              </a:spcAft>
              <a:buFont typeface="Arial" panose="020B0604020202020204" pitchFamily="34" charset="0"/>
              <a:buChar char="•"/>
            </a:pPr>
            <a:endParaRPr lang="en-US" sz="2000" baseline="30000" dirty="0">
              <a:latin typeface="Segoe UI Semilight" panose="020B0402040204020203" pitchFamily="34" charset="0"/>
              <a:ea typeface="Verdana" panose="020B0604030504040204" pitchFamily="34" charset="0"/>
              <a:cs typeface="Segoe UI Semilight" panose="020B0402040204020203"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4">
            <a:extLst>
              <a:ext uri="{FF2B5EF4-FFF2-40B4-BE49-F238E27FC236}">
                <a16:creationId xmlns:a16="http://schemas.microsoft.com/office/drawing/2014/main" id="{38EB140A-B88B-44F0-BF6D-E4081D647685}"/>
              </a:ext>
            </a:extLst>
          </p:cNvPr>
          <p:cNvSpPr txBox="1">
            <a:spLocks noChangeArrowheads="1"/>
          </p:cNvSpPr>
          <p:nvPr/>
        </p:nvSpPr>
        <p:spPr bwMode="auto">
          <a:xfrm>
            <a:off x="2471450" y="351533"/>
            <a:ext cx="69725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err="1">
                <a:latin typeface="Segoe UI Semibold" panose="020B0702040204020203" pitchFamily="34" charset="0"/>
                <a:cs typeface="Segoe UI Semibold" panose="020B0702040204020203" pitchFamily="34" charset="0"/>
              </a:rPr>
              <a:t>Evolución</a:t>
            </a:r>
            <a:r>
              <a:rPr lang="en-US" altLang="en-US" sz="4000" b="1" dirty="0">
                <a:latin typeface="Segoe UI Semibold" panose="020B0702040204020203" pitchFamily="34" charset="0"/>
                <a:cs typeface="Segoe UI Semibold" panose="020B0702040204020203" pitchFamily="34" charset="0"/>
              </a:rPr>
              <a:t> del Niño de 1997-8</a:t>
            </a:r>
          </a:p>
        </p:txBody>
      </p:sp>
      <p:sp>
        <p:nvSpPr>
          <p:cNvPr id="5" name="TextBox 4">
            <a:extLst>
              <a:ext uri="{FF2B5EF4-FFF2-40B4-BE49-F238E27FC236}">
                <a16:creationId xmlns:a16="http://schemas.microsoft.com/office/drawing/2014/main" id="{2A064893-7FCA-4C26-BD37-784027DA5398}"/>
              </a:ext>
            </a:extLst>
          </p:cNvPr>
          <p:cNvSpPr txBox="1"/>
          <p:nvPr/>
        </p:nvSpPr>
        <p:spPr>
          <a:xfrm>
            <a:off x="239786" y="1746178"/>
            <a:ext cx="3612505" cy="3836948"/>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Pulsos</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de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vientos</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del oeste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generan</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ondas</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Kelvin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cálidas</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subsidentes</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que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llegan</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a la costa de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Sudamérica</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calentándola</a:t>
            </a:r>
            <a:r>
              <a:rPr lang="en-US" sz="2000" dirty="0">
                <a:latin typeface="Segoe UI Semilight" panose="020B0402040204020203" pitchFamily="34" charset="0"/>
                <a:ea typeface="Verdana" panose="020B0604030504040204" pitchFamily="34" charset="0"/>
                <a:cs typeface="Segoe UI Semilight" panose="020B0402040204020203" pitchFamily="34" charset="0"/>
              </a:rPr>
              <a:t>.</a:t>
            </a:r>
          </a:p>
          <a:p>
            <a:pPr marL="342900" indent="-342900">
              <a:spcAft>
                <a:spcPts val="1800"/>
              </a:spcAft>
              <a:buFont typeface="Arial" panose="020B0604020202020204" pitchFamily="34" charset="0"/>
              <a:buChar char="•"/>
            </a:pPr>
            <a:r>
              <a:rPr lang="en-US" sz="2000" dirty="0">
                <a:latin typeface="Segoe UI Semilight" panose="020B0402040204020203" pitchFamily="34" charset="0"/>
                <a:ea typeface="Verdana" panose="020B0604030504040204" pitchFamily="34" charset="0"/>
                <a:cs typeface="Segoe UI Semilight" panose="020B0402040204020203" pitchFamily="34" charset="0"/>
              </a:rPr>
              <a:t>Las Corrientes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superficiales</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del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este</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redistribuyen</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las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anomalías</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cálidas</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al resto del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Pacífico</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ecuatorial</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de </a:t>
            </a:r>
            <a:r>
              <a:rPr lang="en-US" sz="2000" dirty="0" err="1">
                <a:latin typeface="Segoe UI Semilight" panose="020B0402040204020203" pitchFamily="34" charset="0"/>
                <a:ea typeface="Verdana" panose="020B0604030504040204" pitchFamily="34" charset="0"/>
                <a:cs typeface="Segoe UI Semilight" panose="020B0402040204020203" pitchFamily="34" charset="0"/>
              </a:rPr>
              <a:t>este</a:t>
            </a:r>
            <a:r>
              <a:rPr lang="en-US" sz="2000" dirty="0">
                <a:latin typeface="Segoe UI Semilight" panose="020B0402040204020203" pitchFamily="34" charset="0"/>
                <a:ea typeface="Verdana" panose="020B0604030504040204" pitchFamily="34" charset="0"/>
                <a:cs typeface="Segoe UI Semilight" panose="020B0402040204020203" pitchFamily="34" charset="0"/>
              </a:rPr>
              <a:t> a oeste.</a:t>
            </a:r>
          </a:p>
          <a:p>
            <a:pPr marL="342900" indent="-342900">
              <a:spcAft>
                <a:spcPts val="1800"/>
              </a:spcAft>
              <a:buFont typeface="Arial" panose="020B0604020202020204" pitchFamily="34" charset="0"/>
              <a:buChar char="•"/>
            </a:pPr>
            <a:endParaRPr lang="en-US" sz="2000" baseline="30000" dirty="0">
              <a:latin typeface="Segoe UI Semilight" panose="020B0402040204020203" pitchFamily="34" charset="0"/>
              <a:ea typeface="Verdana" panose="020B0604030504040204" pitchFamily="34" charset="0"/>
              <a:cs typeface="Segoe UI Semilight" panose="020B0402040204020203" pitchFamily="34" charset="0"/>
            </a:endParaRPr>
          </a:p>
        </p:txBody>
      </p:sp>
      <p:pic>
        <p:nvPicPr>
          <p:cNvPr id="6" name="Picture 5" descr="http://www.goes-r.gov/users/comet/tropical/textbook_2nd_edition/media/graphics/kelvin_waves_wwb_enso.jpg">
            <a:extLst>
              <a:ext uri="{FF2B5EF4-FFF2-40B4-BE49-F238E27FC236}">
                <a16:creationId xmlns:a16="http://schemas.microsoft.com/office/drawing/2014/main" id="{F2C98644-F64C-4BC6-9AF3-05FFACD09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291" y="1161414"/>
            <a:ext cx="7733556" cy="526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567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4">
            <a:extLst>
              <a:ext uri="{FF2B5EF4-FFF2-40B4-BE49-F238E27FC236}">
                <a16:creationId xmlns:a16="http://schemas.microsoft.com/office/drawing/2014/main" id="{38EB140A-B88B-44F0-BF6D-E4081D647685}"/>
              </a:ext>
            </a:extLst>
          </p:cNvPr>
          <p:cNvSpPr txBox="1">
            <a:spLocks noChangeArrowheads="1"/>
          </p:cNvSpPr>
          <p:nvPr/>
        </p:nvSpPr>
        <p:spPr bwMode="auto">
          <a:xfrm>
            <a:off x="2238062" y="389325"/>
            <a:ext cx="74313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err="1">
                <a:latin typeface="Segoe UI Semibold" panose="020B0702040204020203" pitchFamily="34" charset="0"/>
                <a:cs typeface="Segoe UI Semibold" panose="020B0702040204020203" pitchFamily="34" charset="0"/>
              </a:rPr>
              <a:t>Ondas</a:t>
            </a:r>
            <a:r>
              <a:rPr lang="en-US" altLang="en-US" sz="4000" b="1" dirty="0">
                <a:latin typeface="Segoe UI Semibold" panose="020B0702040204020203" pitchFamily="34" charset="0"/>
                <a:cs typeface="Segoe UI Semibold" panose="020B0702040204020203" pitchFamily="34" charset="0"/>
              </a:rPr>
              <a:t> Kelvin y el Nivel del Mar</a:t>
            </a:r>
          </a:p>
        </p:txBody>
      </p:sp>
      <p:pic>
        <p:nvPicPr>
          <p:cNvPr id="2" name="Picture 1">
            <a:extLst>
              <a:ext uri="{FF2B5EF4-FFF2-40B4-BE49-F238E27FC236}">
                <a16:creationId xmlns:a16="http://schemas.microsoft.com/office/drawing/2014/main" id="{1E03A9E9-AA28-4640-B175-344AB3E1A71D}"/>
              </a:ext>
            </a:extLst>
          </p:cNvPr>
          <p:cNvPicPr>
            <a:picLocks noChangeAspect="1"/>
          </p:cNvPicPr>
          <p:nvPr/>
        </p:nvPicPr>
        <p:blipFill rotWithShape="1">
          <a:blip r:embed="rId3"/>
          <a:srcRect l="1068"/>
          <a:stretch/>
        </p:blipFill>
        <p:spPr>
          <a:xfrm>
            <a:off x="2743200" y="1100059"/>
            <a:ext cx="6421119" cy="5268795"/>
          </a:xfrm>
          <a:prstGeom prst="rect">
            <a:avLst/>
          </a:prstGeom>
        </p:spPr>
      </p:pic>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0DBFE055-2550-42BA-9F3B-E07A570795A3}"/>
                  </a:ext>
                </a:extLst>
              </p14:cNvPr>
              <p14:cNvContentPartPr/>
              <p14:nvPr/>
            </p14:nvContentPartPr>
            <p14:xfrm>
              <a:off x="4248000" y="2971800"/>
              <a:ext cx="4267800" cy="2686320"/>
            </p14:xfrm>
          </p:contentPart>
        </mc:Choice>
        <mc:Fallback>
          <p:pic>
            <p:nvPicPr>
              <p:cNvPr id="3" name="Ink 2">
                <a:extLst>
                  <a:ext uri="{FF2B5EF4-FFF2-40B4-BE49-F238E27FC236}">
                    <a16:creationId xmlns:a16="http://schemas.microsoft.com/office/drawing/2014/main" id="{0DBFE055-2550-42BA-9F3B-E07A570795A3}"/>
                  </a:ext>
                </a:extLst>
              </p:cNvPr>
              <p:cNvPicPr/>
              <p:nvPr/>
            </p:nvPicPr>
            <p:blipFill>
              <a:blip r:embed="rId5"/>
              <a:stretch>
                <a:fillRect/>
              </a:stretch>
            </p:blipFill>
            <p:spPr>
              <a:xfrm>
                <a:off x="4238640" y="2962440"/>
                <a:ext cx="4286520" cy="2705040"/>
              </a:xfrm>
              <a:prstGeom prst="rect">
                <a:avLst/>
              </a:prstGeom>
            </p:spPr>
          </p:pic>
        </mc:Fallback>
      </mc:AlternateContent>
    </p:spTree>
    <p:extLst>
      <p:ext uri="{BB962C8B-B14F-4D97-AF65-F5344CB8AC3E}">
        <p14:creationId xmlns:p14="http://schemas.microsoft.com/office/powerpoint/2010/main" val="527170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017296-26D6-4E0F-A203-2E41F7B2D554}"/>
              </a:ext>
            </a:extLst>
          </p:cNvPr>
          <p:cNvSpPr/>
          <p:nvPr/>
        </p:nvSpPr>
        <p:spPr>
          <a:xfrm>
            <a:off x="0" y="0"/>
            <a:ext cx="12192000" cy="6858000"/>
          </a:xfrm>
          <a:prstGeom prst="rect">
            <a:avLst/>
          </a:prstGeom>
          <a:solidFill>
            <a:srgbClr val="502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5D101CC-2564-4BCC-ABCF-0E40F47701FA}"/>
              </a:ext>
            </a:extLst>
          </p:cNvPr>
          <p:cNvSpPr txBox="1"/>
          <p:nvPr/>
        </p:nvSpPr>
        <p:spPr>
          <a:xfrm>
            <a:off x="232229" y="570711"/>
            <a:ext cx="6079981" cy="1361911"/>
          </a:xfrm>
          <a:prstGeom prst="rect">
            <a:avLst/>
          </a:prstGeom>
          <a:noFill/>
        </p:spPr>
        <p:txBody>
          <a:bodyPr wrap="square">
            <a:spAutoFit/>
          </a:bodyPr>
          <a:lstStyle/>
          <a:p>
            <a:pPr algn="ct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Las </a:t>
            </a: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sesiones</a:t>
            </a: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mensuales</a:t>
            </a:r>
            <a:endPar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a:p>
            <a:pPr algn="ctr">
              <a:spcAft>
                <a:spcPts val="300"/>
              </a:spcAft>
            </a:pPr>
            <a:endPar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B53234ED-89BA-4161-939A-998ECA829C9F}"/>
              </a:ext>
            </a:extLst>
          </p:cNvPr>
          <p:cNvSpPr txBox="1"/>
          <p:nvPr/>
        </p:nvSpPr>
        <p:spPr>
          <a:xfrm>
            <a:off x="413657" y="1782395"/>
            <a:ext cx="5717124" cy="3293209"/>
          </a:xfrm>
          <a:prstGeom prst="rect">
            <a:avLst/>
          </a:prstGeom>
          <a:noFill/>
        </p:spPr>
        <p:txBody>
          <a:bodyPr wrap="square">
            <a:spAutoFit/>
          </a:bodyPr>
          <a:lstStyle/>
          <a:p>
            <a:pPr rtl="0">
              <a:spcBef>
                <a:spcPts val="0"/>
              </a:spcBef>
              <a:spcAft>
                <a:spcPts val="1800"/>
              </a:spcAft>
            </a:pPr>
            <a:r>
              <a:rPr lang="en-US" sz="2800" i="0" u="none" strike="noStrike" dirty="0">
                <a:solidFill>
                  <a:schemeClr val="bg1"/>
                </a:solidFill>
                <a:effectLst/>
                <a:latin typeface="Segoe UI" panose="020B0502040204020203" pitchFamily="34" charset="0"/>
                <a:cs typeface="Segoe UI" panose="020B0502040204020203" pitchFamily="34" charset="0"/>
              </a:rPr>
              <a:t>Una </a:t>
            </a:r>
            <a:r>
              <a:rPr lang="en-US" sz="2800" i="0" u="none" strike="noStrike" dirty="0" err="1">
                <a:solidFill>
                  <a:schemeClr val="bg1"/>
                </a:solidFill>
                <a:effectLst/>
                <a:latin typeface="Segoe UI" panose="020B0502040204020203" pitchFamily="34" charset="0"/>
                <a:cs typeface="Segoe UI" panose="020B0502040204020203" pitchFamily="34" charset="0"/>
              </a:rPr>
              <a:t>sesión</a:t>
            </a:r>
            <a:r>
              <a:rPr lang="en-US" sz="2800" i="0" u="none" strike="noStrike" dirty="0">
                <a:solidFill>
                  <a:schemeClr val="bg1"/>
                </a:solidFill>
                <a:effectLst/>
                <a:latin typeface="Segoe UI" panose="020B0502040204020203" pitchFamily="34" charset="0"/>
                <a:cs typeface="Segoe UI" panose="020B0502040204020203" pitchFamily="34" charset="0"/>
              </a:rPr>
              <a:t> </a:t>
            </a:r>
            <a:r>
              <a:rPr lang="en-US" sz="2800" i="0" u="none" strike="noStrike" dirty="0" err="1">
                <a:solidFill>
                  <a:schemeClr val="bg1"/>
                </a:solidFill>
                <a:effectLst/>
                <a:latin typeface="Segoe UI" panose="020B0502040204020203" pitchFamily="34" charset="0"/>
                <a:cs typeface="Segoe UI" panose="020B0502040204020203" pitchFamily="34" charset="0"/>
              </a:rPr>
              <a:t>típica</a:t>
            </a:r>
            <a:r>
              <a:rPr lang="en-US" sz="2800" i="0" u="none" strike="noStrike" dirty="0">
                <a:solidFill>
                  <a:schemeClr val="bg1"/>
                </a:solidFill>
                <a:effectLst/>
                <a:latin typeface="Segoe UI" panose="020B0502040204020203" pitchFamily="34" charset="0"/>
                <a:cs typeface="Segoe UI" panose="020B0502040204020203" pitchFamily="34" charset="0"/>
              </a:rPr>
              <a:t> </a:t>
            </a:r>
            <a:r>
              <a:rPr lang="en-US" sz="2800" i="0" u="none" strike="noStrike" dirty="0" err="1">
                <a:solidFill>
                  <a:schemeClr val="bg1"/>
                </a:solidFill>
                <a:effectLst/>
                <a:latin typeface="Segoe UI" panose="020B0502040204020203" pitchFamily="34" charset="0"/>
                <a:cs typeface="Segoe UI" panose="020B0502040204020203" pitchFamily="34" charset="0"/>
              </a:rPr>
              <a:t>incluye</a:t>
            </a:r>
            <a:r>
              <a:rPr lang="en-US" sz="2800" i="0" u="none" strike="noStrike" dirty="0">
                <a:solidFill>
                  <a:schemeClr val="bg1"/>
                </a:solidFill>
                <a:effectLst/>
                <a:latin typeface="Segoe UI" panose="020B0502040204020203" pitchFamily="34" charset="0"/>
                <a:cs typeface="Segoe UI" panose="020B0502040204020203" pitchFamily="34" charset="0"/>
              </a:rPr>
              <a:t>:</a:t>
            </a:r>
            <a:endParaRPr lang="en-US" sz="2400" dirty="0">
              <a:solidFill>
                <a:schemeClr val="bg1"/>
              </a:solidFill>
              <a:effectLst/>
              <a:latin typeface="Segoe UI" panose="020B0502040204020203" pitchFamily="34" charset="0"/>
              <a:cs typeface="Segoe UI" panose="020B0502040204020203" pitchFamily="34" charset="0"/>
            </a:endParaRPr>
          </a:p>
          <a:p>
            <a:pPr marL="342900" indent="-342900" fontAlgn="base">
              <a:spcAft>
                <a:spcPts val="1800"/>
              </a:spcAft>
              <a:buFont typeface="Arial" panose="020B0604020202020204" pitchFamily="34" charset="0"/>
              <a:buChar char="•"/>
            </a:pPr>
            <a:r>
              <a:rPr lang="en-US" sz="2400" b="0" i="0" u="none" strike="noStrike" dirty="0" err="1">
                <a:solidFill>
                  <a:srgbClr val="FFFFFF"/>
                </a:solidFill>
                <a:effectLst/>
                <a:latin typeface="Segoe UI" panose="020B0502040204020203" pitchFamily="34" charset="0"/>
                <a:cs typeface="Segoe UI" panose="020B0502040204020203" pitchFamily="34" charset="0"/>
              </a:rPr>
              <a:t>Aspectos</a:t>
            </a:r>
            <a:r>
              <a:rPr lang="en-US" sz="2400" b="0" i="0" u="none" strike="noStrike" dirty="0">
                <a:solidFill>
                  <a:srgbClr val="FFFFFF"/>
                </a:solidFill>
                <a:effectLst/>
                <a:latin typeface="Segoe UI" panose="020B0502040204020203" pitchFamily="34" charset="0"/>
                <a:cs typeface="Segoe UI" panose="020B0502040204020203" pitchFamily="34" charset="0"/>
              </a:rPr>
              <a:t> e </a:t>
            </a:r>
            <a:r>
              <a:rPr lang="en-US" sz="2400" b="0" i="0" u="none" strike="noStrike" dirty="0" err="1">
                <a:solidFill>
                  <a:srgbClr val="FFFFFF"/>
                </a:solidFill>
                <a:effectLst/>
                <a:latin typeface="Segoe UI" panose="020B0502040204020203" pitchFamily="34" charset="0"/>
                <a:cs typeface="Segoe UI" panose="020B0502040204020203" pitchFamily="34" charset="0"/>
              </a:rPr>
              <a:t>índices</a:t>
            </a:r>
            <a:r>
              <a:rPr lang="en-US" sz="2400" b="0" i="0" u="none" strike="noStrike" dirty="0">
                <a:solidFill>
                  <a:srgbClr val="FFFFFF"/>
                </a:solidFill>
                <a:effectLst/>
                <a:latin typeface="Segoe UI" panose="020B0502040204020203" pitchFamily="34" charset="0"/>
                <a:cs typeface="Segoe UI" panose="020B0502040204020203" pitchFamily="34" charset="0"/>
              </a:rPr>
              <a:t> </a:t>
            </a:r>
            <a:r>
              <a:rPr lang="en-US" sz="2400" b="0" i="0" u="none" strike="noStrike" dirty="0" err="1">
                <a:solidFill>
                  <a:srgbClr val="FFFFFF"/>
                </a:solidFill>
                <a:effectLst/>
                <a:latin typeface="Segoe UI" panose="020B0502040204020203" pitchFamily="34" charset="0"/>
                <a:cs typeface="Segoe UI" panose="020B0502040204020203" pitchFamily="34" charset="0"/>
              </a:rPr>
              <a:t>climáticos</a:t>
            </a:r>
            <a:endParaRPr lang="en-US" sz="2400" b="0" i="0" u="none" strike="noStrike" dirty="0">
              <a:solidFill>
                <a:srgbClr val="FFFFFF"/>
              </a:solidFill>
              <a:effectLst/>
              <a:latin typeface="Segoe UI" panose="020B0502040204020203" pitchFamily="34" charset="0"/>
              <a:cs typeface="Segoe UI" panose="020B0502040204020203" pitchFamily="34" charset="0"/>
            </a:endParaRPr>
          </a:p>
          <a:p>
            <a:pPr marL="342900" indent="-342900" fontAlgn="base">
              <a:spcAft>
                <a:spcPts val="1800"/>
              </a:spcAft>
              <a:buFont typeface="Arial" panose="020B0604020202020204" pitchFamily="34" charset="0"/>
              <a:buChar char="•"/>
            </a:pPr>
            <a:r>
              <a:rPr lang="en-US" sz="2400" b="0" i="0" u="none" strike="noStrike" dirty="0" err="1">
                <a:solidFill>
                  <a:srgbClr val="FFFFFF"/>
                </a:solidFill>
                <a:effectLst/>
                <a:latin typeface="Segoe UI" panose="020B0502040204020203" pitchFamily="34" charset="0"/>
                <a:cs typeface="Segoe UI" panose="020B0502040204020203" pitchFamily="34" charset="0"/>
              </a:rPr>
              <a:t>Discusión</a:t>
            </a:r>
            <a:r>
              <a:rPr lang="en-US" sz="2400" b="0" i="0" u="none" strike="noStrike" dirty="0">
                <a:solidFill>
                  <a:srgbClr val="FFFFFF"/>
                </a:solidFill>
                <a:effectLst/>
                <a:latin typeface="Segoe UI" panose="020B0502040204020203" pitchFamily="34" charset="0"/>
                <a:cs typeface="Segoe UI" panose="020B0502040204020203" pitchFamily="34" charset="0"/>
              </a:rPr>
              <a:t> del </a:t>
            </a:r>
            <a:r>
              <a:rPr lang="en-US" sz="2400" b="0" i="0" u="none" strike="noStrike" dirty="0" err="1">
                <a:solidFill>
                  <a:srgbClr val="FFFFFF"/>
                </a:solidFill>
                <a:effectLst/>
                <a:latin typeface="Segoe UI" panose="020B0502040204020203" pitchFamily="34" charset="0"/>
                <a:cs typeface="Segoe UI" panose="020B0502040204020203" pitchFamily="34" charset="0"/>
              </a:rPr>
              <a:t>tiempo</a:t>
            </a:r>
            <a:r>
              <a:rPr lang="en-US" sz="2400" b="0" i="0" u="none" strike="noStrike" dirty="0">
                <a:solidFill>
                  <a:srgbClr val="FFFFFF"/>
                </a:solidFill>
                <a:effectLst/>
                <a:latin typeface="Segoe UI" panose="020B0502040204020203" pitchFamily="34" charset="0"/>
                <a:cs typeface="Segoe UI" panose="020B0502040204020203" pitchFamily="34" charset="0"/>
              </a:rPr>
              <a:t> actual</a:t>
            </a:r>
            <a:endParaRPr lang="en-US" sz="2400" b="0" i="0" u="none" strike="noStrike" dirty="0">
              <a:solidFill>
                <a:srgbClr val="FFFF00"/>
              </a:solidFill>
              <a:effectLst/>
              <a:latin typeface="Segoe UI" panose="020B0502040204020203" pitchFamily="34" charset="0"/>
              <a:cs typeface="Segoe UI" panose="020B0502040204020203" pitchFamily="34" charset="0"/>
            </a:endParaRPr>
          </a:p>
          <a:p>
            <a:pPr marL="342900" indent="-342900" rtl="0" fontAlgn="base">
              <a:spcBef>
                <a:spcPts val="0"/>
              </a:spcBef>
              <a:spcAft>
                <a:spcPts val="1800"/>
              </a:spcAft>
              <a:buFont typeface="Arial" panose="020B0604020202020204" pitchFamily="34" charset="0"/>
              <a:buChar char="•"/>
            </a:pPr>
            <a:r>
              <a:rPr lang="en-US" sz="2400" b="0" i="0" u="none" strike="noStrike" dirty="0" err="1">
                <a:solidFill>
                  <a:srgbClr val="FFFFFF"/>
                </a:solidFill>
                <a:effectLst/>
                <a:latin typeface="Segoe UI" panose="020B0502040204020203" pitchFamily="34" charset="0"/>
                <a:cs typeface="Segoe UI" panose="020B0502040204020203" pitchFamily="34" charset="0"/>
              </a:rPr>
              <a:t>Revisión</a:t>
            </a:r>
            <a:r>
              <a:rPr lang="en-US" sz="2400" b="0" i="0" u="none" strike="noStrike" dirty="0">
                <a:solidFill>
                  <a:srgbClr val="FFFFFF"/>
                </a:solidFill>
                <a:effectLst/>
                <a:latin typeface="Segoe UI" panose="020B0502040204020203" pitchFamily="34" charset="0"/>
                <a:cs typeface="Segoe UI" panose="020B0502040204020203" pitchFamily="34" charset="0"/>
              </a:rPr>
              <a:t> de </a:t>
            </a:r>
            <a:r>
              <a:rPr lang="en-US" sz="2400" b="0" i="0" u="none" strike="noStrike" dirty="0" err="1">
                <a:solidFill>
                  <a:srgbClr val="FFFFFF"/>
                </a:solidFill>
                <a:effectLst/>
                <a:latin typeface="Segoe UI" panose="020B0502040204020203" pitchFamily="34" charset="0"/>
                <a:cs typeface="Segoe UI" panose="020B0502040204020203" pitchFamily="34" charset="0"/>
              </a:rPr>
              <a:t>eventos</a:t>
            </a:r>
            <a:r>
              <a:rPr lang="en-US" sz="2400" b="0" i="0" u="none" strike="noStrike" dirty="0">
                <a:solidFill>
                  <a:srgbClr val="FFFFFF"/>
                </a:solidFill>
                <a:effectLst/>
                <a:latin typeface="Segoe UI" panose="020B0502040204020203" pitchFamily="34" charset="0"/>
                <a:cs typeface="Segoe UI" panose="020B0502040204020203" pitchFamily="34" charset="0"/>
              </a:rPr>
              <a:t> de </a:t>
            </a:r>
            <a:r>
              <a:rPr lang="en-US" sz="2400" b="0" i="0" u="none" strike="noStrike" dirty="0" err="1">
                <a:solidFill>
                  <a:srgbClr val="FFFFFF"/>
                </a:solidFill>
                <a:effectLst/>
                <a:latin typeface="Segoe UI" panose="020B0502040204020203" pitchFamily="34" charset="0"/>
                <a:cs typeface="Segoe UI" panose="020B0502040204020203" pitchFamily="34" charset="0"/>
              </a:rPr>
              <a:t>tiempo</a:t>
            </a:r>
            <a:r>
              <a:rPr lang="en-US" sz="2400" b="0" i="0" u="none" strike="noStrike" dirty="0">
                <a:solidFill>
                  <a:srgbClr val="FFFFFF"/>
                </a:solidFill>
                <a:effectLst/>
                <a:latin typeface="Segoe UI" panose="020B0502040204020203" pitchFamily="34" charset="0"/>
                <a:cs typeface="Segoe UI" panose="020B0502040204020203" pitchFamily="34" charset="0"/>
              </a:rPr>
              <a:t> </a:t>
            </a:r>
            <a:r>
              <a:rPr lang="en-US" sz="2400" b="0" i="0" u="none" strike="noStrike" dirty="0" err="1">
                <a:solidFill>
                  <a:srgbClr val="FFFFFF"/>
                </a:solidFill>
                <a:effectLst/>
                <a:latin typeface="Segoe UI" panose="020B0502040204020203" pitchFamily="34" charset="0"/>
                <a:cs typeface="Segoe UI" panose="020B0502040204020203" pitchFamily="34" charset="0"/>
              </a:rPr>
              <a:t>significantes</a:t>
            </a:r>
            <a:r>
              <a:rPr lang="en-US" sz="2400" dirty="0">
                <a:solidFill>
                  <a:srgbClr val="FFFFFF"/>
                </a:solidFill>
                <a:latin typeface="Segoe UI" panose="020B0502040204020203" pitchFamily="34" charset="0"/>
                <a:cs typeface="Segoe UI" panose="020B0502040204020203" pitchFamily="34" charset="0"/>
              </a:rPr>
              <a:t> </a:t>
            </a:r>
            <a:r>
              <a:rPr lang="en-US" sz="2400" dirty="0" err="1">
                <a:solidFill>
                  <a:srgbClr val="FFFFFF"/>
                </a:solidFill>
                <a:latin typeface="Segoe UI" panose="020B0502040204020203" pitchFamily="34" charset="0"/>
                <a:cs typeface="Segoe UI" panose="020B0502040204020203" pitchFamily="34" charset="0"/>
              </a:rPr>
              <a:t>ocurridos</a:t>
            </a:r>
            <a:r>
              <a:rPr lang="en-US" sz="2400" dirty="0">
                <a:solidFill>
                  <a:srgbClr val="FFFFFF"/>
                </a:solidFill>
                <a:latin typeface="Segoe UI" panose="020B0502040204020203" pitchFamily="34" charset="0"/>
                <a:cs typeface="Segoe UI" panose="020B0502040204020203" pitchFamily="34" charset="0"/>
              </a:rPr>
              <a:t> </a:t>
            </a:r>
            <a:r>
              <a:rPr lang="en-US" sz="2400" dirty="0" err="1">
                <a:solidFill>
                  <a:srgbClr val="FFFFFF"/>
                </a:solidFill>
                <a:latin typeface="Segoe UI" panose="020B0502040204020203" pitchFamily="34" charset="0"/>
                <a:cs typeface="Segoe UI" panose="020B0502040204020203" pitchFamily="34" charset="0"/>
              </a:rPr>
              <a:t>durante</a:t>
            </a:r>
            <a:r>
              <a:rPr lang="en-US" sz="2400" dirty="0">
                <a:solidFill>
                  <a:srgbClr val="FFFFFF"/>
                </a:solidFill>
                <a:latin typeface="Segoe UI" panose="020B0502040204020203" pitchFamily="34" charset="0"/>
                <a:cs typeface="Segoe UI" panose="020B0502040204020203" pitchFamily="34" charset="0"/>
              </a:rPr>
              <a:t> el </a:t>
            </a:r>
            <a:r>
              <a:rPr lang="en-US" sz="2400" dirty="0" err="1">
                <a:solidFill>
                  <a:srgbClr val="FFFFFF"/>
                </a:solidFill>
                <a:latin typeface="Segoe UI" panose="020B0502040204020203" pitchFamily="34" charset="0"/>
                <a:cs typeface="Segoe UI" panose="020B0502040204020203" pitchFamily="34" charset="0"/>
              </a:rPr>
              <a:t>mes</a:t>
            </a:r>
            <a:endParaRPr lang="en-US" sz="2400" b="0" i="0" u="none" strike="noStrike" dirty="0">
              <a:solidFill>
                <a:srgbClr val="FFFF00"/>
              </a:solidFill>
              <a:effectLst/>
              <a:latin typeface="Segoe UI" panose="020B0502040204020203" pitchFamily="34" charset="0"/>
              <a:cs typeface="Segoe UI" panose="020B0502040204020203" pitchFamily="34" charset="0"/>
            </a:endParaRPr>
          </a:p>
          <a:p>
            <a:pPr marL="342900" indent="-342900" rtl="0" fontAlgn="base">
              <a:spcBef>
                <a:spcPts val="0"/>
              </a:spcBef>
              <a:spcAft>
                <a:spcPts val="1800"/>
              </a:spcAft>
              <a:buFont typeface="Arial" panose="020B0604020202020204" pitchFamily="34" charset="0"/>
              <a:buChar char="•"/>
            </a:pPr>
            <a:r>
              <a:rPr lang="en-US" sz="2400" b="0" i="0" u="none" strike="noStrike" dirty="0" err="1">
                <a:solidFill>
                  <a:srgbClr val="FFFFFF"/>
                </a:solidFill>
                <a:effectLst/>
                <a:latin typeface="Segoe UI" panose="020B0502040204020203" pitchFamily="34" charset="0"/>
                <a:cs typeface="Segoe UI" panose="020B0502040204020203" pitchFamily="34" charset="0"/>
              </a:rPr>
              <a:t>Contribuciones</a:t>
            </a:r>
            <a:r>
              <a:rPr lang="en-US" sz="2400" b="0" i="0" u="none" strike="noStrike" dirty="0">
                <a:solidFill>
                  <a:srgbClr val="FFFFFF"/>
                </a:solidFill>
                <a:effectLst/>
                <a:latin typeface="Segoe UI" panose="020B0502040204020203" pitchFamily="34" charset="0"/>
                <a:cs typeface="Segoe UI" panose="020B0502040204020203" pitchFamily="34" charset="0"/>
              </a:rPr>
              <a:t> de los participantes.</a:t>
            </a:r>
            <a:endParaRPr lang="en-US" sz="2400" b="0" i="0" u="none" strike="noStrike" dirty="0">
              <a:solidFill>
                <a:srgbClr val="FFFF00"/>
              </a:solidFill>
              <a:effectLst/>
              <a:latin typeface="Segoe UI" panose="020B0502040204020203" pitchFamily="34" charset="0"/>
              <a:cs typeface="Segoe UI" panose="020B0502040204020203" pitchFamily="34" charset="0"/>
            </a:endParaRPr>
          </a:p>
        </p:txBody>
      </p:sp>
      <p:pic>
        <p:nvPicPr>
          <p:cNvPr id="7170" name="Picture 2">
            <a:extLst>
              <a:ext uri="{FF2B5EF4-FFF2-40B4-BE49-F238E27FC236}">
                <a16:creationId xmlns:a16="http://schemas.microsoft.com/office/drawing/2014/main" id="{847F551F-E2C2-4F32-A4CE-17A742C4F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888" y="285376"/>
            <a:ext cx="5471883" cy="312951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DFEAD693-39AE-4466-86A2-05E9536D0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888" y="3538713"/>
            <a:ext cx="5471883" cy="3319287"/>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64CC7A0A-2B95-4324-AE56-88F9119AF634}"/>
              </a:ext>
            </a:extLst>
          </p:cNvPr>
          <p:cNvSpPr/>
          <p:nvPr/>
        </p:nvSpPr>
        <p:spPr>
          <a:xfrm rot="10800000">
            <a:off x="4917440" y="2369885"/>
            <a:ext cx="1570448" cy="638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656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3157502" y="400100"/>
            <a:ext cx="5747173" cy="646331"/>
          </a:xfrm>
          <a:prstGeom prst="rect">
            <a:avLst/>
          </a:prstGeom>
          <a:noFill/>
        </p:spPr>
        <p:txBody>
          <a:bodyPr wrap="square">
            <a:spAutoFit/>
          </a:bodyPr>
          <a:lstStyle/>
          <a:p>
            <a:pPr>
              <a:spcAft>
                <a:spcPts val="300"/>
              </a:spcAft>
            </a:pPr>
            <a:r>
              <a:rPr lang="en-US" sz="3600" b="1" dirty="0" err="1">
                <a:latin typeface="Segoe UI Semibold" panose="020B0702040204020203" pitchFamily="34" charset="0"/>
                <a:ea typeface="Verdana" panose="020B0604030504040204" pitchFamily="34" charset="0"/>
                <a:cs typeface="Segoe UI Semibold" panose="020B0702040204020203" pitchFamily="34" charset="0"/>
              </a:rPr>
              <a:t>Clasificación</a:t>
            </a:r>
            <a:r>
              <a:rPr lang="en-US" sz="3600" b="1" dirty="0">
                <a:latin typeface="Segoe UI Semibold" panose="020B0702040204020203" pitchFamily="34" charset="0"/>
                <a:ea typeface="Verdana" panose="020B0604030504040204" pitchFamily="34" charset="0"/>
                <a:cs typeface="Segoe UI Semibold" panose="020B0702040204020203" pitchFamily="34" charset="0"/>
              </a:rPr>
              <a:t> y </a:t>
            </a:r>
            <a:r>
              <a:rPr lang="en-US" sz="3600" b="1" dirty="0" err="1">
                <a:latin typeface="Segoe UI Semibold" panose="020B0702040204020203" pitchFamily="34" charset="0"/>
                <a:ea typeface="Verdana" panose="020B0604030504040204" pitchFamily="34" charset="0"/>
                <a:cs typeface="Segoe UI Semibold" panose="020B0702040204020203" pitchFamily="34" charset="0"/>
              </a:rPr>
              <a:t>monitoreo</a:t>
            </a:r>
            <a:endParaRPr lang="en-US" sz="3600" b="1" dirty="0">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3" name="Picture 4" descr="http://www.bom.gov.au/climate/enso/indices/oceanic-indices-map.gif">
            <a:extLst>
              <a:ext uri="{FF2B5EF4-FFF2-40B4-BE49-F238E27FC236}">
                <a16:creationId xmlns:a16="http://schemas.microsoft.com/office/drawing/2014/main" id="{2C6FB82D-F4CF-4DE3-9212-1DC2530B3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783" y="1342390"/>
            <a:ext cx="65246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a:extLst>
              <a:ext uri="{FF2B5EF4-FFF2-40B4-BE49-F238E27FC236}">
                <a16:creationId xmlns:a16="http://schemas.microsoft.com/office/drawing/2014/main" id="{6C38BBA2-BB72-4DFF-97DE-11F03B4F983B}"/>
              </a:ext>
            </a:extLst>
          </p:cNvPr>
          <p:cNvSpPr txBox="1">
            <a:spLocks noChangeArrowheads="1"/>
          </p:cNvSpPr>
          <p:nvPr/>
        </p:nvSpPr>
        <p:spPr bwMode="auto">
          <a:xfrm>
            <a:off x="838083" y="4238337"/>
            <a:ext cx="4953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0" dirty="0">
                <a:solidFill>
                  <a:srgbClr val="FF0000"/>
                </a:solidFill>
                <a:latin typeface="Segoe UI Semibold" panose="020B0702040204020203" pitchFamily="34" charset="0"/>
                <a:cs typeface="Segoe UI Semibold" panose="020B0702040204020203" pitchFamily="34" charset="0"/>
              </a:rPr>
              <a:t>Niño 3.4:</a:t>
            </a:r>
          </a:p>
          <a:p>
            <a:pPr marL="342900" indent="-342900" eaLnBrk="1" hangingPunct="1">
              <a:spcBef>
                <a:spcPct val="0"/>
              </a:spcBef>
            </a:pPr>
            <a:r>
              <a:rPr lang="en-US" altLang="en-US" sz="2000" b="0" dirty="0" err="1">
                <a:solidFill>
                  <a:srgbClr val="FF0000"/>
                </a:solidFill>
                <a:latin typeface="Segoe UI" panose="020B0502040204020203" pitchFamily="34" charset="0"/>
                <a:cs typeface="Segoe UI" panose="020B0502040204020203" pitchFamily="34" charset="0"/>
              </a:rPr>
              <a:t>Mejor</a:t>
            </a:r>
            <a:r>
              <a:rPr lang="en-US" altLang="en-US" sz="2000" b="0" dirty="0">
                <a:solidFill>
                  <a:srgbClr val="FF0000"/>
                </a:solidFill>
                <a:latin typeface="Segoe UI" panose="020B0502040204020203" pitchFamily="34" charset="0"/>
                <a:cs typeface="Segoe UI" panose="020B0502040204020203" pitchFamily="34" charset="0"/>
              </a:rPr>
              <a:t> </a:t>
            </a:r>
            <a:r>
              <a:rPr lang="en-US" altLang="en-US" sz="2000" b="0" dirty="0" err="1">
                <a:solidFill>
                  <a:srgbClr val="FF0000"/>
                </a:solidFill>
                <a:latin typeface="Segoe UI" panose="020B0502040204020203" pitchFamily="34" charset="0"/>
                <a:cs typeface="Segoe UI" panose="020B0502040204020203" pitchFamily="34" charset="0"/>
              </a:rPr>
              <a:t>predictabilidad</a:t>
            </a:r>
            <a:endParaRPr lang="en-US" altLang="en-US" sz="2000" b="0" dirty="0">
              <a:solidFill>
                <a:srgbClr val="FF0000"/>
              </a:solidFill>
              <a:latin typeface="Segoe UI" panose="020B0502040204020203" pitchFamily="34" charset="0"/>
              <a:cs typeface="Segoe UI" panose="020B0502040204020203" pitchFamily="34" charset="0"/>
            </a:endParaRPr>
          </a:p>
          <a:p>
            <a:pPr marL="342900" indent="-342900" eaLnBrk="1" hangingPunct="1">
              <a:spcBef>
                <a:spcPct val="0"/>
              </a:spcBef>
            </a:pPr>
            <a:r>
              <a:rPr lang="en-US" altLang="en-US" sz="2000" b="0" dirty="0" err="1">
                <a:solidFill>
                  <a:srgbClr val="FF0000"/>
                </a:solidFill>
                <a:latin typeface="Segoe UI" panose="020B0502040204020203" pitchFamily="34" charset="0"/>
                <a:cs typeface="Segoe UI" panose="020B0502040204020203" pitchFamily="34" charset="0"/>
              </a:rPr>
              <a:t>Impactos</a:t>
            </a:r>
            <a:r>
              <a:rPr lang="en-US" altLang="en-US" sz="2000" b="0" dirty="0">
                <a:solidFill>
                  <a:srgbClr val="FF0000"/>
                </a:solidFill>
                <a:latin typeface="Segoe UI" panose="020B0502040204020203" pitchFamily="34" charset="0"/>
                <a:cs typeface="Segoe UI" panose="020B0502040204020203" pitchFamily="34" charset="0"/>
              </a:rPr>
              <a:t> </a:t>
            </a:r>
            <a:r>
              <a:rPr lang="en-US" altLang="en-US" sz="2000" b="0" dirty="0" err="1">
                <a:solidFill>
                  <a:srgbClr val="FF0000"/>
                </a:solidFill>
                <a:latin typeface="Segoe UI" panose="020B0502040204020203" pitchFamily="34" charset="0"/>
                <a:cs typeface="Segoe UI" panose="020B0502040204020203" pitchFamily="34" charset="0"/>
              </a:rPr>
              <a:t>globales</a:t>
            </a:r>
            <a:endParaRPr lang="en-US" altLang="en-US" sz="2000" dirty="0">
              <a:solidFill>
                <a:srgbClr val="FF0000"/>
              </a:solidFill>
              <a:latin typeface="Segoe UI" panose="020B0502040204020203" pitchFamily="34" charset="0"/>
              <a:cs typeface="Segoe UI" panose="020B0502040204020203" pitchFamily="34" charset="0"/>
            </a:endParaRPr>
          </a:p>
          <a:p>
            <a:pPr marL="342900" indent="-342900" eaLnBrk="1" hangingPunct="1">
              <a:spcBef>
                <a:spcPct val="0"/>
              </a:spcBef>
            </a:pPr>
            <a:r>
              <a:rPr lang="en-US" altLang="en-US" sz="2000" dirty="0">
                <a:solidFill>
                  <a:srgbClr val="FF0000"/>
                </a:solidFill>
                <a:latin typeface="Segoe UI" panose="020B0502040204020203" pitchFamily="34" charset="0"/>
                <a:cs typeface="Segoe UI" panose="020B0502040204020203" pitchFamily="34" charset="0"/>
              </a:rPr>
              <a:t>CPC/IRI </a:t>
            </a:r>
            <a:r>
              <a:rPr lang="en-US" altLang="en-US" sz="2000" dirty="0" err="1">
                <a:solidFill>
                  <a:srgbClr val="FF0000"/>
                </a:solidFill>
                <a:latin typeface="Segoe UI" panose="020B0502040204020203" pitchFamily="34" charset="0"/>
                <a:cs typeface="Segoe UI" panose="020B0502040204020203" pitchFamily="34" charset="0"/>
              </a:rPr>
              <a:t>usa</a:t>
            </a:r>
            <a:r>
              <a:rPr lang="en-US" altLang="en-US" sz="2000" dirty="0">
                <a:solidFill>
                  <a:srgbClr val="FF0000"/>
                </a:solidFill>
                <a:latin typeface="Segoe UI" panose="020B0502040204020203" pitchFamily="34" charset="0"/>
                <a:cs typeface="Segoe UI" panose="020B0502040204020203" pitchFamily="34" charset="0"/>
              </a:rPr>
              <a:t> </a:t>
            </a:r>
            <a:r>
              <a:rPr lang="en-US" altLang="en-US" sz="2000" dirty="0" err="1">
                <a:solidFill>
                  <a:srgbClr val="FF0000"/>
                </a:solidFill>
                <a:latin typeface="Segoe UI" panose="020B0502040204020203" pitchFamily="34" charset="0"/>
                <a:cs typeface="Segoe UI" panose="020B0502040204020203" pitchFamily="34" charset="0"/>
              </a:rPr>
              <a:t>esta</a:t>
            </a:r>
            <a:r>
              <a:rPr lang="en-US" altLang="en-US" sz="2000" dirty="0">
                <a:solidFill>
                  <a:srgbClr val="FF0000"/>
                </a:solidFill>
                <a:latin typeface="Segoe UI" panose="020B0502040204020203" pitchFamily="34" charset="0"/>
                <a:cs typeface="Segoe UI" panose="020B0502040204020203" pitchFamily="34" charset="0"/>
              </a:rPr>
              <a:t> region para los </a:t>
            </a:r>
            <a:r>
              <a:rPr lang="en-US" altLang="en-US" sz="2000" dirty="0" err="1">
                <a:solidFill>
                  <a:srgbClr val="FF0000"/>
                </a:solidFill>
                <a:latin typeface="Segoe UI" panose="020B0502040204020203" pitchFamily="34" charset="0"/>
                <a:cs typeface="Segoe UI" panose="020B0502040204020203" pitchFamily="34" charset="0"/>
              </a:rPr>
              <a:t>pronósticos</a:t>
            </a:r>
            <a:r>
              <a:rPr lang="en-US" altLang="en-US" sz="2000" dirty="0">
                <a:solidFill>
                  <a:srgbClr val="FF0000"/>
                </a:solidFill>
                <a:latin typeface="Segoe UI" panose="020B0502040204020203" pitchFamily="34" charset="0"/>
                <a:cs typeface="Segoe UI" panose="020B0502040204020203" pitchFamily="34" charset="0"/>
              </a:rPr>
              <a:t> del ENSO</a:t>
            </a:r>
          </a:p>
          <a:p>
            <a:pPr marL="342900" indent="-342900" eaLnBrk="1" hangingPunct="1">
              <a:spcBef>
                <a:spcPct val="0"/>
              </a:spcBef>
            </a:pPr>
            <a:endParaRPr lang="en-US" altLang="en-US" sz="2000" dirty="0">
              <a:solidFill>
                <a:srgbClr val="FF0000"/>
              </a:solidFill>
              <a:latin typeface="Segoe UI" panose="020B0502040204020203" pitchFamily="34" charset="0"/>
              <a:cs typeface="Segoe UI" panose="020B0502040204020203" pitchFamily="34" charset="0"/>
            </a:endParaRPr>
          </a:p>
          <a:p>
            <a:pPr marL="342900" indent="-342900" eaLnBrk="1" hangingPunct="1">
              <a:spcBef>
                <a:spcPct val="0"/>
              </a:spcBef>
            </a:pPr>
            <a:endParaRPr lang="en-US" altLang="en-US" sz="2000" b="0" dirty="0">
              <a:solidFill>
                <a:srgbClr val="FF0000"/>
              </a:solidFill>
              <a:latin typeface="Segoe UI" panose="020B0502040204020203" pitchFamily="34" charset="0"/>
              <a:cs typeface="Segoe UI" panose="020B0502040204020203" pitchFamily="34" charset="0"/>
            </a:endParaRPr>
          </a:p>
          <a:p>
            <a:pPr marL="342900" indent="-342900" eaLnBrk="1" hangingPunct="1">
              <a:spcBef>
                <a:spcPct val="0"/>
              </a:spcBef>
            </a:pPr>
            <a:endParaRPr lang="en-US" altLang="en-US" sz="2000" b="0" dirty="0">
              <a:solidFill>
                <a:srgbClr val="FF0000"/>
              </a:solidFill>
              <a:latin typeface="Segoe UI" panose="020B0502040204020203" pitchFamily="34" charset="0"/>
              <a:cs typeface="Segoe UI" panose="020B0502040204020203" pitchFamily="34" charset="0"/>
            </a:endParaRPr>
          </a:p>
        </p:txBody>
      </p:sp>
      <p:sp>
        <p:nvSpPr>
          <p:cNvPr id="6" name="TextBox 4">
            <a:extLst>
              <a:ext uri="{FF2B5EF4-FFF2-40B4-BE49-F238E27FC236}">
                <a16:creationId xmlns:a16="http://schemas.microsoft.com/office/drawing/2014/main" id="{D5966ED6-9925-4D0B-8E9E-6875DC59C39E}"/>
              </a:ext>
            </a:extLst>
          </p:cNvPr>
          <p:cNvSpPr txBox="1">
            <a:spLocks noChangeArrowheads="1"/>
          </p:cNvSpPr>
          <p:nvPr/>
        </p:nvSpPr>
        <p:spPr bwMode="auto">
          <a:xfrm>
            <a:off x="7010517" y="4203124"/>
            <a:ext cx="4343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0" dirty="0">
                <a:solidFill>
                  <a:schemeClr val="hlink"/>
                </a:solidFill>
                <a:latin typeface="Segoe UI Semibold" panose="020B0702040204020203" pitchFamily="34" charset="0"/>
                <a:cs typeface="Segoe UI Semibold" panose="020B0702040204020203" pitchFamily="34" charset="0"/>
              </a:rPr>
              <a:t>Niño 1+2:</a:t>
            </a:r>
          </a:p>
          <a:p>
            <a:pPr marL="342900" indent="-342900" eaLnBrk="1" hangingPunct="1">
              <a:spcBef>
                <a:spcPct val="0"/>
              </a:spcBef>
            </a:pPr>
            <a:r>
              <a:rPr lang="en-US" altLang="en-US" sz="2000" dirty="0" err="1">
                <a:solidFill>
                  <a:schemeClr val="hlink"/>
                </a:solidFill>
                <a:latin typeface="Segoe UI" panose="020B0502040204020203" pitchFamily="34" charset="0"/>
                <a:cs typeface="Segoe UI" panose="020B0502040204020203" pitchFamily="34" charset="0"/>
              </a:rPr>
              <a:t>Predictabilidad</a:t>
            </a:r>
            <a:r>
              <a:rPr lang="en-US" altLang="en-US" sz="2000" dirty="0">
                <a:solidFill>
                  <a:schemeClr val="hlink"/>
                </a:solidFill>
                <a:latin typeface="Segoe UI" panose="020B0502040204020203" pitchFamily="34" charset="0"/>
                <a:cs typeface="Segoe UI" panose="020B0502040204020203" pitchFamily="34" charset="0"/>
              </a:rPr>
              <a:t> </a:t>
            </a:r>
            <a:r>
              <a:rPr lang="en-US" altLang="en-US" sz="2000" dirty="0" err="1">
                <a:solidFill>
                  <a:schemeClr val="hlink"/>
                </a:solidFill>
                <a:latin typeface="Segoe UI" panose="020B0502040204020203" pitchFamily="34" charset="0"/>
                <a:cs typeface="Segoe UI" panose="020B0502040204020203" pitchFamily="34" charset="0"/>
              </a:rPr>
              <a:t>muy</a:t>
            </a:r>
            <a:r>
              <a:rPr lang="en-US" altLang="en-US" sz="2000" dirty="0">
                <a:solidFill>
                  <a:schemeClr val="hlink"/>
                </a:solidFill>
                <a:latin typeface="Segoe UI" panose="020B0502040204020203" pitchFamily="34" charset="0"/>
                <a:cs typeface="Segoe UI" panose="020B0502040204020203" pitchFamily="34" charset="0"/>
              </a:rPr>
              <a:t> </a:t>
            </a:r>
            <a:r>
              <a:rPr lang="en-US" altLang="en-US" sz="2000" dirty="0" err="1">
                <a:solidFill>
                  <a:schemeClr val="hlink"/>
                </a:solidFill>
                <a:latin typeface="Segoe UI" panose="020B0502040204020203" pitchFamily="34" charset="0"/>
                <a:cs typeface="Segoe UI" panose="020B0502040204020203" pitchFamily="34" charset="0"/>
              </a:rPr>
              <a:t>baja</a:t>
            </a:r>
            <a:endParaRPr lang="en-US" altLang="en-US" sz="2000" dirty="0">
              <a:solidFill>
                <a:schemeClr val="hlink"/>
              </a:solidFill>
              <a:latin typeface="Segoe UI" panose="020B0502040204020203" pitchFamily="34" charset="0"/>
              <a:cs typeface="Segoe UI" panose="020B0502040204020203" pitchFamily="34" charset="0"/>
            </a:endParaRPr>
          </a:p>
          <a:p>
            <a:pPr marL="342900" indent="-342900" eaLnBrk="1" hangingPunct="1">
              <a:spcBef>
                <a:spcPct val="0"/>
              </a:spcBef>
            </a:pPr>
            <a:r>
              <a:rPr lang="en-US" altLang="en-US" sz="2000" dirty="0" err="1">
                <a:solidFill>
                  <a:schemeClr val="hlink"/>
                </a:solidFill>
                <a:latin typeface="Segoe UI" panose="020B0502040204020203" pitchFamily="34" charset="0"/>
                <a:cs typeface="Segoe UI" panose="020B0502040204020203" pitchFamily="34" charset="0"/>
              </a:rPr>
              <a:t>Impactos</a:t>
            </a:r>
            <a:r>
              <a:rPr lang="en-US" altLang="en-US" sz="2000" dirty="0">
                <a:solidFill>
                  <a:schemeClr val="hlink"/>
                </a:solidFill>
                <a:latin typeface="Segoe UI" panose="020B0502040204020203" pitchFamily="34" charset="0"/>
                <a:cs typeface="Segoe UI" panose="020B0502040204020203" pitchFamily="34" charset="0"/>
              </a:rPr>
              <a:t> </a:t>
            </a:r>
            <a:r>
              <a:rPr lang="en-US" altLang="en-US" sz="2000" dirty="0" err="1">
                <a:solidFill>
                  <a:schemeClr val="hlink"/>
                </a:solidFill>
                <a:latin typeface="Segoe UI" panose="020B0502040204020203" pitchFamily="34" charset="0"/>
                <a:cs typeface="Segoe UI" panose="020B0502040204020203" pitchFamily="34" charset="0"/>
              </a:rPr>
              <a:t>especialmente</a:t>
            </a:r>
            <a:r>
              <a:rPr lang="en-US" altLang="en-US" sz="2000" dirty="0">
                <a:solidFill>
                  <a:schemeClr val="hlink"/>
                </a:solidFill>
                <a:latin typeface="Segoe UI" panose="020B0502040204020203" pitchFamily="34" charset="0"/>
                <a:cs typeface="Segoe UI" panose="020B0502040204020203" pitchFamily="34" charset="0"/>
              </a:rPr>
              <a:t> en el oeste de </a:t>
            </a:r>
            <a:r>
              <a:rPr lang="en-US" altLang="en-US" sz="2000" dirty="0" err="1">
                <a:solidFill>
                  <a:schemeClr val="hlink"/>
                </a:solidFill>
                <a:latin typeface="Segoe UI" panose="020B0502040204020203" pitchFamily="34" charset="0"/>
                <a:cs typeface="Segoe UI" panose="020B0502040204020203" pitchFamily="34" charset="0"/>
              </a:rPr>
              <a:t>Sudamérica</a:t>
            </a:r>
            <a:r>
              <a:rPr lang="en-US" altLang="en-US" sz="2000" dirty="0">
                <a:solidFill>
                  <a:schemeClr val="hlink"/>
                </a:solidFill>
                <a:latin typeface="Segoe UI" panose="020B0502040204020203" pitchFamily="34" charset="0"/>
                <a:cs typeface="Segoe UI" panose="020B0502040204020203" pitchFamily="34" charset="0"/>
              </a:rPr>
              <a:t>, </a:t>
            </a:r>
            <a:r>
              <a:rPr lang="en-US" altLang="en-US" sz="2000" dirty="0" err="1">
                <a:solidFill>
                  <a:schemeClr val="hlink"/>
                </a:solidFill>
                <a:latin typeface="Segoe UI" panose="020B0502040204020203" pitchFamily="34" charset="0"/>
                <a:cs typeface="Segoe UI" panose="020B0502040204020203" pitchFamily="34" charset="0"/>
              </a:rPr>
              <a:t>más</a:t>
            </a:r>
            <a:r>
              <a:rPr lang="en-US" altLang="en-US" sz="2000" dirty="0">
                <a:solidFill>
                  <a:schemeClr val="hlink"/>
                </a:solidFill>
                <a:latin typeface="Segoe UI" panose="020B0502040204020203" pitchFamily="34" charset="0"/>
                <a:cs typeface="Segoe UI" panose="020B0502040204020203" pitchFamily="34" charset="0"/>
              </a:rPr>
              <a:t> locales.</a:t>
            </a:r>
            <a:endParaRPr lang="en-US" altLang="en-US" sz="2000" b="0" dirty="0">
              <a:solidFill>
                <a:schemeClr val="hlink"/>
              </a:solidFill>
              <a:latin typeface="Segoe UI" panose="020B0502040204020203" pitchFamily="34" charset="0"/>
              <a:cs typeface="Segoe UI" panose="020B0502040204020203" pitchFamily="34" charset="0"/>
            </a:endParaRPr>
          </a:p>
        </p:txBody>
      </p:sp>
      <p:sp>
        <p:nvSpPr>
          <p:cNvPr id="7" name="Line 7">
            <a:extLst>
              <a:ext uri="{FF2B5EF4-FFF2-40B4-BE49-F238E27FC236}">
                <a16:creationId xmlns:a16="http://schemas.microsoft.com/office/drawing/2014/main" id="{540E2E74-DA9D-4559-BB33-B6B62ABCCB52}"/>
              </a:ext>
            </a:extLst>
          </p:cNvPr>
          <p:cNvSpPr>
            <a:spLocks noChangeShapeType="1"/>
          </p:cNvSpPr>
          <p:nvPr/>
        </p:nvSpPr>
        <p:spPr bwMode="auto">
          <a:xfrm flipV="1">
            <a:off x="3770490" y="2580639"/>
            <a:ext cx="2146006" cy="218327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8">
            <a:extLst>
              <a:ext uri="{FF2B5EF4-FFF2-40B4-BE49-F238E27FC236}">
                <a16:creationId xmlns:a16="http://schemas.microsoft.com/office/drawing/2014/main" id="{F17C352E-BDB8-4C85-9732-53B36F154510}"/>
              </a:ext>
            </a:extLst>
          </p:cNvPr>
          <p:cNvSpPr>
            <a:spLocks noChangeShapeType="1"/>
          </p:cNvSpPr>
          <p:nvPr/>
        </p:nvSpPr>
        <p:spPr bwMode="auto">
          <a:xfrm flipV="1">
            <a:off x="7778044" y="2656840"/>
            <a:ext cx="424450" cy="1581497"/>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677293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9D8EC7-D63D-4DC0-A84F-6F369F1A9506}"/>
              </a:ext>
            </a:extLst>
          </p:cNvPr>
          <p:cNvSpPr/>
          <p:nvPr/>
        </p:nvSpPr>
        <p:spPr>
          <a:xfrm>
            <a:off x="5688471" y="1579822"/>
            <a:ext cx="5784487" cy="44120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A6EB19-6122-4B70-A841-1896693C8250}"/>
              </a:ext>
            </a:extLst>
          </p:cNvPr>
          <p:cNvSpPr txBox="1"/>
          <p:nvPr/>
        </p:nvSpPr>
        <p:spPr>
          <a:xfrm>
            <a:off x="2893876" y="478967"/>
            <a:ext cx="6898640"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Oceanic Niño Index (ONI)</a:t>
            </a:r>
          </a:p>
        </p:txBody>
      </p:sp>
      <p:sp>
        <p:nvSpPr>
          <p:cNvPr id="9" name="TextBox 8">
            <a:extLst>
              <a:ext uri="{FF2B5EF4-FFF2-40B4-BE49-F238E27FC236}">
                <a16:creationId xmlns:a16="http://schemas.microsoft.com/office/drawing/2014/main" id="{607634E8-78A6-4CE2-BC3C-4795B0475A3F}"/>
              </a:ext>
            </a:extLst>
          </p:cNvPr>
          <p:cNvSpPr txBox="1"/>
          <p:nvPr/>
        </p:nvSpPr>
        <p:spPr>
          <a:xfrm>
            <a:off x="402952" y="1522117"/>
            <a:ext cx="4981847" cy="461665"/>
          </a:xfrm>
          <a:prstGeom prst="rect">
            <a:avLst/>
          </a:prstGeom>
          <a:noFill/>
        </p:spPr>
        <p:txBody>
          <a:bodyPr wrap="square">
            <a:spAutoFit/>
          </a:bodyPr>
          <a:lstStyle/>
          <a:p>
            <a:pPr>
              <a:spcAft>
                <a:spcPts val="600"/>
              </a:spcAft>
            </a:pPr>
            <a:r>
              <a:rPr lang="en-US" sz="24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Cálculo</a:t>
            </a:r>
            <a:r>
              <a:rPr lang="en-US" sz="24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a:t>
            </a:r>
            <a:endParaRPr lang="en-US" sz="24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2" name="TextBox 11">
            <a:extLst>
              <a:ext uri="{FF2B5EF4-FFF2-40B4-BE49-F238E27FC236}">
                <a16:creationId xmlns:a16="http://schemas.microsoft.com/office/drawing/2014/main" id="{826163AF-D16D-4A0F-AF91-46DAAF9EA0C3}"/>
              </a:ext>
            </a:extLst>
          </p:cNvPr>
          <p:cNvSpPr txBox="1"/>
          <p:nvPr/>
        </p:nvSpPr>
        <p:spPr>
          <a:xfrm>
            <a:off x="177373" y="6410605"/>
            <a:ext cx="10267107" cy="307777"/>
          </a:xfrm>
          <a:prstGeom prst="rect">
            <a:avLst/>
          </a:prstGeom>
          <a:noFill/>
        </p:spPr>
        <p:txBody>
          <a:bodyPr wrap="square">
            <a:spAutoFit/>
          </a:bodyPr>
          <a:lstStyle/>
          <a:p>
            <a:pPr>
              <a:spcAft>
                <a:spcPts val="1800"/>
              </a:spcAft>
            </a:pPr>
            <a:r>
              <a:rPr lang="en-US" sz="14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Source: https://www.climate.gov/news-features/understanding-climate/climate-variability-oceanic-ni%C3%B1o-index</a:t>
            </a:r>
            <a:endParaRPr lang="en-US" sz="1400" baseline="30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endParaRPr>
          </a:p>
        </p:txBody>
      </p:sp>
      <p:pic>
        <p:nvPicPr>
          <p:cNvPr id="4" name="Picture 3">
            <a:extLst>
              <a:ext uri="{FF2B5EF4-FFF2-40B4-BE49-F238E27FC236}">
                <a16:creationId xmlns:a16="http://schemas.microsoft.com/office/drawing/2014/main" id="{5D2D78B7-09D8-44D0-8890-89232890896D}"/>
              </a:ext>
            </a:extLst>
          </p:cNvPr>
          <p:cNvPicPr>
            <a:picLocks noChangeAspect="1"/>
          </p:cNvPicPr>
          <p:nvPr/>
        </p:nvPicPr>
        <p:blipFill>
          <a:blip r:embed="rId3"/>
          <a:stretch>
            <a:fillRect/>
          </a:stretch>
        </p:blipFill>
        <p:spPr>
          <a:xfrm>
            <a:off x="5779911" y="2041488"/>
            <a:ext cx="5575419" cy="3822862"/>
          </a:xfrm>
          <a:prstGeom prst="rect">
            <a:avLst/>
          </a:prstGeom>
          <a:ln>
            <a:noFill/>
          </a:ln>
        </p:spPr>
      </p:pic>
      <p:sp>
        <p:nvSpPr>
          <p:cNvPr id="10" name="TextBox 9">
            <a:extLst>
              <a:ext uri="{FF2B5EF4-FFF2-40B4-BE49-F238E27FC236}">
                <a16:creationId xmlns:a16="http://schemas.microsoft.com/office/drawing/2014/main" id="{EC4EE1AC-C0CF-4EB7-8853-66C44CA44E56}"/>
              </a:ext>
            </a:extLst>
          </p:cNvPr>
          <p:cNvSpPr txBox="1"/>
          <p:nvPr/>
        </p:nvSpPr>
        <p:spPr>
          <a:xfrm>
            <a:off x="402952" y="2121596"/>
            <a:ext cx="5179180" cy="3785652"/>
          </a:xfrm>
          <a:prstGeom prst="rect">
            <a:avLst/>
          </a:prstGeom>
          <a:noFill/>
        </p:spPr>
        <p:txBody>
          <a:bodyPr wrap="square">
            <a:spAutoFit/>
          </a:bodyPr>
          <a:lstStyle/>
          <a:p>
            <a:pPr marL="342900" indent="-342900">
              <a:buFont typeface="+mj-lt"/>
              <a:buAutoNum type="arabicPeriod"/>
            </a:pPr>
            <a:r>
              <a:rPr lang="en-US" sz="2000" dirty="0">
                <a:solidFill>
                  <a:schemeClr val="bg1"/>
                </a:solidFill>
                <a:latin typeface="Segoe UI" panose="020B0502040204020203" pitchFamily="34" charset="0"/>
                <a:cs typeface="Segoe UI" panose="020B0502040204020203" pitchFamily="34" charset="0"/>
              </a:rPr>
              <a:t>Se </a:t>
            </a:r>
            <a:r>
              <a:rPr lang="en-US" sz="2000" dirty="0" err="1">
                <a:solidFill>
                  <a:schemeClr val="bg1"/>
                </a:solidFill>
                <a:latin typeface="Segoe UI" panose="020B0502040204020203" pitchFamily="34" charset="0"/>
                <a:cs typeface="Segoe UI" panose="020B0502040204020203" pitchFamily="34" charset="0"/>
              </a:rPr>
              <a:t>promedia</a:t>
            </a:r>
            <a:r>
              <a:rPr lang="en-US" sz="2000" dirty="0">
                <a:solidFill>
                  <a:schemeClr val="bg1"/>
                </a:solidFill>
                <a:latin typeface="Segoe UI" panose="020B0502040204020203" pitchFamily="34" charset="0"/>
                <a:cs typeface="Segoe UI" panose="020B0502040204020203" pitchFamily="34" charset="0"/>
              </a:rPr>
              <a:t> la SST de Niño 3.4 para </a:t>
            </a:r>
            <a:r>
              <a:rPr lang="en-US" sz="2000" dirty="0" err="1">
                <a:solidFill>
                  <a:schemeClr val="bg1"/>
                </a:solidFill>
                <a:latin typeface="Segoe UI" panose="020B0502040204020203" pitchFamily="34" charset="0"/>
                <a:cs typeface="Segoe UI" panose="020B0502040204020203" pitchFamily="34" charset="0"/>
              </a:rPr>
              <a:t>cada</a:t>
            </a:r>
            <a:r>
              <a:rPr lang="en-US" sz="2000" dirty="0">
                <a:solidFill>
                  <a:schemeClr val="bg1"/>
                </a:solidFill>
                <a:latin typeface="Segoe UI" panose="020B0502040204020203" pitchFamily="34" charset="0"/>
                <a:cs typeface="Segoe UI" panose="020B0502040204020203" pitchFamily="34" charset="0"/>
              </a:rPr>
              <a:t> </a:t>
            </a:r>
            <a:r>
              <a:rPr lang="en-US" sz="2000" dirty="0" err="1">
                <a:solidFill>
                  <a:schemeClr val="bg1"/>
                </a:solidFill>
                <a:latin typeface="Segoe UI" panose="020B0502040204020203" pitchFamily="34" charset="0"/>
                <a:cs typeface="Segoe UI" panose="020B0502040204020203" pitchFamily="34" charset="0"/>
              </a:rPr>
              <a:t>mes</a:t>
            </a:r>
            <a:r>
              <a:rPr lang="en-US" sz="2000" dirty="0">
                <a:solidFill>
                  <a:schemeClr val="bg1"/>
                </a:solidFill>
                <a:latin typeface="Segoe UI" panose="020B0502040204020203" pitchFamily="34" charset="0"/>
                <a:cs typeface="Segoe UI" panose="020B0502040204020203" pitchFamily="34" charset="0"/>
              </a:rPr>
              <a:t>.</a:t>
            </a:r>
          </a:p>
          <a:p>
            <a:pPr marL="342900" indent="-342900">
              <a:buFont typeface="+mj-lt"/>
              <a:buAutoNum type="arabicPeriod"/>
            </a:pPr>
            <a:endParaRPr lang="en-US" sz="2000" dirty="0">
              <a:solidFill>
                <a:schemeClr val="bg1"/>
              </a:solidFill>
              <a:latin typeface="Segoe UI" panose="020B0502040204020203" pitchFamily="34" charset="0"/>
              <a:cs typeface="Segoe UI" panose="020B0502040204020203" pitchFamily="34" charset="0"/>
            </a:endParaRPr>
          </a:p>
          <a:p>
            <a:pPr marL="342900" indent="-342900">
              <a:buFont typeface="+mj-lt"/>
              <a:buAutoNum type="arabicPeriod"/>
            </a:pPr>
            <a:r>
              <a:rPr lang="en-US" sz="2000" dirty="0">
                <a:solidFill>
                  <a:schemeClr val="bg1"/>
                </a:solidFill>
                <a:latin typeface="Segoe UI" panose="020B0502040204020203" pitchFamily="34" charset="0"/>
                <a:cs typeface="Segoe UI" panose="020B0502040204020203" pitchFamily="34" charset="0"/>
              </a:rPr>
              <a:t>Se </a:t>
            </a:r>
            <a:r>
              <a:rPr lang="en-US" sz="2000" dirty="0" err="1">
                <a:solidFill>
                  <a:schemeClr val="bg1"/>
                </a:solidFill>
                <a:latin typeface="Segoe UI" panose="020B0502040204020203" pitchFamily="34" charset="0"/>
                <a:cs typeface="Segoe UI" panose="020B0502040204020203" pitchFamily="34" charset="0"/>
              </a:rPr>
              <a:t>aplica</a:t>
            </a:r>
            <a:r>
              <a:rPr lang="en-US" sz="2000" dirty="0">
                <a:solidFill>
                  <a:schemeClr val="bg1"/>
                </a:solidFill>
                <a:latin typeface="Segoe UI" panose="020B0502040204020203" pitchFamily="34" charset="0"/>
                <a:cs typeface="Segoe UI" panose="020B0502040204020203" pitchFamily="34" charset="0"/>
              </a:rPr>
              <a:t> una media </a:t>
            </a:r>
            <a:r>
              <a:rPr lang="en-US" sz="2000" dirty="0" err="1">
                <a:solidFill>
                  <a:schemeClr val="bg1"/>
                </a:solidFill>
                <a:latin typeface="Segoe UI" panose="020B0502040204020203" pitchFamily="34" charset="0"/>
                <a:cs typeface="Segoe UI" panose="020B0502040204020203" pitchFamily="34" charset="0"/>
              </a:rPr>
              <a:t>móvil</a:t>
            </a:r>
            <a:r>
              <a:rPr lang="en-US" sz="2000" dirty="0">
                <a:solidFill>
                  <a:schemeClr val="bg1"/>
                </a:solidFill>
                <a:latin typeface="Segoe UI" panose="020B0502040204020203" pitchFamily="34" charset="0"/>
                <a:cs typeface="Segoe UI" panose="020B0502040204020203" pitchFamily="34" charset="0"/>
              </a:rPr>
              <a:t> (running mean) de 3 meses.</a:t>
            </a:r>
          </a:p>
          <a:p>
            <a:pPr marL="342900" indent="-342900">
              <a:buFont typeface="+mj-lt"/>
              <a:buAutoNum type="arabicPeriod"/>
            </a:pPr>
            <a:endParaRPr lang="en-US" sz="2000" dirty="0">
              <a:solidFill>
                <a:schemeClr val="bg1"/>
              </a:solidFill>
              <a:latin typeface="Segoe UI" panose="020B0502040204020203" pitchFamily="34" charset="0"/>
              <a:cs typeface="Segoe UI" panose="020B0502040204020203" pitchFamily="34" charset="0"/>
            </a:endParaRPr>
          </a:p>
          <a:p>
            <a:pPr marL="342900" indent="-342900">
              <a:buFont typeface="+mj-lt"/>
              <a:buAutoNum type="arabicPeriod"/>
            </a:pPr>
            <a:r>
              <a:rPr lang="en-US" sz="2000" dirty="0">
                <a:solidFill>
                  <a:schemeClr val="bg1"/>
                </a:solidFill>
                <a:latin typeface="Segoe UI" panose="020B0502040204020203" pitchFamily="34" charset="0"/>
                <a:cs typeface="Segoe UI" panose="020B0502040204020203" pitchFamily="34" charset="0"/>
              </a:rPr>
              <a:t>Se </a:t>
            </a:r>
            <a:r>
              <a:rPr lang="en-US" sz="2000" dirty="0" err="1">
                <a:solidFill>
                  <a:schemeClr val="bg1"/>
                </a:solidFill>
                <a:latin typeface="Segoe UI" panose="020B0502040204020203" pitchFamily="34" charset="0"/>
                <a:cs typeface="Segoe UI" panose="020B0502040204020203" pitchFamily="34" charset="0"/>
              </a:rPr>
              <a:t>compara</a:t>
            </a:r>
            <a:r>
              <a:rPr lang="en-US" sz="2000" dirty="0">
                <a:solidFill>
                  <a:schemeClr val="bg1"/>
                </a:solidFill>
                <a:latin typeface="Segoe UI" panose="020B0502040204020203" pitchFamily="34" charset="0"/>
                <a:cs typeface="Segoe UI" panose="020B0502040204020203" pitchFamily="34" charset="0"/>
              </a:rPr>
              <a:t> con el </a:t>
            </a:r>
            <a:r>
              <a:rPr lang="en-US" sz="2000" dirty="0" err="1">
                <a:solidFill>
                  <a:schemeClr val="bg1"/>
                </a:solidFill>
                <a:latin typeface="Segoe UI" panose="020B0502040204020203" pitchFamily="34" charset="0"/>
                <a:cs typeface="Segoe UI" panose="020B0502040204020203" pitchFamily="34" charset="0"/>
              </a:rPr>
              <a:t>promedio</a:t>
            </a:r>
            <a:r>
              <a:rPr lang="en-US" sz="2000" dirty="0">
                <a:solidFill>
                  <a:schemeClr val="bg1"/>
                </a:solidFill>
                <a:latin typeface="Segoe UI" panose="020B0502040204020203" pitchFamily="34" charset="0"/>
                <a:cs typeface="Segoe UI" panose="020B0502040204020203" pitchFamily="34" charset="0"/>
              </a:rPr>
              <a:t> de </a:t>
            </a:r>
            <a:r>
              <a:rPr lang="en-US" sz="2000" dirty="0" err="1">
                <a:solidFill>
                  <a:schemeClr val="bg1"/>
                </a:solidFill>
                <a:latin typeface="Segoe UI" panose="020B0502040204020203" pitchFamily="34" charset="0"/>
                <a:cs typeface="Segoe UI" panose="020B0502040204020203" pitchFamily="34" charset="0"/>
              </a:rPr>
              <a:t>temperaturas</a:t>
            </a:r>
            <a:r>
              <a:rPr lang="en-US" sz="2000" dirty="0">
                <a:solidFill>
                  <a:schemeClr val="bg1"/>
                </a:solidFill>
                <a:latin typeface="Segoe UI" panose="020B0502040204020203" pitchFamily="34" charset="0"/>
                <a:cs typeface="Segoe UI" panose="020B0502040204020203" pitchFamily="34" charset="0"/>
              </a:rPr>
              <a:t> de 30 </a:t>
            </a:r>
            <a:r>
              <a:rPr lang="en-US" sz="2000" dirty="0" err="1">
                <a:solidFill>
                  <a:schemeClr val="bg1"/>
                </a:solidFill>
                <a:latin typeface="Segoe UI" panose="020B0502040204020203" pitchFamily="34" charset="0"/>
                <a:cs typeface="Segoe UI" panose="020B0502040204020203" pitchFamily="34" charset="0"/>
              </a:rPr>
              <a:t>años</a:t>
            </a:r>
            <a:r>
              <a:rPr lang="en-US" sz="2000" dirty="0">
                <a:solidFill>
                  <a:schemeClr val="bg1"/>
                </a:solidFill>
                <a:latin typeface="Segoe UI" panose="020B0502040204020203" pitchFamily="34" charset="0"/>
                <a:cs typeface="Segoe UI" panose="020B0502040204020203" pitchFamily="34" charset="0"/>
              </a:rPr>
              <a:t>.</a:t>
            </a:r>
          </a:p>
          <a:p>
            <a:pPr marL="342900" indent="-342900">
              <a:buFont typeface="+mj-lt"/>
              <a:buAutoNum type="arabicPeriod"/>
            </a:pPr>
            <a:endParaRPr lang="en-US" sz="2000" dirty="0">
              <a:solidFill>
                <a:schemeClr val="bg1"/>
              </a:solidFill>
              <a:latin typeface="Segoe UI" panose="020B0502040204020203" pitchFamily="34" charset="0"/>
              <a:cs typeface="Segoe UI" panose="020B0502040204020203" pitchFamily="34" charset="0"/>
            </a:endParaRPr>
          </a:p>
          <a:p>
            <a:pPr marL="342900" indent="-342900">
              <a:buFont typeface="+mj-lt"/>
              <a:buAutoNum type="arabicPeriod"/>
            </a:pPr>
            <a:r>
              <a:rPr lang="en-US" sz="2000" dirty="0" err="1">
                <a:solidFill>
                  <a:schemeClr val="bg1"/>
                </a:solidFill>
                <a:latin typeface="Segoe UI" panose="020B0502040204020203" pitchFamily="34" charset="0"/>
                <a:cs typeface="Segoe UI" panose="020B0502040204020203" pitchFamily="34" charset="0"/>
              </a:rPr>
              <a:t>Clasificación</a:t>
            </a:r>
            <a:r>
              <a:rPr lang="en-US" sz="2000" dirty="0">
                <a:solidFill>
                  <a:schemeClr val="bg1"/>
                </a:solidFill>
                <a:latin typeface="Segoe UI" panose="020B0502040204020203" pitchFamily="34" charset="0"/>
                <a:cs typeface="Segoe UI" panose="020B0502040204020203" pitchFamily="34" charset="0"/>
              </a:rPr>
              <a:t>:</a:t>
            </a:r>
          </a:p>
          <a:p>
            <a:pPr marL="800100" lvl="1"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El Niño: SST&gt;+0.5 por &gt;3 meses</a:t>
            </a:r>
          </a:p>
          <a:p>
            <a:pPr marL="800100" lvl="1"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La Niña: SSE&lt;-0.5C por &gt; 3 meses</a:t>
            </a:r>
          </a:p>
        </p:txBody>
      </p:sp>
      <p:sp>
        <p:nvSpPr>
          <p:cNvPr id="13" name="TextBox 12">
            <a:extLst>
              <a:ext uri="{FF2B5EF4-FFF2-40B4-BE49-F238E27FC236}">
                <a16:creationId xmlns:a16="http://schemas.microsoft.com/office/drawing/2014/main" id="{CA5231A0-0BA2-4915-89E6-A439056941C4}"/>
              </a:ext>
            </a:extLst>
          </p:cNvPr>
          <p:cNvSpPr txBox="1"/>
          <p:nvPr/>
        </p:nvSpPr>
        <p:spPr>
          <a:xfrm>
            <a:off x="6716889" y="1641378"/>
            <a:ext cx="4270647" cy="400110"/>
          </a:xfrm>
          <a:prstGeom prst="rect">
            <a:avLst/>
          </a:prstGeom>
          <a:noFill/>
        </p:spPr>
        <p:txBody>
          <a:bodyPr wrap="square">
            <a:spAutoFit/>
          </a:bodyPr>
          <a:lstStyle/>
          <a:p>
            <a:pPr>
              <a:spcAft>
                <a:spcPts val="600"/>
              </a:spcAft>
            </a:pPr>
            <a:r>
              <a:rPr lang="en-US" sz="2000" dirty="0">
                <a:latin typeface="Segoe UI Semibold" panose="020B0702040204020203" pitchFamily="34" charset="0"/>
                <a:ea typeface="Verdana" panose="020B0604030504040204" pitchFamily="34" charset="0"/>
                <a:cs typeface="Segoe UI Semibold" panose="020B0702040204020203" pitchFamily="34" charset="0"/>
              </a:rPr>
              <a:t>ONI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durante</a:t>
            </a:r>
            <a:r>
              <a:rPr lang="en-US" sz="2000" dirty="0">
                <a:latin typeface="Segoe UI Semibold" panose="020B0702040204020203" pitchFamily="34" charset="0"/>
                <a:ea typeface="Verdana" panose="020B0604030504040204" pitchFamily="34" charset="0"/>
                <a:cs typeface="Segoe UI Semibold" panose="020B0702040204020203" pitchFamily="34" charset="0"/>
              </a:rPr>
              <a:t> los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últimos</a:t>
            </a:r>
            <a:r>
              <a:rPr lang="en-US" sz="2000" dirty="0">
                <a:latin typeface="Segoe UI Semibold" panose="020B0702040204020203" pitchFamily="34" charset="0"/>
                <a:ea typeface="Verdana" panose="020B0604030504040204" pitchFamily="34" charset="0"/>
                <a:cs typeface="Segoe UI Semibold" panose="020B0702040204020203" pitchFamily="34" charset="0"/>
              </a:rPr>
              <a:t> 10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años</a:t>
            </a:r>
            <a:endParaRPr lang="en-US" sz="20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Tree>
    <p:extLst>
      <p:ext uri="{BB962C8B-B14F-4D97-AF65-F5344CB8AC3E}">
        <p14:creationId xmlns:p14="http://schemas.microsoft.com/office/powerpoint/2010/main" val="1186662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182511" y="405548"/>
            <a:ext cx="9826978"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ENSO “Flavors”: Hay </a:t>
            </a:r>
            <a:r>
              <a:rPr lang="en-US" sz="4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diferentes</a:t>
            </a: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4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tipos</a:t>
            </a:r>
            <a:endPar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4" name="Picture 3">
            <a:extLst>
              <a:ext uri="{FF2B5EF4-FFF2-40B4-BE49-F238E27FC236}">
                <a16:creationId xmlns:a16="http://schemas.microsoft.com/office/drawing/2014/main" id="{8F0D630E-5EB7-4E24-8B52-2ABAF661A8AE}"/>
              </a:ext>
            </a:extLst>
          </p:cNvPr>
          <p:cNvPicPr>
            <a:picLocks noChangeAspect="1"/>
          </p:cNvPicPr>
          <p:nvPr/>
        </p:nvPicPr>
        <p:blipFill>
          <a:blip r:embed="rId3"/>
          <a:stretch>
            <a:fillRect/>
          </a:stretch>
        </p:blipFill>
        <p:spPr>
          <a:xfrm>
            <a:off x="2538711" y="1544321"/>
            <a:ext cx="6966615" cy="4551680"/>
          </a:xfrm>
          <a:prstGeom prst="rect">
            <a:avLst/>
          </a:prstGeom>
        </p:spPr>
      </p:pic>
      <p:sp>
        <p:nvSpPr>
          <p:cNvPr id="10" name="TextBox 9">
            <a:extLst>
              <a:ext uri="{FF2B5EF4-FFF2-40B4-BE49-F238E27FC236}">
                <a16:creationId xmlns:a16="http://schemas.microsoft.com/office/drawing/2014/main" id="{F43660CA-8527-487E-BDE0-F6E3D81C75FA}"/>
              </a:ext>
            </a:extLst>
          </p:cNvPr>
          <p:cNvSpPr txBox="1"/>
          <p:nvPr/>
        </p:nvSpPr>
        <p:spPr>
          <a:xfrm>
            <a:off x="4544114" y="6096001"/>
            <a:ext cx="5433005" cy="369332"/>
          </a:xfrm>
          <a:prstGeom prst="rect">
            <a:avLst/>
          </a:prstGeom>
          <a:noFill/>
        </p:spPr>
        <p:txBody>
          <a:bodyPr wrap="square">
            <a:spAutoFit/>
          </a:bodyPr>
          <a:lstStyle/>
          <a:p>
            <a:pPr>
              <a:spcAft>
                <a:spcPts val="1800"/>
              </a:spcAft>
            </a:pPr>
            <a:r>
              <a:rPr lang="en-US"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Courtesy: Michelle </a:t>
            </a:r>
            <a:r>
              <a:rPr lang="en-US"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L’Heureux</a:t>
            </a:r>
            <a:r>
              <a:rPr lang="en-US"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a:t>
            </a:r>
            <a:endParaRPr lang="en-US" baseline="30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endParaRPr>
          </a:p>
        </p:txBody>
      </p:sp>
    </p:spTree>
    <p:extLst>
      <p:ext uri="{BB962C8B-B14F-4D97-AF65-F5344CB8AC3E}">
        <p14:creationId xmlns:p14="http://schemas.microsoft.com/office/powerpoint/2010/main" val="794125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3928533" y="430895"/>
            <a:ext cx="6644640" cy="769441"/>
          </a:xfrm>
          <a:prstGeom prst="rect">
            <a:avLst/>
          </a:prstGeom>
          <a:noFill/>
        </p:spPr>
        <p:txBody>
          <a:bodyPr wrap="square">
            <a:spAutoFit/>
          </a:bodyPr>
          <a:lstStyle/>
          <a:p>
            <a:pPr>
              <a:spcAft>
                <a:spcPts val="300"/>
              </a:spcAft>
            </a:pPr>
            <a:r>
              <a:rPr lang="en-US" sz="4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Predictabilidad</a:t>
            </a:r>
            <a:endPar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9" name="TextBox 8">
            <a:extLst>
              <a:ext uri="{FF2B5EF4-FFF2-40B4-BE49-F238E27FC236}">
                <a16:creationId xmlns:a16="http://schemas.microsoft.com/office/drawing/2014/main" id="{607634E8-78A6-4CE2-BC3C-4795B0475A3F}"/>
              </a:ext>
            </a:extLst>
          </p:cNvPr>
          <p:cNvSpPr txBox="1"/>
          <p:nvPr/>
        </p:nvSpPr>
        <p:spPr>
          <a:xfrm>
            <a:off x="402953" y="1734430"/>
            <a:ext cx="4981847" cy="461665"/>
          </a:xfrm>
          <a:prstGeom prst="rect">
            <a:avLst/>
          </a:prstGeom>
          <a:noFill/>
        </p:spPr>
        <p:txBody>
          <a:bodyPr wrap="square">
            <a:spAutoFit/>
          </a:bodyPr>
          <a:lstStyle/>
          <a:p>
            <a:pPr>
              <a:spcAft>
                <a:spcPts val="600"/>
              </a:spcAft>
            </a:pPr>
            <a:r>
              <a:rPr lang="en-US" sz="24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Tiene </a:t>
            </a:r>
            <a:r>
              <a:rPr lang="en-US" sz="24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estacionalidad</a:t>
            </a:r>
            <a:endParaRPr lang="en-US" sz="24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2" name="TextBox 11">
            <a:extLst>
              <a:ext uri="{FF2B5EF4-FFF2-40B4-BE49-F238E27FC236}">
                <a16:creationId xmlns:a16="http://schemas.microsoft.com/office/drawing/2014/main" id="{826163AF-D16D-4A0F-AF91-46DAAF9EA0C3}"/>
              </a:ext>
            </a:extLst>
          </p:cNvPr>
          <p:cNvSpPr txBox="1"/>
          <p:nvPr/>
        </p:nvSpPr>
        <p:spPr>
          <a:xfrm>
            <a:off x="177373" y="6410605"/>
            <a:ext cx="10267107" cy="307777"/>
          </a:xfrm>
          <a:prstGeom prst="rect">
            <a:avLst/>
          </a:prstGeom>
          <a:noFill/>
        </p:spPr>
        <p:txBody>
          <a:bodyPr wrap="square">
            <a:spAutoFit/>
          </a:bodyPr>
          <a:lstStyle/>
          <a:p>
            <a:pPr>
              <a:spcAft>
                <a:spcPts val="1800"/>
              </a:spcAft>
            </a:pPr>
            <a:r>
              <a:rPr lang="en-US" sz="14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Source: https://www.climate.gov/news-features/understanding-climate/climate-variability-oceanic-ni%C3%B1o-index</a:t>
            </a:r>
            <a:endParaRPr lang="en-US" sz="1400" baseline="30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10" name="TextBox 9">
            <a:extLst>
              <a:ext uri="{FF2B5EF4-FFF2-40B4-BE49-F238E27FC236}">
                <a16:creationId xmlns:a16="http://schemas.microsoft.com/office/drawing/2014/main" id="{EC4EE1AC-C0CF-4EB7-8853-66C44CA44E56}"/>
              </a:ext>
            </a:extLst>
          </p:cNvPr>
          <p:cNvSpPr txBox="1"/>
          <p:nvPr/>
        </p:nvSpPr>
        <p:spPr>
          <a:xfrm>
            <a:off x="484233" y="2380010"/>
            <a:ext cx="4453527" cy="3477875"/>
          </a:xfrm>
          <a:prstGeom prst="rect">
            <a:avLst/>
          </a:prstGeom>
          <a:noFill/>
        </p:spPr>
        <p:txBody>
          <a:bodyPr wrap="square">
            <a:spAutoFit/>
          </a:bodyPr>
          <a:lstStyle/>
          <a:p>
            <a:pPr marL="342900" indent="-342900">
              <a:buFont typeface="+mj-lt"/>
              <a:buAutoNum type="arabicPeriod"/>
            </a:pPr>
            <a:r>
              <a:rPr lang="en-US" sz="2000" dirty="0" err="1">
                <a:solidFill>
                  <a:schemeClr val="bg1"/>
                </a:solidFill>
                <a:latin typeface="Segoe UI" panose="020B0502040204020203" pitchFamily="34" charset="0"/>
                <a:cs typeface="Segoe UI" panose="020B0502040204020203" pitchFamily="34" charset="0"/>
              </a:rPr>
              <a:t>Mejor</a:t>
            </a:r>
            <a:r>
              <a:rPr lang="en-US" sz="2000" dirty="0">
                <a:solidFill>
                  <a:schemeClr val="bg1"/>
                </a:solidFill>
                <a:latin typeface="Segoe UI" panose="020B0502040204020203" pitchFamily="34" charset="0"/>
                <a:cs typeface="Segoe UI" panose="020B0502040204020203" pitchFamily="34" charset="0"/>
              </a:rPr>
              <a:t> en </a:t>
            </a:r>
            <a:r>
              <a:rPr lang="en-US" sz="2000" dirty="0" err="1">
                <a:solidFill>
                  <a:schemeClr val="bg1"/>
                </a:solidFill>
                <a:latin typeface="Segoe UI" panose="020B0502040204020203" pitchFamily="34" charset="0"/>
                <a:cs typeface="Segoe UI" panose="020B0502040204020203" pitchFamily="34" charset="0"/>
              </a:rPr>
              <a:t>otoño</a:t>
            </a:r>
            <a:r>
              <a:rPr lang="en-US" sz="2000" dirty="0">
                <a:solidFill>
                  <a:schemeClr val="bg1"/>
                </a:solidFill>
                <a:latin typeface="Segoe UI" panose="020B0502040204020203" pitchFamily="34" charset="0"/>
                <a:cs typeface="Segoe UI" panose="020B0502040204020203" pitchFamily="34" charset="0"/>
              </a:rPr>
              <a:t> e </a:t>
            </a:r>
            <a:r>
              <a:rPr lang="en-US" sz="2000" dirty="0" err="1">
                <a:solidFill>
                  <a:schemeClr val="bg1"/>
                </a:solidFill>
                <a:latin typeface="Segoe UI" panose="020B0502040204020203" pitchFamily="34" charset="0"/>
                <a:cs typeface="Segoe UI" panose="020B0502040204020203" pitchFamily="34" charset="0"/>
              </a:rPr>
              <a:t>invierno</a:t>
            </a:r>
            <a:r>
              <a:rPr lang="en-US" sz="2000" dirty="0">
                <a:solidFill>
                  <a:schemeClr val="bg1"/>
                </a:solidFill>
                <a:latin typeface="Segoe UI" panose="020B0502040204020203" pitchFamily="34" charset="0"/>
                <a:cs typeface="Segoe UI" panose="020B0502040204020203" pitchFamily="34" charset="0"/>
              </a:rPr>
              <a:t> del </a:t>
            </a:r>
            <a:r>
              <a:rPr lang="en-US" sz="2000" dirty="0" err="1">
                <a:solidFill>
                  <a:schemeClr val="bg1"/>
                </a:solidFill>
                <a:latin typeface="Segoe UI" panose="020B0502040204020203" pitchFamily="34" charset="0"/>
                <a:cs typeface="Segoe UI" panose="020B0502040204020203" pitchFamily="34" charset="0"/>
              </a:rPr>
              <a:t>hemisferio</a:t>
            </a:r>
            <a:r>
              <a:rPr lang="en-US" sz="2000" dirty="0">
                <a:solidFill>
                  <a:schemeClr val="bg1"/>
                </a:solidFill>
                <a:latin typeface="Segoe UI" panose="020B0502040204020203" pitchFamily="34" charset="0"/>
                <a:cs typeface="Segoe UI" panose="020B0502040204020203" pitchFamily="34" charset="0"/>
              </a:rPr>
              <a:t> </a:t>
            </a:r>
            <a:r>
              <a:rPr lang="en-US" sz="2000" dirty="0" err="1">
                <a:solidFill>
                  <a:schemeClr val="bg1"/>
                </a:solidFill>
                <a:latin typeface="Segoe UI" panose="020B0502040204020203" pitchFamily="34" charset="0"/>
                <a:cs typeface="Segoe UI" panose="020B0502040204020203" pitchFamily="34" charset="0"/>
              </a:rPr>
              <a:t>norte</a:t>
            </a:r>
            <a:r>
              <a:rPr lang="en-US" sz="2000" dirty="0">
                <a:solidFill>
                  <a:schemeClr val="bg1"/>
                </a:solidFill>
                <a:latin typeface="Segoe UI" panose="020B0502040204020203" pitchFamily="34" charset="0"/>
                <a:cs typeface="Segoe UI" panose="020B0502040204020203" pitchFamily="34" charset="0"/>
              </a:rPr>
              <a:t>.</a:t>
            </a:r>
          </a:p>
          <a:p>
            <a:pPr marL="342900" indent="-342900">
              <a:buFont typeface="+mj-lt"/>
              <a:buAutoNum type="arabicPeriod"/>
            </a:pPr>
            <a:endParaRPr lang="en-US" sz="2000" dirty="0">
              <a:solidFill>
                <a:schemeClr val="bg1"/>
              </a:solidFill>
              <a:latin typeface="Segoe UI" panose="020B0502040204020203" pitchFamily="34" charset="0"/>
              <a:cs typeface="Segoe UI" panose="020B0502040204020203" pitchFamily="34" charset="0"/>
            </a:endParaRPr>
          </a:p>
          <a:p>
            <a:pPr marL="342900" indent="-342900">
              <a:buFont typeface="+mj-lt"/>
              <a:buAutoNum type="arabicPeriod"/>
            </a:pPr>
            <a:r>
              <a:rPr lang="en-US" sz="2000" dirty="0" err="1">
                <a:solidFill>
                  <a:schemeClr val="bg1"/>
                </a:solidFill>
                <a:latin typeface="Segoe UI" panose="020B0502040204020203" pitchFamily="34" charset="0"/>
                <a:cs typeface="Segoe UI" panose="020B0502040204020203" pitchFamily="34" charset="0"/>
              </a:rPr>
              <a:t>Peor</a:t>
            </a:r>
            <a:r>
              <a:rPr lang="en-US" sz="2000" dirty="0">
                <a:solidFill>
                  <a:schemeClr val="bg1"/>
                </a:solidFill>
                <a:latin typeface="Segoe UI" panose="020B0502040204020203" pitchFamily="34" charset="0"/>
                <a:cs typeface="Segoe UI" panose="020B0502040204020203" pitchFamily="34" charset="0"/>
              </a:rPr>
              <a:t> en la primavera del </a:t>
            </a:r>
            <a:r>
              <a:rPr lang="en-US" sz="2000" dirty="0" err="1">
                <a:solidFill>
                  <a:schemeClr val="bg1"/>
                </a:solidFill>
                <a:latin typeface="Segoe UI" panose="020B0502040204020203" pitchFamily="34" charset="0"/>
                <a:cs typeface="Segoe UI" panose="020B0502040204020203" pitchFamily="34" charset="0"/>
              </a:rPr>
              <a:t>hemisferio</a:t>
            </a:r>
            <a:r>
              <a:rPr lang="en-US" sz="2000" dirty="0">
                <a:solidFill>
                  <a:schemeClr val="bg1"/>
                </a:solidFill>
                <a:latin typeface="Segoe UI" panose="020B0502040204020203" pitchFamily="34" charset="0"/>
                <a:cs typeface="Segoe UI" panose="020B0502040204020203" pitchFamily="34" charset="0"/>
              </a:rPr>
              <a:t> </a:t>
            </a:r>
            <a:r>
              <a:rPr lang="en-US" sz="2000" dirty="0" err="1">
                <a:solidFill>
                  <a:schemeClr val="bg1"/>
                </a:solidFill>
                <a:latin typeface="Segoe UI" panose="020B0502040204020203" pitchFamily="34" charset="0"/>
                <a:cs typeface="Segoe UI" panose="020B0502040204020203" pitchFamily="34" charset="0"/>
              </a:rPr>
              <a:t>norte</a:t>
            </a:r>
            <a:r>
              <a:rPr lang="en-US" sz="2000" dirty="0">
                <a:solidFill>
                  <a:schemeClr val="bg1"/>
                </a:solidFill>
                <a:latin typeface="Segoe UI" panose="020B0502040204020203" pitchFamily="34" charset="0"/>
                <a:cs typeface="Segoe UI" panose="020B0502040204020203" pitchFamily="34" charset="0"/>
              </a:rPr>
              <a:t> (el Sistema </a:t>
            </a:r>
            <a:r>
              <a:rPr lang="en-US" sz="2000" dirty="0" err="1">
                <a:solidFill>
                  <a:schemeClr val="bg1"/>
                </a:solidFill>
                <a:latin typeface="Segoe UI" panose="020B0502040204020203" pitchFamily="34" charset="0"/>
                <a:cs typeface="Segoe UI" panose="020B0502040204020203" pitchFamily="34" charset="0"/>
              </a:rPr>
              <a:t>puede</a:t>
            </a:r>
            <a:r>
              <a:rPr lang="en-US" sz="2000" dirty="0">
                <a:solidFill>
                  <a:schemeClr val="bg1"/>
                </a:solidFill>
                <a:latin typeface="Segoe UI" panose="020B0502040204020203" pitchFamily="34" charset="0"/>
                <a:cs typeface="Segoe UI" panose="020B0502040204020203" pitchFamily="34" charset="0"/>
              </a:rPr>
              <a:t> </a:t>
            </a:r>
            <a:r>
              <a:rPr lang="en-US" sz="2000" dirty="0" err="1">
                <a:solidFill>
                  <a:schemeClr val="bg1"/>
                </a:solidFill>
                <a:latin typeface="Segoe UI" panose="020B0502040204020203" pitchFamily="34" charset="0"/>
                <a:cs typeface="Segoe UI" panose="020B0502040204020203" pitchFamily="34" charset="0"/>
              </a:rPr>
              <a:t>cambiar</a:t>
            </a:r>
            <a:r>
              <a:rPr lang="en-US" sz="2000" dirty="0">
                <a:solidFill>
                  <a:schemeClr val="bg1"/>
                </a:solidFill>
                <a:latin typeface="Segoe UI" panose="020B0502040204020203" pitchFamily="34" charset="0"/>
                <a:cs typeface="Segoe UI" panose="020B0502040204020203" pitchFamily="34" charset="0"/>
              </a:rPr>
              <a:t> </a:t>
            </a:r>
            <a:r>
              <a:rPr lang="en-US" sz="2000" dirty="0" err="1">
                <a:solidFill>
                  <a:schemeClr val="bg1"/>
                </a:solidFill>
                <a:latin typeface="Segoe UI" panose="020B0502040204020203" pitchFamily="34" charset="0"/>
                <a:cs typeface="Segoe UI" panose="020B0502040204020203" pitchFamily="34" charset="0"/>
              </a:rPr>
              <a:t>abruptamebte</a:t>
            </a:r>
            <a:r>
              <a:rPr lang="en-US" sz="2000" dirty="0">
                <a:solidFill>
                  <a:schemeClr val="bg1"/>
                </a:solidFill>
                <a:latin typeface="Segoe UI" panose="020B0502040204020203" pitchFamily="34" charset="0"/>
                <a:cs typeface="Segoe UI" panose="020B0502040204020203" pitchFamily="34" charset="0"/>
              </a:rPr>
              <a:t> entre </a:t>
            </a:r>
            <a:r>
              <a:rPr lang="en-US" sz="2000" dirty="0" err="1">
                <a:solidFill>
                  <a:schemeClr val="bg1"/>
                </a:solidFill>
                <a:latin typeface="Segoe UI" panose="020B0502040204020203" pitchFamily="34" charset="0"/>
                <a:cs typeface="Segoe UI" panose="020B0502040204020203" pitchFamily="34" charset="0"/>
              </a:rPr>
              <a:t>abril</a:t>
            </a:r>
            <a:r>
              <a:rPr lang="en-US" sz="2000" dirty="0">
                <a:solidFill>
                  <a:schemeClr val="bg1"/>
                </a:solidFill>
                <a:latin typeface="Segoe UI" panose="020B0502040204020203" pitchFamily="34" charset="0"/>
                <a:cs typeface="Segoe UI" panose="020B0502040204020203" pitchFamily="34" charset="0"/>
              </a:rPr>
              <a:t> y mayo)</a:t>
            </a:r>
          </a:p>
          <a:p>
            <a:pPr marL="342900" indent="-342900">
              <a:buFont typeface="+mj-lt"/>
              <a:buAutoNum type="arabicPeriod"/>
            </a:pPr>
            <a:endParaRPr lang="en-US" sz="2000" dirty="0">
              <a:solidFill>
                <a:schemeClr val="bg1"/>
              </a:solidFill>
              <a:latin typeface="Segoe UI" panose="020B0502040204020203" pitchFamily="34" charset="0"/>
              <a:cs typeface="Segoe UI" panose="020B0502040204020203" pitchFamily="34" charset="0"/>
            </a:endParaRPr>
          </a:p>
          <a:p>
            <a:pPr lvl="1"/>
            <a:r>
              <a:rPr lang="en-US" sz="2000" i="1" dirty="0">
                <a:solidFill>
                  <a:schemeClr val="bg1"/>
                </a:solidFill>
                <a:latin typeface="Segoe UI" panose="020B0502040204020203" pitchFamily="34" charset="0"/>
                <a:cs typeface="Segoe UI" panose="020B0502040204020203" pitchFamily="34" charset="0"/>
                <a:sym typeface="Wingdings" panose="05000000000000000000" pitchFamily="2" charset="2"/>
              </a:rPr>
              <a:t> Se debe a un </a:t>
            </a:r>
            <a:r>
              <a:rPr lang="en-US" sz="2000" i="1" dirty="0" err="1">
                <a:solidFill>
                  <a:schemeClr val="bg1"/>
                </a:solidFill>
                <a:latin typeface="Segoe UI" panose="020B0502040204020203" pitchFamily="34" charset="0"/>
                <a:cs typeface="Segoe UI" panose="020B0502040204020203" pitchFamily="34" charset="0"/>
                <a:sym typeface="Wingdings" panose="05000000000000000000" pitchFamily="2" charset="2"/>
              </a:rPr>
              <a:t>mínimo</a:t>
            </a:r>
            <a:r>
              <a:rPr lang="en-US" sz="2000" i="1" dirty="0">
                <a:solidFill>
                  <a:schemeClr val="bg1"/>
                </a:solidFill>
                <a:latin typeface="Segoe UI" panose="020B0502040204020203" pitchFamily="34" charset="0"/>
                <a:cs typeface="Segoe UI" panose="020B0502040204020203" pitchFamily="34" charset="0"/>
                <a:sym typeface="Wingdings" panose="05000000000000000000" pitchFamily="2" charset="2"/>
              </a:rPr>
              <a:t> en los </a:t>
            </a:r>
            <a:r>
              <a:rPr lang="en-US" sz="2000" i="1" dirty="0" err="1">
                <a:solidFill>
                  <a:schemeClr val="bg1"/>
                </a:solidFill>
                <a:latin typeface="Segoe UI" panose="020B0502040204020203" pitchFamily="34" charset="0"/>
                <a:cs typeface="Segoe UI" panose="020B0502040204020203" pitchFamily="34" charset="0"/>
                <a:sym typeface="Wingdings" panose="05000000000000000000" pitchFamily="2" charset="2"/>
              </a:rPr>
              <a:t>gradientes</a:t>
            </a:r>
            <a:r>
              <a:rPr lang="en-US" sz="2000" i="1" dirty="0">
                <a:solidFill>
                  <a:schemeClr val="bg1"/>
                </a:solidFill>
                <a:latin typeface="Segoe UI" panose="020B0502040204020203" pitchFamily="34" charset="0"/>
                <a:cs typeface="Segoe UI" panose="020B0502040204020203" pitchFamily="34" charset="0"/>
                <a:sym typeface="Wingdings" panose="05000000000000000000" pitchFamily="2" charset="2"/>
              </a:rPr>
              <a:t> de SST y convección </a:t>
            </a:r>
            <a:r>
              <a:rPr lang="en-US" sz="2000" i="1" dirty="0" err="1">
                <a:solidFill>
                  <a:schemeClr val="bg1"/>
                </a:solidFill>
                <a:latin typeface="Segoe UI" panose="020B0502040204020203" pitchFamily="34" charset="0"/>
                <a:cs typeface="Segoe UI" panose="020B0502040204020203" pitchFamily="34" charset="0"/>
                <a:sym typeface="Wingdings" panose="05000000000000000000" pitchFamily="2" charset="2"/>
              </a:rPr>
              <a:t>ecuatorial</a:t>
            </a:r>
            <a:r>
              <a:rPr lang="en-US" sz="2000" i="1" dirty="0">
                <a:solidFill>
                  <a:schemeClr val="bg1"/>
                </a:solidFill>
                <a:latin typeface="Segoe UI" panose="020B0502040204020203" pitchFamily="34" charset="0"/>
                <a:cs typeface="Segoe UI" panose="020B0502040204020203" pitchFamily="34" charset="0"/>
                <a:sym typeface="Wingdings" panose="05000000000000000000" pitchFamily="2" charset="2"/>
              </a:rPr>
              <a:t>.</a:t>
            </a:r>
            <a:endParaRPr lang="en-US" sz="2000" i="1" dirty="0">
              <a:solidFill>
                <a:schemeClr val="bg1"/>
              </a:solidFill>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E1EBD549-BBD7-46A7-9B88-7E319662760B}"/>
              </a:ext>
            </a:extLst>
          </p:cNvPr>
          <p:cNvPicPr>
            <a:picLocks noChangeAspect="1"/>
          </p:cNvPicPr>
          <p:nvPr/>
        </p:nvPicPr>
        <p:blipFill>
          <a:blip r:embed="rId3"/>
          <a:stretch>
            <a:fillRect/>
          </a:stretch>
        </p:blipFill>
        <p:spPr>
          <a:xfrm>
            <a:off x="5207006" y="2033177"/>
            <a:ext cx="6500761" cy="3898954"/>
          </a:xfrm>
          <a:prstGeom prst="rect">
            <a:avLst/>
          </a:prstGeom>
        </p:spPr>
      </p:pic>
    </p:spTree>
    <p:extLst>
      <p:ext uri="{BB962C8B-B14F-4D97-AF65-F5344CB8AC3E}">
        <p14:creationId xmlns:p14="http://schemas.microsoft.com/office/powerpoint/2010/main" val="3934799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3252459" y="449850"/>
            <a:ext cx="5645152"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ENSO y </a:t>
            </a:r>
            <a:r>
              <a:rPr lang="en-US" sz="4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Huracanes</a:t>
            </a:r>
            <a:endPar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2" name="Picture 1">
            <a:extLst>
              <a:ext uri="{FF2B5EF4-FFF2-40B4-BE49-F238E27FC236}">
                <a16:creationId xmlns:a16="http://schemas.microsoft.com/office/drawing/2014/main" id="{D85E5B6F-5704-4753-A2CC-912179236E9C}"/>
              </a:ext>
            </a:extLst>
          </p:cNvPr>
          <p:cNvPicPr>
            <a:picLocks noChangeAspect="1"/>
          </p:cNvPicPr>
          <p:nvPr/>
        </p:nvPicPr>
        <p:blipFill rotWithShape="1">
          <a:blip r:embed="rId4"/>
          <a:srcRect l="13532" t="18946" b="22918"/>
          <a:stretch/>
        </p:blipFill>
        <p:spPr>
          <a:xfrm>
            <a:off x="428509" y="1851376"/>
            <a:ext cx="5034844" cy="1966511"/>
          </a:xfrm>
          <a:prstGeom prst="rect">
            <a:avLst/>
          </a:prstGeom>
        </p:spPr>
      </p:pic>
      <p:pic>
        <p:nvPicPr>
          <p:cNvPr id="3" name="Picture 2">
            <a:extLst>
              <a:ext uri="{FF2B5EF4-FFF2-40B4-BE49-F238E27FC236}">
                <a16:creationId xmlns:a16="http://schemas.microsoft.com/office/drawing/2014/main" id="{23359F37-8AB4-47B0-8E58-F2D4F433916C}"/>
              </a:ext>
            </a:extLst>
          </p:cNvPr>
          <p:cNvPicPr>
            <a:picLocks noChangeAspect="1"/>
          </p:cNvPicPr>
          <p:nvPr/>
        </p:nvPicPr>
        <p:blipFill rotWithShape="1">
          <a:blip r:embed="rId5"/>
          <a:srcRect l="12690" t="16981" r="1628" b="25145"/>
          <a:stretch/>
        </p:blipFill>
        <p:spPr>
          <a:xfrm>
            <a:off x="428509" y="3951110"/>
            <a:ext cx="5034844" cy="2111022"/>
          </a:xfrm>
          <a:prstGeom prst="rect">
            <a:avLst/>
          </a:prstGeom>
        </p:spPr>
      </p:pic>
      <p:pic>
        <p:nvPicPr>
          <p:cNvPr id="7" name="Picture 6">
            <a:extLst>
              <a:ext uri="{FF2B5EF4-FFF2-40B4-BE49-F238E27FC236}">
                <a16:creationId xmlns:a16="http://schemas.microsoft.com/office/drawing/2014/main" id="{193BA466-A45B-4A5B-9233-375BF61BD20C}"/>
              </a:ext>
            </a:extLst>
          </p:cNvPr>
          <p:cNvPicPr>
            <a:picLocks noChangeAspect="1"/>
          </p:cNvPicPr>
          <p:nvPr/>
        </p:nvPicPr>
        <p:blipFill>
          <a:blip r:embed="rId6"/>
          <a:stretch>
            <a:fillRect/>
          </a:stretch>
        </p:blipFill>
        <p:spPr>
          <a:xfrm>
            <a:off x="5928517" y="2757964"/>
            <a:ext cx="5938187" cy="3304168"/>
          </a:xfrm>
          <a:prstGeom prst="rect">
            <a:avLst/>
          </a:prstGeom>
        </p:spPr>
      </p:pic>
      <p:sp>
        <p:nvSpPr>
          <p:cNvPr id="8" name="TextBox 7">
            <a:extLst>
              <a:ext uri="{FF2B5EF4-FFF2-40B4-BE49-F238E27FC236}">
                <a16:creationId xmlns:a16="http://schemas.microsoft.com/office/drawing/2014/main" id="{D3E6B9EB-C27C-48B2-B548-FEB555DFD668}"/>
              </a:ext>
            </a:extLst>
          </p:cNvPr>
          <p:cNvSpPr txBox="1"/>
          <p:nvPr/>
        </p:nvSpPr>
        <p:spPr>
          <a:xfrm>
            <a:off x="7711441" y="1557635"/>
            <a:ext cx="4052050" cy="1200329"/>
          </a:xfrm>
          <a:prstGeom prst="rect">
            <a:avLst/>
          </a:prstGeom>
          <a:noFill/>
        </p:spPr>
        <p:txBody>
          <a:bodyPr wrap="square">
            <a:spAutoFit/>
          </a:bodyPr>
          <a:lstStyle/>
          <a:p>
            <a:pPr>
              <a:spcAft>
                <a:spcPts val="600"/>
              </a:spcAft>
            </a:pPr>
            <a:r>
              <a:rPr lang="en-US" sz="24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Cool ENSO and Warm Atlantic Multidecadal Oscillation (AMO)</a:t>
            </a:r>
            <a:endParaRPr lang="en-US" sz="24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F673F730-2739-4C73-9D5C-630391920CB8}"/>
              </a:ext>
            </a:extLst>
          </p:cNvPr>
          <p:cNvSpPr txBox="1"/>
          <p:nvPr/>
        </p:nvSpPr>
        <p:spPr>
          <a:xfrm>
            <a:off x="4224864" y="1851376"/>
            <a:ext cx="1290096" cy="461665"/>
          </a:xfrm>
          <a:prstGeom prst="rect">
            <a:avLst/>
          </a:prstGeom>
          <a:noFill/>
        </p:spPr>
        <p:txBody>
          <a:bodyPr wrap="square">
            <a:spAutoFit/>
          </a:bodyPr>
          <a:lstStyle/>
          <a:p>
            <a:pP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El Niño</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33B3287C-B7FC-4C86-9426-984CF87E538B}"/>
              </a:ext>
            </a:extLst>
          </p:cNvPr>
          <p:cNvSpPr txBox="1"/>
          <p:nvPr/>
        </p:nvSpPr>
        <p:spPr>
          <a:xfrm>
            <a:off x="4213106" y="3951110"/>
            <a:ext cx="1290096" cy="461665"/>
          </a:xfrm>
          <a:prstGeom prst="rect">
            <a:avLst/>
          </a:prstGeom>
          <a:noFill/>
        </p:spPr>
        <p:txBody>
          <a:bodyPr wrap="square">
            <a:spAutoFit/>
          </a:bodyPr>
          <a:lstStyle/>
          <a:p>
            <a:pP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La Niña</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Tree>
    <p:extLst>
      <p:ext uri="{BB962C8B-B14F-4D97-AF65-F5344CB8AC3E}">
        <p14:creationId xmlns:p14="http://schemas.microsoft.com/office/powerpoint/2010/main" val="4200705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3141698" y="367883"/>
            <a:ext cx="6750596" cy="769441"/>
          </a:xfrm>
          <a:prstGeom prst="rect">
            <a:avLst/>
          </a:prstGeom>
          <a:noFill/>
        </p:spPr>
        <p:txBody>
          <a:bodyPr wrap="square">
            <a:spAutoFit/>
          </a:bodyPr>
          <a:lstStyle/>
          <a:p>
            <a:pPr>
              <a:spcAft>
                <a:spcPts val="300"/>
              </a:spcAft>
            </a:pPr>
            <a:r>
              <a:rPr lang="en-US" sz="4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Condiciones</a:t>
            </a: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4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Actuales</a:t>
            </a:r>
            <a:endPar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3" name="Picture 2">
            <a:extLst>
              <a:ext uri="{FF2B5EF4-FFF2-40B4-BE49-F238E27FC236}">
                <a16:creationId xmlns:a16="http://schemas.microsoft.com/office/drawing/2014/main" id="{32A2A9CB-D9F3-4F51-AD66-EEF323CFDFB5}"/>
              </a:ext>
            </a:extLst>
          </p:cNvPr>
          <p:cNvPicPr>
            <a:picLocks noChangeAspect="1"/>
          </p:cNvPicPr>
          <p:nvPr/>
        </p:nvPicPr>
        <p:blipFill rotWithShape="1">
          <a:blip r:embed="rId3"/>
          <a:srcRect l="48917" t="21777" r="23750" b="18074"/>
          <a:stretch/>
        </p:blipFill>
        <p:spPr>
          <a:xfrm>
            <a:off x="751840" y="1534159"/>
            <a:ext cx="3840480" cy="4753765"/>
          </a:xfrm>
          <a:prstGeom prst="rect">
            <a:avLst/>
          </a:prstGeom>
        </p:spPr>
      </p:pic>
      <p:pic>
        <p:nvPicPr>
          <p:cNvPr id="7" name="Picture 6">
            <a:extLst>
              <a:ext uri="{FF2B5EF4-FFF2-40B4-BE49-F238E27FC236}">
                <a16:creationId xmlns:a16="http://schemas.microsoft.com/office/drawing/2014/main" id="{3B4CA5CD-3B68-4436-9841-05C44BD66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210" y="1534159"/>
            <a:ext cx="6371590" cy="4778693"/>
          </a:xfrm>
          <a:prstGeom prst="rect">
            <a:avLst/>
          </a:prstGeom>
        </p:spPr>
      </p:pic>
    </p:spTree>
    <p:extLst>
      <p:ext uri="{BB962C8B-B14F-4D97-AF65-F5344CB8AC3E}">
        <p14:creationId xmlns:p14="http://schemas.microsoft.com/office/powerpoint/2010/main" val="46672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3333609" y="435616"/>
            <a:ext cx="6750596" cy="769441"/>
          </a:xfrm>
          <a:prstGeom prst="rect">
            <a:avLst/>
          </a:prstGeom>
          <a:noFill/>
        </p:spPr>
        <p:txBody>
          <a:bodyPr wrap="square">
            <a:spAutoFit/>
          </a:bodyPr>
          <a:lstStyle/>
          <a:p>
            <a:pPr>
              <a:spcAft>
                <a:spcPts val="300"/>
              </a:spcAft>
            </a:pPr>
            <a:r>
              <a:rPr lang="en-US" sz="4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Pronósticos</a:t>
            </a: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4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Actuales</a:t>
            </a:r>
            <a:endPar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4" name="Picture 3">
            <a:extLst>
              <a:ext uri="{FF2B5EF4-FFF2-40B4-BE49-F238E27FC236}">
                <a16:creationId xmlns:a16="http://schemas.microsoft.com/office/drawing/2014/main" id="{6A84E953-7D47-418F-B1CB-18E177DB269B}"/>
              </a:ext>
            </a:extLst>
          </p:cNvPr>
          <p:cNvPicPr>
            <a:picLocks noChangeAspect="1"/>
          </p:cNvPicPr>
          <p:nvPr/>
        </p:nvPicPr>
        <p:blipFill rotWithShape="1">
          <a:blip r:embed="rId3"/>
          <a:srcRect l="19583" t="15556" r="21333" b="27111"/>
          <a:stretch/>
        </p:blipFill>
        <p:spPr>
          <a:xfrm>
            <a:off x="375921" y="1571088"/>
            <a:ext cx="7128986" cy="3891280"/>
          </a:xfrm>
          <a:prstGeom prst="rect">
            <a:avLst/>
          </a:prstGeom>
        </p:spPr>
      </p:pic>
      <p:pic>
        <p:nvPicPr>
          <p:cNvPr id="8" name="Picture 7">
            <a:extLst>
              <a:ext uri="{FF2B5EF4-FFF2-40B4-BE49-F238E27FC236}">
                <a16:creationId xmlns:a16="http://schemas.microsoft.com/office/drawing/2014/main" id="{06290C6A-E198-4F5C-A51D-018AD6CEE849}"/>
              </a:ext>
            </a:extLst>
          </p:cNvPr>
          <p:cNvPicPr>
            <a:picLocks noChangeAspect="1"/>
          </p:cNvPicPr>
          <p:nvPr/>
        </p:nvPicPr>
        <p:blipFill rotWithShape="1">
          <a:blip r:embed="rId4"/>
          <a:srcRect l="44631" t="23407" r="21667" b="19852"/>
          <a:stretch/>
        </p:blipFill>
        <p:spPr>
          <a:xfrm>
            <a:off x="7863840" y="1571088"/>
            <a:ext cx="4108996" cy="3891280"/>
          </a:xfrm>
          <a:prstGeom prst="rect">
            <a:avLst/>
          </a:prstGeom>
        </p:spPr>
      </p:pic>
    </p:spTree>
    <p:extLst>
      <p:ext uri="{BB962C8B-B14F-4D97-AF65-F5344CB8AC3E}">
        <p14:creationId xmlns:p14="http://schemas.microsoft.com/office/powerpoint/2010/main" val="2814371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75930-CC4B-473B-B073-BA0251E12056}"/>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#2</a:t>
            </a:r>
          </a:p>
        </p:txBody>
      </p:sp>
      <p:sp>
        <p:nvSpPr>
          <p:cNvPr id="3" name="TextBox 2">
            <a:extLst>
              <a:ext uri="{FF2B5EF4-FFF2-40B4-BE49-F238E27FC236}">
                <a16:creationId xmlns:a16="http://schemas.microsoft.com/office/drawing/2014/main" id="{BCBF4243-FA8C-4594-A23D-92F931EDE7BA}"/>
              </a:ext>
            </a:extLst>
          </p:cNvPr>
          <p:cNvSpPr txBox="1"/>
          <p:nvPr/>
        </p:nvSpPr>
        <p:spPr>
          <a:xfrm>
            <a:off x="1242872" y="1740854"/>
            <a:ext cx="10733105" cy="3170099"/>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 En </a:t>
            </a:r>
            <a:r>
              <a:rPr lang="en-US" sz="2800" b="1" dirty="0" err="1">
                <a:latin typeface="Segoe UI" panose="020B0502040204020203" pitchFamily="34" charset="0"/>
                <a:cs typeface="Segoe UI" panose="020B0502040204020203" pitchFamily="34" charset="0"/>
              </a:rPr>
              <a:t>qué</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época</a:t>
            </a:r>
            <a:r>
              <a:rPr lang="en-US" sz="2800" b="1" dirty="0">
                <a:latin typeface="Segoe UI" panose="020B0502040204020203" pitchFamily="34" charset="0"/>
                <a:cs typeface="Segoe UI" panose="020B0502040204020203" pitchFamily="34" charset="0"/>
              </a:rPr>
              <a:t> del </a:t>
            </a:r>
            <a:r>
              <a:rPr lang="en-US" sz="2800" b="1" dirty="0" err="1">
                <a:latin typeface="Segoe UI" panose="020B0502040204020203" pitchFamily="34" charset="0"/>
                <a:cs typeface="Segoe UI" panose="020B0502040204020203" pitchFamily="34" charset="0"/>
              </a:rPr>
              <a:t>año</a:t>
            </a:r>
            <a:r>
              <a:rPr lang="en-US" sz="2800" b="1" dirty="0">
                <a:latin typeface="Segoe UI" panose="020B0502040204020203" pitchFamily="34" charset="0"/>
                <a:cs typeface="Segoe UI" panose="020B0502040204020203" pitchFamily="34" charset="0"/>
              </a:rPr>
              <a:t> es el ENSO </a:t>
            </a:r>
            <a:r>
              <a:rPr lang="en-US" sz="2800" b="1" dirty="0" err="1">
                <a:latin typeface="Segoe UI" panose="020B0502040204020203" pitchFamily="34" charset="0"/>
                <a:cs typeface="Segoe UI" panose="020B0502040204020203" pitchFamily="34" charset="0"/>
              </a:rPr>
              <a:t>menos</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predecible</a:t>
            </a:r>
            <a:r>
              <a:rPr lang="en-US" sz="2800" b="1" dirty="0">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a:t>
            </a:r>
            <a:r>
              <a:rPr lang="en-US" sz="2800" dirty="0" err="1">
                <a:latin typeface="Segoe UI" panose="020B0502040204020203" pitchFamily="34" charset="0"/>
                <a:cs typeface="Segoe UI" panose="020B0502040204020203" pitchFamily="34" charset="0"/>
              </a:rPr>
              <a:t>escoja</a:t>
            </a:r>
            <a:r>
              <a:rPr lang="en-US" sz="2800" dirty="0">
                <a:latin typeface="Segoe UI" panose="020B0502040204020203" pitchFamily="34" charset="0"/>
                <a:cs typeface="Segoe UI" panose="020B0502040204020203" pitchFamily="34" charset="0"/>
              </a:rPr>
              <a:t> 1)</a:t>
            </a:r>
          </a:p>
          <a:p>
            <a:pPr>
              <a:spcAft>
                <a:spcPts val="1800"/>
              </a:spcAft>
            </a:pPr>
            <a:r>
              <a:rPr lang="en-US" sz="2800" dirty="0">
                <a:latin typeface="Segoe UI" panose="020B0502040204020203" pitchFamily="34" charset="0"/>
                <a:cs typeface="Segoe UI" panose="020B0502040204020203" pitchFamily="34" charset="0"/>
              </a:rPr>
              <a:t>a. Verano </a:t>
            </a:r>
            <a:r>
              <a:rPr lang="en-US" sz="2800" dirty="0" err="1">
                <a:latin typeface="Segoe UI" panose="020B0502040204020203" pitchFamily="34" charset="0"/>
                <a:cs typeface="Segoe UI" panose="020B0502040204020203" pitchFamily="34" charset="0"/>
              </a:rPr>
              <a:t>hemisferio</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norte</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b. </a:t>
            </a:r>
            <a:r>
              <a:rPr lang="en-US" sz="2800" dirty="0" err="1">
                <a:latin typeface="Segoe UI" panose="020B0502040204020203" pitchFamily="34" charset="0"/>
                <a:cs typeface="Segoe UI" panose="020B0502040204020203" pitchFamily="34" charset="0"/>
              </a:rPr>
              <a:t>Otoño</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hemisferio</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norte</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c. </a:t>
            </a:r>
            <a:r>
              <a:rPr lang="en-US" sz="2800" dirty="0" err="1">
                <a:latin typeface="Segoe UI" panose="020B0502040204020203" pitchFamily="34" charset="0"/>
                <a:cs typeface="Segoe UI" panose="020B0502040204020203" pitchFamily="34" charset="0"/>
              </a:rPr>
              <a:t>Invierno</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hemisferio</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norte</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d. Primavera </a:t>
            </a:r>
            <a:r>
              <a:rPr lang="en-US" sz="2800" dirty="0" err="1">
                <a:latin typeface="Segoe UI" panose="020B0502040204020203" pitchFamily="34" charset="0"/>
                <a:cs typeface="Segoe UI" panose="020B0502040204020203" pitchFamily="34" charset="0"/>
              </a:rPr>
              <a:t>hemisferio</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norte</a:t>
            </a:r>
            <a:endParaRPr lang="en-US"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69190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75930-CC4B-473B-B073-BA0251E12056}"/>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#2</a:t>
            </a:r>
          </a:p>
        </p:txBody>
      </p:sp>
      <p:sp>
        <p:nvSpPr>
          <p:cNvPr id="3" name="TextBox 2">
            <a:extLst>
              <a:ext uri="{FF2B5EF4-FFF2-40B4-BE49-F238E27FC236}">
                <a16:creationId xmlns:a16="http://schemas.microsoft.com/office/drawing/2014/main" id="{BCBF4243-FA8C-4594-A23D-92F931EDE7BA}"/>
              </a:ext>
            </a:extLst>
          </p:cNvPr>
          <p:cNvSpPr txBox="1"/>
          <p:nvPr/>
        </p:nvSpPr>
        <p:spPr>
          <a:xfrm>
            <a:off x="1242872" y="1740854"/>
            <a:ext cx="10733105" cy="3170099"/>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 En </a:t>
            </a:r>
            <a:r>
              <a:rPr lang="en-US" sz="2800" b="1" dirty="0" err="1">
                <a:latin typeface="Segoe UI" panose="020B0502040204020203" pitchFamily="34" charset="0"/>
                <a:cs typeface="Segoe UI" panose="020B0502040204020203" pitchFamily="34" charset="0"/>
              </a:rPr>
              <a:t>qué</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época</a:t>
            </a:r>
            <a:r>
              <a:rPr lang="en-US" sz="2800" b="1" dirty="0">
                <a:latin typeface="Segoe UI" panose="020B0502040204020203" pitchFamily="34" charset="0"/>
                <a:cs typeface="Segoe UI" panose="020B0502040204020203" pitchFamily="34" charset="0"/>
              </a:rPr>
              <a:t> del </a:t>
            </a:r>
            <a:r>
              <a:rPr lang="en-US" sz="2800" b="1" dirty="0" err="1">
                <a:latin typeface="Segoe UI" panose="020B0502040204020203" pitchFamily="34" charset="0"/>
                <a:cs typeface="Segoe UI" panose="020B0502040204020203" pitchFamily="34" charset="0"/>
              </a:rPr>
              <a:t>año</a:t>
            </a:r>
            <a:r>
              <a:rPr lang="en-US" sz="2800" b="1" dirty="0">
                <a:latin typeface="Segoe UI" panose="020B0502040204020203" pitchFamily="34" charset="0"/>
                <a:cs typeface="Segoe UI" panose="020B0502040204020203" pitchFamily="34" charset="0"/>
              </a:rPr>
              <a:t> es el ENSO </a:t>
            </a:r>
            <a:r>
              <a:rPr lang="en-US" sz="2800" b="1" dirty="0" err="1">
                <a:latin typeface="Segoe UI" panose="020B0502040204020203" pitchFamily="34" charset="0"/>
                <a:cs typeface="Segoe UI" panose="020B0502040204020203" pitchFamily="34" charset="0"/>
              </a:rPr>
              <a:t>menos</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predecible</a:t>
            </a:r>
            <a:r>
              <a:rPr lang="en-US" sz="2800" b="1" dirty="0">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a:t>
            </a:r>
            <a:r>
              <a:rPr lang="en-US" sz="2800" dirty="0" err="1">
                <a:latin typeface="Segoe UI" panose="020B0502040204020203" pitchFamily="34" charset="0"/>
                <a:cs typeface="Segoe UI" panose="020B0502040204020203" pitchFamily="34" charset="0"/>
              </a:rPr>
              <a:t>escoja</a:t>
            </a:r>
            <a:r>
              <a:rPr lang="en-US" sz="2800" dirty="0">
                <a:latin typeface="Segoe UI" panose="020B0502040204020203" pitchFamily="34" charset="0"/>
                <a:cs typeface="Segoe UI" panose="020B0502040204020203" pitchFamily="34" charset="0"/>
              </a:rPr>
              <a:t> 1)</a:t>
            </a:r>
          </a:p>
          <a:p>
            <a:pPr>
              <a:spcAft>
                <a:spcPts val="1800"/>
              </a:spcAft>
            </a:pPr>
            <a:r>
              <a:rPr lang="en-US" sz="2800" dirty="0">
                <a:latin typeface="Segoe UI" panose="020B0502040204020203" pitchFamily="34" charset="0"/>
                <a:cs typeface="Segoe UI" panose="020B0502040204020203" pitchFamily="34" charset="0"/>
              </a:rPr>
              <a:t>a. Verano </a:t>
            </a:r>
            <a:r>
              <a:rPr lang="en-US" sz="2800" dirty="0" err="1">
                <a:latin typeface="Segoe UI" panose="020B0502040204020203" pitchFamily="34" charset="0"/>
                <a:cs typeface="Segoe UI" panose="020B0502040204020203" pitchFamily="34" charset="0"/>
              </a:rPr>
              <a:t>hemisferio</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norte</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b. </a:t>
            </a:r>
            <a:r>
              <a:rPr lang="en-US" sz="2800" dirty="0" err="1">
                <a:latin typeface="Segoe UI" panose="020B0502040204020203" pitchFamily="34" charset="0"/>
                <a:cs typeface="Segoe UI" panose="020B0502040204020203" pitchFamily="34" charset="0"/>
              </a:rPr>
              <a:t>Otoño</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hemisferio</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norte</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c. </a:t>
            </a:r>
            <a:r>
              <a:rPr lang="en-US" sz="2800" dirty="0" err="1">
                <a:latin typeface="Segoe UI" panose="020B0502040204020203" pitchFamily="34" charset="0"/>
                <a:cs typeface="Segoe UI" panose="020B0502040204020203" pitchFamily="34" charset="0"/>
              </a:rPr>
              <a:t>Invierno</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hemisferio</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norte</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d. Primavera </a:t>
            </a:r>
            <a:r>
              <a:rPr lang="en-US" sz="2800" dirty="0" err="1">
                <a:latin typeface="Segoe UI" panose="020B0502040204020203" pitchFamily="34" charset="0"/>
                <a:cs typeface="Segoe UI" panose="020B0502040204020203" pitchFamily="34" charset="0"/>
              </a:rPr>
              <a:t>hemisferio</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norte</a:t>
            </a:r>
            <a:endParaRPr lang="en-US" sz="2800" dirty="0">
              <a:latin typeface="Segoe UI" panose="020B0502040204020203" pitchFamily="34" charset="0"/>
              <a:cs typeface="Segoe UI" panose="020B0502040204020203" pitchFamily="34" charset="0"/>
            </a:endParaRPr>
          </a:p>
        </p:txBody>
      </p:sp>
      <p:sp>
        <p:nvSpPr>
          <p:cNvPr id="4" name="Oval 3">
            <a:extLst>
              <a:ext uri="{FF2B5EF4-FFF2-40B4-BE49-F238E27FC236}">
                <a16:creationId xmlns:a16="http://schemas.microsoft.com/office/drawing/2014/main" id="{94E9608E-5A85-410E-8A5D-AD418825C01B}"/>
              </a:ext>
            </a:extLst>
          </p:cNvPr>
          <p:cNvSpPr/>
          <p:nvPr/>
        </p:nvSpPr>
        <p:spPr>
          <a:xfrm>
            <a:off x="852255" y="4435722"/>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493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6236F6-1DFB-4A7A-8A27-09327597F8D2}"/>
              </a:ext>
            </a:extLst>
          </p:cNvPr>
          <p:cNvSpPr/>
          <p:nvPr/>
        </p:nvSpPr>
        <p:spPr>
          <a:xfrm>
            <a:off x="0" y="0"/>
            <a:ext cx="1219200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9494438-9B7C-4262-9B72-DACFE92BE4AD}"/>
              </a:ext>
            </a:extLst>
          </p:cNvPr>
          <p:cNvSpPr txBox="1"/>
          <p:nvPr/>
        </p:nvSpPr>
        <p:spPr>
          <a:xfrm>
            <a:off x="1843314" y="617938"/>
            <a:ext cx="8246530" cy="1485022"/>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3. Oscilación de Madden-Julian </a:t>
            </a:r>
          </a:p>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y </a:t>
            </a:r>
            <a:r>
              <a:rPr lang="en-US" sz="4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Ondas</a:t>
            </a: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Kelvin </a:t>
            </a:r>
            <a:r>
              <a:rPr lang="en-US" sz="4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Ecuatoriales</a:t>
            </a:r>
            <a:endPar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29" name="Picture 28">
            <a:extLst>
              <a:ext uri="{FF2B5EF4-FFF2-40B4-BE49-F238E27FC236}">
                <a16:creationId xmlns:a16="http://schemas.microsoft.com/office/drawing/2014/main" id="{35B9A4E2-EECA-4B4D-86B5-FFBB2E9050B3}"/>
              </a:ext>
            </a:extLst>
          </p:cNvPr>
          <p:cNvPicPr>
            <a:picLocks noChangeAspect="1"/>
          </p:cNvPicPr>
          <p:nvPr/>
        </p:nvPicPr>
        <p:blipFill rotWithShape="1">
          <a:blip r:embed="rId3"/>
          <a:srcRect t="22117"/>
          <a:stretch/>
        </p:blipFill>
        <p:spPr>
          <a:xfrm>
            <a:off x="1843314" y="2367424"/>
            <a:ext cx="8447315" cy="3130127"/>
          </a:xfrm>
          <a:prstGeom prst="rect">
            <a:avLst/>
          </a:prstGeom>
        </p:spPr>
      </p:pic>
    </p:spTree>
    <p:extLst>
      <p:ext uri="{BB962C8B-B14F-4D97-AF65-F5344CB8AC3E}">
        <p14:creationId xmlns:p14="http://schemas.microsoft.com/office/powerpoint/2010/main" val="2373005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78E700-8EB8-4196-9D8C-782EE967427E}"/>
              </a:ext>
            </a:extLst>
          </p:cNvPr>
          <p:cNvSpPr/>
          <p:nvPr/>
        </p:nvSpPr>
        <p:spPr>
          <a:xfrm>
            <a:off x="0" y="0"/>
            <a:ext cx="1219200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A6EB19-6122-4B70-A841-1896693C8250}"/>
              </a:ext>
            </a:extLst>
          </p:cNvPr>
          <p:cNvSpPr txBox="1"/>
          <p:nvPr/>
        </p:nvSpPr>
        <p:spPr>
          <a:xfrm>
            <a:off x="2550160" y="781721"/>
            <a:ext cx="8307160" cy="830997"/>
          </a:xfrm>
          <a:prstGeom prst="rect">
            <a:avLst/>
          </a:prstGeom>
          <a:noFill/>
        </p:spPr>
        <p:txBody>
          <a:bodyPr wrap="square">
            <a:spAutoFit/>
          </a:bodyPr>
          <a:lstStyle/>
          <a:p>
            <a:pPr>
              <a:spcAft>
                <a:spcPts val="300"/>
              </a:spcAft>
            </a:pP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La </a:t>
            </a:r>
            <a:r>
              <a:rPr lang="en-US" sz="48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Presentación</a:t>
            </a: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de Hoy</a:t>
            </a:r>
          </a:p>
        </p:txBody>
      </p:sp>
      <p:sp>
        <p:nvSpPr>
          <p:cNvPr id="7" name="TextBox 6">
            <a:extLst>
              <a:ext uri="{FF2B5EF4-FFF2-40B4-BE49-F238E27FC236}">
                <a16:creationId xmlns:a16="http://schemas.microsoft.com/office/drawing/2014/main" id="{9487153E-513E-4D66-AA69-0000598FF25F}"/>
              </a:ext>
            </a:extLst>
          </p:cNvPr>
          <p:cNvSpPr txBox="1"/>
          <p:nvPr/>
        </p:nvSpPr>
        <p:spPr>
          <a:xfrm>
            <a:off x="731610" y="2394439"/>
            <a:ext cx="10728780" cy="2569934"/>
          </a:xfrm>
          <a:prstGeom prst="rect">
            <a:avLst/>
          </a:prstGeom>
          <a:noFill/>
        </p:spPr>
        <p:txBody>
          <a:bodyPr wrap="square">
            <a:spAutoFit/>
          </a:bodyPr>
          <a:lstStyle/>
          <a:p>
            <a:pPr>
              <a:spcAft>
                <a:spcPts val="1800"/>
              </a:spcAft>
            </a:pPr>
            <a:r>
              <a:rPr lang="en-US" sz="3200" dirty="0" err="1">
                <a:solidFill>
                  <a:schemeClr val="bg1"/>
                </a:solidFill>
                <a:latin typeface="Segoe UI" panose="020B0502040204020203" pitchFamily="34" charset="0"/>
                <a:ea typeface="Verdana" panose="020B0604030504040204" pitchFamily="34" charset="0"/>
                <a:cs typeface="Segoe UI" panose="020B0502040204020203" pitchFamily="34" charset="0"/>
              </a:rPr>
              <a:t>Aspectos</a:t>
            </a:r>
            <a:r>
              <a:rPr lang="en-US" sz="3200" dirty="0">
                <a:solidFill>
                  <a:schemeClr val="bg1"/>
                </a:solidFill>
                <a:latin typeface="Segoe UI" panose="020B0502040204020203" pitchFamily="34" charset="0"/>
                <a:ea typeface="Verdana" panose="020B0604030504040204" pitchFamily="34" charset="0"/>
                <a:cs typeface="Segoe UI" panose="020B0502040204020203" pitchFamily="34" charset="0"/>
              </a:rPr>
              <a:t> e Indices </a:t>
            </a:r>
            <a:r>
              <a:rPr lang="en-US" sz="3200" dirty="0" err="1">
                <a:solidFill>
                  <a:schemeClr val="bg1"/>
                </a:solidFill>
                <a:latin typeface="Segoe UI" panose="020B0502040204020203" pitchFamily="34" charset="0"/>
                <a:ea typeface="Verdana" panose="020B0604030504040204" pitchFamily="34" charset="0"/>
                <a:cs typeface="Segoe UI" panose="020B0502040204020203" pitchFamily="34" charset="0"/>
              </a:rPr>
              <a:t>Climáticos</a:t>
            </a:r>
            <a:r>
              <a:rPr lang="en-US" sz="3200" dirty="0">
                <a:solidFill>
                  <a:schemeClr val="bg1"/>
                </a:solidFill>
                <a:latin typeface="Segoe UI" panose="020B0502040204020203" pitchFamily="34" charset="0"/>
                <a:ea typeface="Verdana" panose="020B0604030504040204" pitchFamily="34" charset="0"/>
                <a:cs typeface="Segoe UI" panose="020B0502040204020203" pitchFamily="34" charset="0"/>
              </a:rPr>
              <a:t>:</a:t>
            </a:r>
          </a:p>
          <a:p>
            <a:pPr marL="914400" lvl="1" indent="-457200">
              <a:spcAft>
                <a:spcPts val="1800"/>
              </a:spcAft>
              <a:buFont typeface="+mj-lt"/>
              <a:buAutoNum type="arabicPeriod"/>
            </a:pPr>
            <a:r>
              <a:rPr lang="en-US" sz="28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Temperaturas</a:t>
            </a:r>
            <a:r>
              <a:rPr lang="en-US" sz="28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de mar y </a:t>
            </a:r>
            <a:r>
              <a:rPr lang="en-US" sz="28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anomalías</a:t>
            </a:r>
            <a:endParaRPr lang="en-US" sz="28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endParaRPr>
          </a:p>
          <a:p>
            <a:pPr marL="914400" lvl="1" indent="-457200">
              <a:spcAft>
                <a:spcPts val="1800"/>
              </a:spcAft>
              <a:buFont typeface="+mj-lt"/>
              <a:buAutoNum type="arabicPeriod"/>
            </a:pPr>
            <a:r>
              <a:rPr lang="en-US" sz="28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El Niño – Southern Oscillation (ENSO)</a:t>
            </a:r>
          </a:p>
          <a:p>
            <a:pPr marL="914400" lvl="1" indent="-457200">
              <a:spcAft>
                <a:spcPts val="1800"/>
              </a:spcAft>
              <a:buFont typeface="+mj-lt"/>
              <a:buAutoNum type="arabicPeriod"/>
            </a:pPr>
            <a:r>
              <a:rPr lang="en-US" sz="28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La Oscilación de Madden Julian y </a:t>
            </a:r>
            <a:r>
              <a:rPr lang="en-US" sz="28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Ondas</a:t>
            </a:r>
            <a:r>
              <a:rPr lang="en-US" sz="28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Kelvin </a:t>
            </a:r>
            <a:r>
              <a:rPr lang="en-US" sz="28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Troposféricas</a:t>
            </a:r>
            <a:endParaRPr lang="en-US" sz="28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endParaRPr>
          </a:p>
        </p:txBody>
      </p:sp>
    </p:spTree>
    <p:extLst>
      <p:ext uri="{BB962C8B-B14F-4D97-AF65-F5344CB8AC3E}">
        <p14:creationId xmlns:p14="http://schemas.microsoft.com/office/powerpoint/2010/main" val="321673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256391" y="407362"/>
            <a:ext cx="10106025"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Oscilación de Madden-Julian (MJO)</a:t>
            </a:r>
          </a:p>
        </p:txBody>
      </p:sp>
      <p:sp>
        <p:nvSpPr>
          <p:cNvPr id="7" name="TextBox 6">
            <a:extLst>
              <a:ext uri="{FF2B5EF4-FFF2-40B4-BE49-F238E27FC236}">
                <a16:creationId xmlns:a16="http://schemas.microsoft.com/office/drawing/2014/main" id="{9487153E-513E-4D66-AA69-0000598FF25F}"/>
              </a:ext>
            </a:extLst>
          </p:cNvPr>
          <p:cNvSpPr txBox="1"/>
          <p:nvPr/>
        </p:nvSpPr>
        <p:spPr>
          <a:xfrm>
            <a:off x="235543" y="1551112"/>
            <a:ext cx="4906456" cy="4170372"/>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Perturbación</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nubes</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lluvia</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vientos</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y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presión</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que se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mueve</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hacia el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este</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dando</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la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vuelta</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al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globo</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el 30 – 60 días.</a:t>
            </a:r>
          </a:p>
          <a:p>
            <a:pPr marL="342900" indent="-342900">
              <a:spcAft>
                <a:spcPts val="1800"/>
              </a:spcAft>
              <a:buFont typeface="Arial" panose="020B0604020202020204" pitchFamily="34" charset="0"/>
              <a:buChar char="•"/>
            </a:pPr>
            <a:r>
              <a:rPr lang="en-US" sz="2000" u="sng"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Variabilidad</a:t>
            </a:r>
            <a:r>
              <a:rPr lang="en-US" sz="2000" u="sng"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tropical </a:t>
            </a:r>
            <a:r>
              <a:rPr lang="en-US" sz="2000" u="sng"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intraestacional</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(varia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semana</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semana</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
            </a:r>
          </a:p>
          <a:p>
            <a:pPr marL="342900" indent="-342900">
              <a:spcAft>
                <a:spcPts val="1800"/>
              </a:spcAft>
              <a:buFont typeface="Arial" panose="020B0604020202020204" pitchFamily="34" charset="0"/>
              <a:buChar char="•"/>
            </a:pPr>
            <a:r>
              <a:rPr lang="es-E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Descubierta por Dr. Roland Madden </a:t>
            </a:r>
            <a:r>
              <a:rPr lang="es-E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yDr</a:t>
            </a:r>
            <a:r>
              <a:rPr lang="es-E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Paul </a:t>
            </a:r>
            <a:r>
              <a:rPr lang="es-E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Julian</a:t>
            </a:r>
            <a:r>
              <a:rPr lang="es-E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en los 1970s, al estudiar patrones de viento y presión tropicales.</a:t>
            </a:r>
          </a:p>
          <a:p>
            <a:pPr marL="342900" indent="-342900">
              <a:spcAft>
                <a:spcPts val="1800"/>
              </a:spcAft>
              <a:buFont typeface="Arial" panose="020B0604020202020204" pitchFamily="34" charset="0"/>
              <a:buChar char="•"/>
            </a:pPr>
            <a:r>
              <a:rPr lang="es-E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Notaron oscilaciones periódicas en </a:t>
            </a:r>
            <a:r>
              <a:rPr lang="es-E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vientes</a:t>
            </a:r>
            <a:r>
              <a:rPr lang="es-E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entre Singapur y </a:t>
            </a:r>
            <a:r>
              <a:rPr lang="es-E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Canton</a:t>
            </a:r>
            <a:r>
              <a:rPr lang="es-E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Island en el Pacífico ecuatorial central.</a:t>
            </a:r>
          </a:p>
        </p:txBody>
      </p:sp>
      <p:grpSp>
        <p:nvGrpSpPr>
          <p:cNvPr id="2" name="Group 1">
            <a:extLst>
              <a:ext uri="{FF2B5EF4-FFF2-40B4-BE49-F238E27FC236}">
                <a16:creationId xmlns:a16="http://schemas.microsoft.com/office/drawing/2014/main" id="{BF6D2BB4-1394-46B1-BF93-32CE0FF1EFCA}"/>
              </a:ext>
            </a:extLst>
          </p:cNvPr>
          <p:cNvGrpSpPr/>
          <p:nvPr/>
        </p:nvGrpSpPr>
        <p:grpSpPr>
          <a:xfrm>
            <a:off x="5141999" y="1460344"/>
            <a:ext cx="6799630" cy="4733627"/>
            <a:chOff x="4690451" y="1460344"/>
            <a:chExt cx="7251178" cy="4733627"/>
          </a:xfrm>
        </p:grpSpPr>
        <p:sp>
          <p:nvSpPr>
            <p:cNvPr id="16" name="Rectangle 15">
              <a:extLst>
                <a:ext uri="{FF2B5EF4-FFF2-40B4-BE49-F238E27FC236}">
                  <a16:creationId xmlns:a16="http://schemas.microsoft.com/office/drawing/2014/main" id="{CCFE988A-7542-44DC-9A5D-9821BC6436A8}"/>
                </a:ext>
              </a:extLst>
            </p:cNvPr>
            <p:cNvSpPr/>
            <p:nvPr/>
          </p:nvSpPr>
          <p:spPr>
            <a:xfrm>
              <a:off x="5029200" y="1460344"/>
              <a:ext cx="6836229" cy="4733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0EB4F8C-9045-4E74-9AAF-8D6D24C27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229" y="1872342"/>
              <a:ext cx="6250984" cy="4057931"/>
            </a:xfrm>
            <a:prstGeom prst="rect">
              <a:avLst/>
            </a:prstGeom>
          </p:spPr>
        </p:pic>
        <p:cxnSp>
          <p:nvCxnSpPr>
            <p:cNvPr id="13" name="Straight Arrow Connector 12">
              <a:extLst>
                <a:ext uri="{FF2B5EF4-FFF2-40B4-BE49-F238E27FC236}">
                  <a16:creationId xmlns:a16="http://schemas.microsoft.com/office/drawing/2014/main" id="{1834EF99-F95F-45AB-B3F7-4A00DC3F7766}"/>
                </a:ext>
              </a:extLst>
            </p:cNvPr>
            <p:cNvCxnSpPr/>
            <p:nvPr/>
          </p:nvCxnSpPr>
          <p:spPr>
            <a:xfrm>
              <a:off x="6955971" y="3004458"/>
              <a:ext cx="2884715"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E8A73CE-67E1-4DF0-8620-D3D3176CB730}"/>
                </a:ext>
              </a:extLst>
            </p:cNvPr>
            <p:cNvCxnSpPr/>
            <p:nvPr/>
          </p:nvCxnSpPr>
          <p:spPr>
            <a:xfrm>
              <a:off x="6955971" y="5105400"/>
              <a:ext cx="2884715"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4C4444-39F6-4C24-8AE5-D4118BE80C89}"/>
                </a:ext>
              </a:extLst>
            </p:cNvPr>
            <p:cNvSpPr txBox="1"/>
            <p:nvPr/>
          </p:nvSpPr>
          <p:spPr>
            <a:xfrm>
              <a:off x="5254798" y="1511724"/>
              <a:ext cx="6686831" cy="338554"/>
            </a:xfrm>
            <a:prstGeom prst="rect">
              <a:avLst/>
            </a:prstGeom>
            <a:noFill/>
          </p:spPr>
          <p:txBody>
            <a:bodyPr wrap="square">
              <a:spAutoFit/>
            </a:bodyPr>
            <a:lstStyle/>
            <a:p>
              <a:pPr>
                <a:spcAft>
                  <a:spcPts val="1800"/>
                </a:spcAft>
              </a:pPr>
              <a:r>
                <a:rPr lang="en-US" sz="1600" dirty="0">
                  <a:latin typeface="Segoe UI Semilight" panose="020B0402040204020203" pitchFamily="34" charset="0"/>
                  <a:ea typeface="Verdana" panose="020B0604030504040204" pitchFamily="34" charset="0"/>
                  <a:cs typeface="Segoe UI Semilight" panose="020B0402040204020203" pitchFamily="34" charset="0"/>
                </a:rPr>
                <a:t>200 hPa Velocity Potential and Brightness Temperature (convection)</a:t>
              </a:r>
              <a:endParaRPr lang="en-US" sz="1600" baseline="30000" dirty="0">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17" name="TextBox 16">
              <a:extLst>
                <a:ext uri="{FF2B5EF4-FFF2-40B4-BE49-F238E27FC236}">
                  <a16:creationId xmlns:a16="http://schemas.microsoft.com/office/drawing/2014/main" id="{9E1A6197-8879-4B8C-AAF7-321F279EE9DA}"/>
                </a:ext>
              </a:extLst>
            </p:cNvPr>
            <p:cNvSpPr txBox="1"/>
            <p:nvPr/>
          </p:nvSpPr>
          <p:spPr>
            <a:xfrm>
              <a:off x="5573487" y="5609488"/>
              <a:ext cx="6065926" cy="338554"/>
            </a:xfrm>
            <a:prstGeom prst="rect">
              <a:avLst/>
            </a:prstGeom>
            <a:noFill/>
          </p:spPr>
          <p:txBody>
            <a:bodyPr wrap="square">
              <a:spAutoFit/>
            </a:bodyPr>
            <a:lstStyle/>
            <a:p>
              <a:pPr>
                <a:spcAft>
                  <a:spcPts val="1800"/>
                </a:spcAft>
              </a:pPr>
              <a:r>
                <a:rPr lang="en-US" sz="1600" dirty="0">
                  <a:latin typeface="Segoe UI Semilight" panose="020B0402040204020203" pitchFamily="34" charset="0"/>
                  <a:ea typeface="Verdana" panose="020B0604030504040204" pitchFamily="34" charset="0"/>
                  <a:cs typeface="Segoe UI Semilight" panose="020B0402040204020203" pitchFamily="34" charset="0"/>
                </a:rPr>
                <a:t>Convergent (C) / Divergent (D) and associated convection</a:t>
              </a:r>
              <a:endParaRPr lang="en-US" sz="1600" baseline="30000" dirty="0">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18" name="TextBox 17">
              <a:extLst>
                <a:ext uri="{FF2B5EF4-FFF2-40B4-BE49-F238E27FC236}">
                  <a16:creationId xmlns:a16="http://schemas.microsoft.com/office/drawing/2014/main" id="{4B9806ED-AAD2-4127-90B9-3F1A18638AC2}"/>
                </a:ext>
              </a:extLst>
            </p:cNvPr>
            <p:cNvSpPr txBox="1"/>
            <p:nvPr/>
          </p:nvSpPr>
          <p:spPr>
            <a:xfrm>
              <a:off x="4690451" y="4074239"/>
              <a:ext cx="892630" cy="430887"/>
            </a:xfrm>
            <a:prstGeom prst="rect">
              <a:avLst/>
            </a:prstGeom>
            <a:noFill/>
          </p:spPr>
          <p:txBody>
            <a:bodyPr wrap="square">
              <a:spAutoFit/>
            </a:bodyPr>
            <a:lstStyle/>
            <a:p>
              <a:pPr algn="r">
                <a:spcAft>
                  <a:spcPts val="1800"/>
                </a:spcAft>
              </a:pPr>
              <a:r>
                <a:rPr lang="en-US" sz="1100" b="1" dirty="0">
                  <a:latin typeface="Segoe UI Semilight" panose="020B0402040204020203" pitchFamily="34" charset="0"/>
                  <a:ea typeface="Verdana" panose="020B0604030504040204" pitchFamily="34" charset="0"/>
                  <a:cs typeface="Segoe UI Semilight" panose="020B0402040204020203" pitchFamily="34" charset="0"/>
                </a:rPr>
                <a:t>MJO PHASE</a:t>
              </a:r>
            </a:p>
          </p:txBody>
        </p:sp>
      </p:grpSp>
    </p:spTree>
    <p:extLst>
      <p:ext uri="{BB962C8B-B14F-4D97-AF65-F5344CB8AC3E}">
        <p14:creationId xmlns:p14="http://schemas.microsoft.com/office/powerpoint/2010/main" val="1971583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3155795" y="407362"/>
            <a:ext cx="8206621" cy="769441"/>
          </a:xfrm>
          <a:prstGeom prst="rect">
            <a:avLst/>
          </a:prstGeom>
          <a:noFill/>
        </p:spPr>
        <p:txBody>
          <a:bodyPr wrap="square">
            <a:spAutoFit/>
          </a:bodyPr>
          <a:lstStyle/>
          <a:p>
            <a:pPr>
              <a:spcAft>
                <a:spcPts val="300"/>
              </a:spcAft>
            </a:pPr>
            <a:r>
              <a:rPr lang="en-US" sz="4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Importancia</a:t>
            </a: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de la MJO</a:t>
            </a:r>
          </a:p>
        </p:txBody>
      </p:sp>
      <p:sp>
        <p:nvSpPr>
          <p:cNvPr id="7" name="TextBox 6">
            <a:extLst>
              <a:ext uri="{FF2B5EF4-FFF2-40B4-BE49-F238E27FC236}">
                <a16:creationId xmlns:a16="http://schemas.microsoft.com/office/drawing/2014/main" id="{9487153E-513E-4D66-AA69-0000598FF25F}"/>
              </a:ext>
            </a:extLst>
          </p:cNvPr>
          <p:cNvSpPr txBox="1"/>
          <p:nvPr/>
        </p:nvSpPr>
        <p:spPr>
          <a:xfrm>
            <a:off x="544477" y="1596961"/>
            <a:ext cx="6838455" cy="4355038"/>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Clave para la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variabilidad</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la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precipitación</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tropical</a:t>
            </a:r>
          </a:p>
          <a:p>
            <a:pPr marL="800100" lvl="1" indent="-342900">
              <a:spcAft>
                <a:spcPts val="1200"/>
              </a:spcAft>
              <a:buFont typeface="Arial" panose="020B0604020202020204" pitchFamily="34" charset="0"/>
              <a:buChar char="•"/>
            </a:pP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Fase</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divergente</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en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altura</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favorece</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convección profunda e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intensificación</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de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ciclones</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tropicales</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a:t>
            </a:r>
          </a:p>
          <a:p>
            <a:pPr marL="800100" lvl="1" indent="-342900">
              <a:spcAft>
                <a:spcPts val="1800"/>
              </a:spcAft>
              <a:buFont typeface="Arial" panose="020B0604020202020204" pitchFamily="34" charset="0"/>
              <a:buChar char="•"/>
            </a:pP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Fase</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convergente</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en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altura</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favorece</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lluvias</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más</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aisladas</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y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menores</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pero</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puede</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resaltar</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lluvias</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que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responden</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localmente</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 una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aceleración</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de los </a:t>
            </a:r>
            <a:r>
              <a:rPr lang="en-US" sz="19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alisios</a:t>
            </a: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a:t>
            </a:r>
            <a:endParaRPr lang="en-US" sz="6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342900" indent="-342900">
              <a:spcAft>
                <a:spcPts val="1800"/>
              </a:spcAft>
              <a:buFont typeface="Arial" panose="020B0604020202020204" pitchFamily="34" charset="0"/>
              <a:buChar char="•"/>
            </a:pP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Afecta</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el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extratrópico</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via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teleconecciones</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generación</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ondas</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Rossby en la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tropósfera</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alta</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y al modular los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chorros</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altura</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subtropicales</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
            </a:r>
          </a:p>
          <a:p>
            <a:pPr marL="342900" indent="-342900">
              <a:spcAft>
                <a:spcPts val="1800"/>
              </a:spcAft>
              <a:buFont typeface="Arial" panose="020B0604020202020204" pitchFamily="34" charset="0"/>
              <a:buChar char="•"/>
            </a:pP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La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parte</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oeste del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pulso</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divergente</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en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altura</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verde</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en las cartas)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puede</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favorecer</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ciclogénesis</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tropical.</a:t>
            </a:r>
          </a:p>
        </p:txBody>
      </p:sp>
      <p:pic>
        <p:nvPicPr>
          <p:cNvPr id="2" name="Picture 1">
            <a:extLst>
              <a:ext uri="{FF2B5EF4-FFF2-40B4-BE49-F238E27FC236}">
                <a16:creationId xmlns:a16="http://schemas.microsoft.com/office/drawing/2014/main" id="{9F278A4A-4C58-405B-AAAC-2E75179C848F}"/>
              </a:ext>
            </a:extLst>
          </p:cNvPr>
          <p:cNvPicPr>
            <a:picLocks noChangeAspect="1"/>
          </p:cNvPicPr>
          <p:nvPr/>
        </p:nvPicPr>
        <p:blipFill>
          <a:blip r:embed="rId3"/>
          <a:stretch>
            <a:fillRect/>
          </a:stretch>
        </p:blipFill>
        <p:spPr>
          <a:xfrm>
            <a:off x="8123196" y="1596961"/>
            <a:ext cx="3524326" cy="4745253"/>
          </a:xfrm>
          <a:prstGeom prst="rect">
            <a:avLst/>
          </a:prstGeom>
        </p:spPr>
      </p:pic>
      <p:sp>
        <p:nvSpPr>
          <p:cNvPr id="3" name="Arrow: Right 2">
            <a:extLst>
              <a:ext uri="{FF2B5EF4-FFF2-40B4-BE49-F238E27FC236}">
                <a16:creationId xmlns:a16="http://schemas.microsoft.com/office/drawing/2014/main" id="{7A4532A3-5863-418C-9585-04502546E281}"/>
              </a:ext>
            </a:extLst>
          </p:cNvPr>
          <p:cNvSpPr/>
          <p:nvPr/>
        </p:nvSpPr>
        <p:spPr>
          <a:xfrm>
            <a:off x="6935590" y="3805258"/>
            <a:ext cx="1187606" cy="53550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685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2653937" y="442400"/>
            <a:ext cx="7429862" cy="830997"/>
          </a:xfrm>
          <a:prstGeom prst="rect">
            <a:avLst/>
          </a:prstGeom>
          <a:noFill/>
        </p:spPr>
        <p:txBody>
          <a:bodyPr wrap="square">
            <a:spAutoFit/>
          </a:bodyPr>
          <a:lstStyle/>
          <a:p>
            <a:pPr>
              <a:spcAft>
                <a:spcPts val="300"/>
              </a:spcAft>
            </a:pPr>
            <a:r>
              <a:rPr lang="en-US" sz="48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Disparadores</a:t>
            </a: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de la MJO</a:t>
            </a:r>
          </a:p>
        </p:txBody>
      </p:sp>
      <p:sp>
        <p:nvSpPr>
          <p:cNvPr id="7" name="TextBox 6">
            <a:extLst>
              <a:ext uri="{FF2B5EF4-FFF2-40B4-BE49-F238E27FC236}">
                <a16:creationId xmlns:a16="http://schemas.microsoft.com/office/drawing/2014/main" id="{9487153E-513E-4D66-AA69-0000598FF25F}"/>
              </a:ext>
            </a:extLst>
          </p:cNvPr>
          <p:cNvSpPr txBox="1"/>
          <p:nvPr/>
        </p:nvSpPr>
        <p:spPr>
          <a:xfrm>
            <a:off x="540836" y="1561603"/>
            <a:ext cx="4825822" cy="1200329"/>
          </a:xfrm>
          <a:prstGeom prst="rect">
            <a:avLst/>
          </a:prstGeom>
          <a:noFill/>
        </p:spPr>
        <p:txBody>
          <a:bodyPr wrap="square">
            <a:spAutoFit/>
          </a:bodyPr>
          <a:lstStyle/>
          <a:p>
            <a:pPr>
              <a:spcAft>
                <a:spcPts val="1800"/>
              </a:spcAft>
            </a:pP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Convección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intensa</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que se forma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sobre</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aguas</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ecuatoriales</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cálidas</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(&gt;27°C).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Disparadores</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
            </a:r>
          </a:p>
        </p:txBody>
      </p:sp>
      <p:sp>
        <p:nvSpPr>
          <p:cNvPr id="8" name="TextBox 7">
            <a:extLst>
              <a:ext uri="{FF2B5EF4-FFF2-40B4-BE49-F238E27FC236}">
                <a16:creationId xmlns:a16="http://schemas.microsoft.com/office/drawing/2014/main" id="{5275C235-AD0A-452D-9077-490501D48027}"/>
              </a:ext>
            </a:extLst>
          </p:cNvPr>
          <p:cNvSpPr txBox="1"/>
          <p:nvPr/>
        </p:nvSpPr>
        <p:spPr>
          <a:xfrm>
            <a:off x="564961" y="2815754"/>
            <a:ext cx="4825822" cy="3016210"/>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Onda</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Kelvin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troposférica</a:t>
            </a:r>
            <a:endPar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342900" indent="-342900">
              <a:spcAft>
                <a:spcPts val="1200"/>
              </a:spcAft>
              <a:buFont typeface="Arial" panose="020B0604020202020204" pitchFamily="34" charset="0"/>
              <a:buChar char="•"/>
            </a:pP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Vaguadas</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y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chorros</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altura</a:t>
            </a:r>
            <a:endPar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342900" indent="-342900">
              <a:spcAft>
                <a:spcPts val="1200"/>
              </a:spcAft>
              <a:buFont typeface="Arial" panose="020B0604020202020204" pitchFamily="34" charset="0"/>
              <a:buChar char="•"/>
            </a:pP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Vientos</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del oeste en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nivel</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bajo</a:t>
            </a:r>
          </a:p>
          <a:p>
            <a:pPr marL="342900" indent="-342900">
              <a:spcAft>
                <a:spcPts val="1200"/>
              </a:spcAft>
              <a:buFont typeface="Arial" panose="020B0604020202020204" pitchFamily="34" charset="0"/>
              <a:buChar char="•"/>
            </a:pP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Sistemas</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convectivos de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mesoescala</a:t>
            </a:r>
            <a:endPar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342900" indent="-342900">
              <a:spcAft>
                <a:spcPts val="1200"/>
              </a:spcAft>
              <a:buFont typeface="Arial" panose="020B0604020202020204" pitchFamily="34" charset="0"/>
              <a:buChar char="•"/>
            </a:pP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Intrusiones</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aire</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seco en el subtrópico</a:t>
            </a:r>
          </a:p>
          <a:p>
            <a:pPr marL="342900" indent="-342900">
              <a:spcAft>
                <a:spcPts val="1200"/>
              </a:spcAft>
              <a:buFont typeface="Arial" panose="020B0604020202020204" pitchFamily="34" charset="0"/>
              <a:buChar char="•"/>
            </a:pP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Pulso</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MJO que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retorna</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etc.</a:t>
            </a:r>
          </a:p>
        </p:txBody>
      </p:sp>
      <p:grpSp>
        <p:nvGrpSpPr>
          <p:cNvPr id="13" name="Group 12">
            <a:extLst>
              <a:ext uri="{FF2B5EF4-FFF2-40B4-BE49-F238E27FC236}">
                <a16:creationId xmlns:a16="http://schemas.microsoft.com/office/drawing/2014/main" id="{6B5E310F-DB41-49DA-9316-B5E4D461812D}"/>
              </a:ext>
            </a:extLst>
          </p:cNvPr>
          <p:cNvGrpSpPr/>
          <p:nvPr/>
        </p:nvGrpSpPr>
        <p:grpSpPr>
          <a:xfrm>
            <a:off x="5603788" y="3324453"/>
            <a:ext cx="5936438" cy="2913140"/>
            <a:chOff x="5900606" y="3250492"/>
            <a:chExt cx="5670908" cy="2850852"/>
          </a:xfrm>
        </p:grpSpPr>
        <p:pic>
          <p:nvPicPr>
            <p:cNvPr id="9" name="Picture 8">
              <a:extLst>
                <a:ext uri="{FF2B5EF4-FFF2-40B4-BE49-F238E27FC236}">
                  <a16:creationId xmlns:a16="http://schemas.microsoft.com/office/drawing/2014/main" id="{A31EEB0C-4056-44C2-8B31-48165952D3EE}"/>
                </a:ext>
              </a:extLst>
            </p:cNvPr>
            <p:cNvPicPr>
              <a:picLocks noChangeAspect="1"/>
            </p:cNvPicPr>
            <p:nvPr/>
          </p:nvPicPr>
          <p:blipFill rotWithShape="1">
            <a:blip r:embed="rId4"/>
            <a:srcRect t="6515" r="3172" b="56000"/>
            <a:stretch/>
          </p:blipFill>
          <p:spPr>
            <a:xfrm>
              <a:off x="5900606" y="3250492"/>
              <a:ext cx="5670908" cy="2850852"/>
            </a:xfrm>
            <a:prstGeom prst="rect">
              <a:avLst/>
            </a:prstGeom>
          </p:spPr>
        </p:pic>
        <p:pic>
          <p:nvPicPr>
            <p:cNvPr id="10" name="Picture 9">
              <a:extLst>
                <a:ext uri="{FF2B5EF4-FFF2-40B4-BE49-F238E27FC236}">
                  <a16:creationId xmlns:a16="http://schemas.microsoft.com/office/drawing/2014/main" id="{BCF95B70-DC02-40FC-AB23-225B3FFFD64A}"/>
                </a:ext>
              </a:extLst>
            </p:cNvPr>
            <p:cNvPicPr>
              <a:picLocks noChangeAspect="1"/>
            </p:cNvPicPr>
            <p:nvPr/>
          </p:nvPicPr>
          <p:blipFill rotWithShape="1">
            <a:blip r:embed="rId4"/>
            <a:srcRect l="30689" t="92780" r="33861" b="2330"/>
            <a:stretch/>
          </p:blipFill>
          <p:spPr>
            <a:xfrm>
              <a:off x="10112828" y="5840087"/>
              <a:ext cx="1458686" cy="261257"/>
            </a:xfrm>
            <a:prstGeom prst="rect">
              <a:avLst/>
            </a:prstGeom>
          </p:spPr>
        </p:pic>
      </p:grpSp>
      <p:sp>
        <p:nvSpPr>
          <p:cNvPr id="11" name="Speech Bubble: Rectangle with Corners Rounded 10">
            <a:extLst>
              <a:ext uri="{FF2B5EF4-FFF2-40B4-BE49-F238E27FC236}">
                <a16:creationId xmlns:a16="http://schemas.microsoft.com/office/drawing/2014/main" id="{9A187581-BC72-402D-83E2-BD6D4BCD1716}"/>
              </a:ext>
            </a:extLst>
          </p:cNvPr>
          <p:cNvSpPr/>
          <p:nvPr/>
        </p:nvSpPr>
        <p:spPr>
          <a:xfrm>
            <a:off x="7280476" y="1561603"/>
            <a:ext cx="3993267" cy="1596293"/>
          </a:xfrm>
          <a:prstGeom prst="wedgeRoundRectCallout">
            <a:avLst>
              <a:gd name="adj1" fmla="val -27830"/>
              <a:gd name="adj2" fmla="val 8714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9C37896-7D7A-4C48-BE4B-E9132808F8E6}"/>
              </a:ext>
            </a:extLst>
          </p:cNvPr>
          <p:cNvSpPr txBox="1"/>
          <p:nvPr/>
        </p:nvSpPr>
        <p:spPr>
          <a:xfrm>
            <a:off x="7413257" y="1690209"/>
            <a:ext cx="3860486" cy="1323439"/>
          </a:xfrm>
          <a:prstGeom prst="rect">
            <a:avLst/>
          </a:prstGeom>
          <a:noFill/>
        </p:spPr>
        <p:txBody>
          <a:bodyPr wrap="square">
            <a:spAutoFit/>
          </a:bodyPr>
          <a:lstStyle/>
          <a:p>
            <a:pPr>
              <a:spcAft>
                <a:spcPts val="1800"/>
              </a:spcAft>
            </a:pP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Liberación</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calor</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latent en la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tropósfera</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alta</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genera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circulaciones</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simétricas</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al Ecuador, por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ajuste</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geostrófico</a:t>
            </a:r>
            <a:endPar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16" name="Arrow: Right 15">
            <a:extLst>
              <a:ext uri="{FF2B5EF4-FFF2-40B4-BE49-F238E27FC236}">
                <a16:creationId xmlns:a16="http://schemas.microsoft.com/office/drawing/2014/main" id="{1D57C061-CBF4-4405-BE39-E5E1CA055433}"/>
              </a:ext>
            </a:extLst>
          </p:cNvPr>
          <p:cNvSpPr/>
          <p:nvPr/>
        </p:nvSpPr>
        <p:spPr>
          <a:xfrm>
            <a:off x="9145805" y="3946063"/>
            <a:ext cx="871676" cy="265130"/>
          </a:xfrm>
          <a:custGeom>
            <a:avLst/>
            <a:gdLst>
              <a:gd name="connsiteX0" fmla="*/ 0 w 1257299"/>
              <a:gd name="connsiteY0" fmla="*/ 151207 h 604826"/>
              <a:gd name="connsiteX1" fmla="*/ 954886 w 1257299"/>
              <a:gd name="connsiteY1" fmla="*/ 151207 h 604826"/>
              <a:gd name="connsiteX2" fmla="*/ 954886 w 1257299"/>
              <a:gd name="connsiteY2" fmla="*/ 0 h 604826"/>
              <a:gd name="connsiteX3" fmla="*/ 1257299 w 1257299"/>
              <a:gd name="connsiteY3" fmla="*/ 302413 h 604826"/>
              <a:gd name="connsiteX4" fmla="*/ 954886 w 1257299"/>
              <a:gd name="connsiteY4" fmla="*/ 604826 h 604826"/>
              <a:gd name="connsiteX5" fmla="*/ 954886 w 1257299"/>
              <a:gd name="connsiteY5" fmla="*/ 453620 h 604826"/>
              <a:gd name="connsiteX6" fmla="*/ 0 w 1257299"/>
              <a:gd name="connsiteY6" fmla="*/ 453620 h 604826"/>
              <a:gd name="connsiteX7" fmla="*/ 0 w 1257299"/>
              <a:gd name="connsiteY7" fmla="*/ 151207 h 604826"/>
              <a:gd name="connsiteX0" fmla="*/ 313765 w 1571064"/>
              <a:gd name="connsiteY0" fmla="*/ 151207 h 604826"/>
              <a:gd name="connsiteX1" fmla="*/ 1268651 w 1571064"/>
              <a:gd name="connsiteY1" fmla="*/ 151207 h 604826"/>
              <a:gd name="connsiteX2" fmla="*/ 1268651 w 1571064"/>
              <a:gd name="connsiteY2" fmla="*/ 0 h 604826"/>
              <a:gd name="connsiteX3" fmla="*/ 1571064 w 1571064"/>
              <a:gd name="connsiteY3" fmla="*/ 302413 h 604826"/>
              <a:gd name="connsiteX4" fmla="*/ 1268651 w 1571064"/>
              <a:gd name="connsiteY4" fmla="*/ 604826 h 604826"/>
              <a:gd name="connsiteX5" fmla="*/ 1268651 w 1571064"/>
              <a:gd name="connsiteY5" fmla="*/ 453620 h 604826"/>
              <a:gd name="connsiteX6" fmla="*/ 0 w 1571064"/>
              <a:gd name="connsiteY6" fmla="*/ 381903 h 604826"/>
              <a:gd name="connsiteX7" fmla="*/ 313765 w 1571064"/>
              <a:gd name="connsiteY7" fmla="*/ 151207 h 604826"/>
              <a:gd name="connsiteX0" fmla="*/ 313765 w 1571064"/>
              <a:gd name="connsiteY0" fmla="*/ 151207 h 604826"/>
              <a:gd name="connsiteX1" fmla="*/ 1268651 w 1571064"/>
              <a:gd name="connsiteY1" fmla="*/ 151207 h 604826"/>
              <a:gd name="connsiteX2" fmla="*/ 1268651 w 1571064"/>
              <a:gd name="connsiteY2" fmla="*/ 0 h 604826"/>
              <a:gd name="connsiteX3" fmla="*/ 1571064 w 1571064"/>
              <a:gd name="connsiteY3" fmla="*/ 302413 h 604826"/>
              <a:gd name="connsiteX4" fmla="*/ 1268651 w 1571064"/>
              <a:gd name="connsiteY4" fmla="*/ 604826 h 604826"/>
              <a:gd name="connsiteX5" fmla="*/ 1156592 w 1571064"/>
              <a:gd name="connsiteY5" fmla="*/ 363973 h 604826"/>
              <a:gd name="connsiteX6" fmla="*/ 0 w 1571064"/>
              <a:gd name="connsiteY6" fmla="*/ 381903 h 604826"/>
              <a:gd name="connsiteX7" fmla="*/ 313765 w 1571064"/>
              <a:gd name="connsiteY7" fmla="*/ 151207 h 604826"/>
              <a:gd name="connsiteX0" fmla="*/ 313765 w 1571064"/>
              <a:gd name="connsiteY0" fmla="*/ 151207 h 528626"/>
              <a:gd name="connsiteX1" fmla="*/ 1268651 w 1571064"/>
              <a:gd name="connsiteY1" fmla="*/ 151207 h 528626"/>
              <a:gd name="connsiteX2" fmla="*/ 1268651 w 1571064"/>
              <a:gd name="connsiteY2" fmla="*/ 0 h 528626"/>
              <a:gd name="connsiteX3" fmla="*/ 1571064 w 1571064"/>
              <a:gd name="connsiteY3" fmla="*/ 302413 h 528626"/>
              <a:gd name="connsiteX4" fmla="*/ 927992 w 1571064"/>
              <a:gd name="connsiteY4" fmla="*/ 528626 h 528626"/>
              <a:gd name="connsiteX5" fmla="*/ 1156592 w 1571064"/>
              <a:gd name="connsiteY5" fmla="*/ 363973 h 528626"/>
              <a:gd name="connsiteX6" fmla="*/ 0 w 1571064"/>
              <a:gd name="connsiteY6" fmla="*/ 381903 h 528626"/>
              <a:gd name="connsiteX7" fmla="*/ 313765 w 1571064"/>
              <a:gd name="connsiteY7" fmla="*/ 151207 h 528626"/>
              <a:gd name="connsiteX0" fmla="*/ 313765 w 1571064"/>
              <a:gd name="connsiteY0" fmla="*/ 88454 h 465873"/>
              <a:gd name="connsiteX1" fmla="*/ 1268651 w 1571064"/>
              <a:gd name="connsiteY1" fmla="*/ 88454 h 465873"/>
              <a:gd name="connsiteX2" fmla="*/ 1313474 w 1571064"/>
              <a:gd name="connsiteY2" fmla="*/ 0 h 465873"/>
              <a:gd name="connsiteX3" fmla="*/ 1571064 w 1571064"/>
              <a:gd name="connsiteY3" fmla="*/ 239660 h 465873"/>
              <a:gd name="connsiteX4" fmla="*/ 927992 w 1571064"/>
              <a:gd name="connsiteY4" fmla="*/ 465873 h 465873"/>
              <a:gd name="connsiteX5" fmla="*/ 1156592 w 1571064"/>
              <a:gd name="connsiteY5" fmla="*/ 301220 h 465873"/>
              <a:gd name="connsiteX6" fmla="*/ 0 w 1571064"/>
              <a:gd name="connsiteY6" fmla="*/ 319150 h 465873"/>
              <a:gd name="connsiteX7" fmla="*/ 313765 w 1571064"/>
              <a:gd name="connsiteY7" fmla="*/ 88454 h 465873"/>
              <a:gd name="connsiteX0" fmla="*/ 304801 w 1562100"/>
              <a:gd name="connsiteY0" fmla="*/ 88454 h 465873"/>
              <a:gd name="connsiteX1" fmla="*/ 1259687 w 1562100"/>
              <a:gd name="connsiteY1" fmla="*/ 88454 h 465873"/>
              <a:gd name="connsiteX2" fmla="*/ 1304510 w 1562100"/>
              <a:gd name="connsiteY2" fmla="*/ 0 h 465873"/>
              <a:gd name="connsiteX3" fmla="*/ 1562100 w 1562100"/>
              <a:gd name="connsiteY3" fmla="*/ 239660 h 465873"/>
              <a:gd name="connsiteX4" fmla="*/ 919028 w 1562100"/>
              <a:gd name="connsiteY4" fmla="*/ 465873 h 465873"/>
              <a:gd name="connsiteX5" fmla="*/ 1147628 w 1562100"/>
              <a:gd name="connsiteY5" fmla="*/ 301220 h 465873"/>
              <a:gd name="connsiteX6" fmla="*/ 0 w 1562100"/>
              <a:gd name="connsiteY6" fmla="*/ 292256 h 465873"/>
              <a:gd name="connsiteX7" fmla="*/ 304801 w 1562100"/>
              <a:gd name="connsiteY7" fmla="*/ 88454 h 465873"/>
              <a:gd name="connsiteX0" fmla="*/ 251241 w 1562100"/>
              <a:gd name="connsiteY0" fmla="*/ 119419 h 465873"/>
              <a:gd name="connsiteX1" fmla="*/ 1259687 w 1562100"/>
              <a:gd name="connsiteY1" fmla="*/ 88454 h 465873"/>
              <a:gd name="connsiteX2" fmla="*/ 1304510 w 1562100"/>
              <a:gd name="connsiteY2" fmla="*/ 0 h 465873"/>
              <a:gd name="connsiteX3" fmla="*/ 1562100 w 1562100"/>
              <a:gd name="connsiteY3" fmla="*/ 239660 h 465873"/>
              <a:gd name="connsiteX4" fmla="*/ 919028 w 1562100"/>
              <a:gd name="connsiteY4" fmla="*/ 465873 h 465873"/>
              <a:gd name="connsiteX5" fmla="*/ 1147628 w 1562100"/>
              <a:gd name="connsiteY5" fmla="*/ 301220 h 465873"/>
              <a:gd name="connsiteX6" fmla="*/ 0 w 1562100"/>
              <a:gd name="connsiteY6" fmla="*/ 292256 h 465873"/>
              <a:gd name="connsiteX7" fmla="*/ 251241 w 1562100"/>
              <a:gd name="connsiteY7" fmla="*/ 119419 h 465873"/>
              <a:gd name="connsiteX0" fmla="*/ 251241 w 1562100"/>
              <a:gd name="connsiteY0" fmla="*/ 119419 h 465873"/>
              <a:gd name="connsiteX1" fmla="*/ 1229080 w 1562100"/>
              <a:gd name="connsiteY1" fmla="*/ 129742 h 465873"/>
              <a:gd name="connsiteX2" fmla="*/ 1304510 w 1562100"/>
              <a:gd name="connsiteY2" fmla="*/ 0 h 465873"/>
              <a:gd name="connsiteX3" fmla="*/ 1562100 w 1562100"/>
              <a:gd name="connsiteY3" fmla="*/ 239660 h 465873"/>
              <a:gd name="connsiteX4" fmla="*/ 919028 w 1562100"/>
              <a:gd name="connsiteY4" fmla="*/ 465873 h 465873"/>
              <a:gd name="connsiteX5" fmla="*/ 1147628 w 1562100"/>
              <a:gd name="connsiteY5" fmla="*/ 301220 h 465873"/>
              <a:gd name="connsiteX6" fmla="*/ 0 w 1562100"/>
              <a:gd name="connsiteY6" fmla="*/ 292256 h 465873"/>
              <a:gd name="connsiteX7" fmla="*/ 251241 w 1562100"/>
              <a:gd name="connsiteY7" fmla="*/ 119419 h 465873"/>
              <a:gd name="connsiteX0" fmla="*/ 251241 w 1562100"/>
              <a:gd name="connsiteY0" fmla="*/ 83293 h 429747"/>
              <a:gd name="connsiteX1" fmla="*/ 1229080 w 1562100"/>
              <a:gd name="connsiteY1" fmla="*/ 93616 h 429747"/>
              <a:gd name="connsiteX2" fmla="*/ 1220346 w 1562100"/>
              <a:gd name="connsiteY2" fmla="*/ 0 h 429747"/>
              <a:gd name="connsiteX3" fmla="*/ 1562100 w 1562100"/>
              <a:gd name="connsiteY3" fmla="*/ 203534 h 429747"/>
              <a:gd name="connsiteX4" fmla="*/ 919028 w 1562100"/>
              <a:gd name="connsiteY4" fmla="*/ 429747 h 429747"/>
              <a:gd name="connsiteX5" fmla="*/ 1147628 w 1562100"/>
              <a:gd name="connsiteY5" fmla="*/ 265094 h 429747"/>
              <a:gd name="connsiteX6" fmla="*/ 0 w 1562100"/>
              <a:gd name="connsiteY6" fmla="*/ 256130 h 429747"/>
              <a:gd name="connsiteX7" fmla="*/ 251241 w 1562100"/>
              <a:gd name="connsiteY7" fmla="*/ 83293 h 429747"/>
              <a:gd name="connsiteX0" fmla="*/ 251241 w 1692174"/>
              <a:gd name="connsiteY0" fmla="*/ 83293 h 429747"/>
              <a:gd name="connsiteX1" fmla="*/ 1229080 w 1692174"/>
              <a:gd name="connsiteY1" fmla="*/ 93616 h 429747"/>
              <a:gd name="connsiteX2" fmla="*/ 1220346 w 1692174"/>
              <a:gd name="connsiteY2" fmla="*/ 0 h 429747"/>
              <a:gd name="connsiteX3" fmla="*/ 1692174 w 1692174"/>
              <a:gd name="connsiteY3" fmla="*/ 162246 h 429747"/>
              <a:gd name="connsiteX4" fmla="*/ 919028 w 1692174"/>
              <a:gd name="connsiteY4" fmla="*/ 429747 h 429747"/>
              <a:gd name="connsiteX5" fmla="*/ 1147628 w 1692174"/>
              <a:gd name="connsiteY5" fmla="*/ 265094 h 429747"/>
              <a:gd name="connsiteX6" fmla="*/ 0 w 1692174"/>
              <a:gd name="connsiteY6" fmla="*/ 256130 h 429747"/>
              <a:gd name="connsiteX7" fmla="*/ 251241 w 1692174"/>
              <a:gd name="connsiteY7" fmla="*/ 83293 h 429747"/>
              <a:gd name="connsiteX0" fmla="*/ 251241 w 1692174"/>
              <a:gd name="connsiteY0" fmla="*/ 83293 h 429747"/>
              <a:gd name="connsiteX1" fmla="*/ 1229080 w 1692174"/>
              <a:gd name="connsiteY1" fmla="*/ 93616 h 429747"/>
              <a:gd name="connsiteX2" fmla="*/ 1220346 w 1692174"/>
              <a:gd name="connsiteY2" fmla="*/ 0 h 429747"/>
              <a:gd name="connsiteX3" fmla="*/ 1692174 w 1692174"/>
              <a:gd name="connsiteY3" fmla="*/ 162246 h 429747"/>
              <a:gd name="connsiteX4" fmla="*/ 919028 w 1692174"/>
              <a:gd name="connsiteY4" fmla="*/ 429747 h 429747"/>
              <a:gd name="connsiteX5" fmla="*/ 1178232 w 1692174"/>
              <a:gd name="connsiteY5" fmla="*/ 254772 h 429747"/>
              <a:gd name="connsiteX6" fmla="*/ 0 w 1692174"/>
              <a:gd name="connsiteY6" fmla="*/ 256130 h 429747"/>
              <a:gd name="connsiteX7" fmla="*/ 251241 w 1692174"/>
              <a:gd name="connsiteY7" fmla="*/ 83293 h 429747"/>
              <a:gd name="connsiteX0" fmla="*/ 251241 w 1692174"/>
              <a:gd name="connsiteY0" fmla="*/ 83293 h 378137"/>
              <a:gd name="connsiteX1" fmla="*/ 1229080 w 1692174"/>
              <a:gd name="connsiteY1" fmla="*/ 93616 h 378137"/>
              <a:gd name="connsiteX2" fmla="*/ 1220346 w 1692174"/>
              <a:gd name="connsiteY2" fmla="*/ 0 h 378137"/>
              <a:gd name="connsiteX3" fmla="*/ 1692174 w 1692174"/>
              <a:gd name="connsiteY3" fmla="*/ 162246 h 378137"/>
              <a:gd name="connsiteX4" fmla="*/ 972589 w 1692174"/>
              <a:gd name="connsiteY4" fmla="*/ 378137 h 378137"/>
              <a:gd name="connsiteX5" fmla="*/ 1178232 w 1692174"/>
              <a:gd name="connsiteY5" fmla="*/ 254772 h 378137"/>
              <a:gd name="connsiteX6" fmla="*/ 0 w 1692174"/>
              <a:gd name="connsiteY6" fmla="*/ 256130 h 378137"/>
              <a:gd name="connsiteX7" fmla="*/ 251241 w 1692174"/>
              <a:gd name="connsiteY7" fmla="*/ 83293 h 378137"/>
              <a:gd name="connsiteX0" fmla="*/ 228288 w 1692174"/>
              <a:gd name="connsiteY0" fmla="*/ 93616 h 378137"/>
              <a:gd name="connsiteX1" fmla="*/ 1229080 w 1692174"/>
              <a:gd name="connsiteY1" fmla="*/ 93616 h 378137"/>
              <a:gd name="connsiteX2" fmla="*/ 1220346 w 1692174"/>
              <a:gd name="connsiteY2" fmla="*/ 0 h 378137"/>
              <a:gd name="connsiteX3" fmla="*/ 1692174 w 1692174"/>
              <a:gd name="connsiteY3" fmla="*/ 162246 h 378137"/>
              <a:gd name="connsiteX4" fmla="*/ 972589 w 1692174"/>
              <a:gd name="connsiteY4" fmla="*/ 378137 h 378137"/>
              <a:gd name="connsiteX5" fmla="*/ 1178232 w 1692174"/>
              <a:gd name="connsiteY5" fmla="*/ 254772 h 378137"/>
              <a:gd name="connsiteX6" fmla="*/ 0 w 1692174"/>
              <a:gd name="connsiteY6" fmla="*/ 256130 h 378137"/>
              <a:gd name="connsiteX7" fmla="*/ 228288 w 1692174"/>
              <a:gd name="connsiteY7" fmla="*/ 93616 h 378137"/>
              <a:gd name="connsiteX0" fmla="*/ 228288 w 1692174"/>
              <a:gd name="connsiteY0" fmla="*/ 62650 h 347171"/>
              <a:gd name="connsiteX1" fmla="*/ 1229080 w 1692174"/>
              <a:gd name="connsiteY1" fmla="*/ 62650 h 347171"/>
              <a:gd name="connsiteX2" fmla="*/ 1220346 w 1692174"/>
              <a:gd name="connsiteY2" fmla="*/ 0 h 347171"/>
              <a:gd name="connsiteX3" fmla="*/ 1692174 w 1692174"/>
              <a:gd name="connsiteY3" fmla="*/ 131280 h 347171"/>
              <a:gd name="connsiteX4" fmla="*/ 972589 w 1692174"/>
              <a:gd name="connsiteY4" fmla="*/ 347171 h 347171"/>
              <a:gd name="connsiteX5" fmla="*/ 1178232 w 1692174"/>
              <a:gd name="connsiteY5" fmla="*/ 223806 h 347171"/>
              <a:gd name="connsiteX6" fmla="*/ 0 w 1692174"/>
              <a:gd name="connsiteY6" fmla="*/ 225164 h 347171"/>
              <a:gd name="connsiteX7" fmla="*/ 228288 w 1692174"/>
              <a:gd name="connsiteY7" fmla="*/ 62650 h 34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174" h="347171">
                <a:moveTo>
                  <a:pt x="228288" y="62650"/>
                </a:moveTo>
                <a:lnTo>
                  <a:pt x="1229080" y="62650"/>
                </a:lnTo>
                <a:lnTo>
                  <a:pt x="1220346" y="0"/>
                </a:lnTo>
                <a:lnTo>
                  <a:pt x="1692174" y="131280"/>
                </a:lnTo>
                <a:lnTo>
                  <a:pt x="972589" y="347171"/>
                </a:lnTo>
                <a:lnTo>
                  <a:pt x="1178232" y="223806"/>
                </a:lnTo>
                <a:lnTo>
                  <a:pt x="0" y="225164"/>
                </a:lnTo>
                <a:lnTo>
                  <a:pt x="228288" y="62650"/>
                </a:lnTo>
                <a:close/>
              </a:path>
            </a:pathLst>
          </a:custGeom>
          <a:solidFill>
            <a:srgbClr val="33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5">
            <a:extLst>
              <a:ext uri="{FF2B5EF4-FFF2-40B4-BE49-F238E27FC236}">
                <a16:creationId xmlns:a16="http://schemas.microsoft.com/office/drawing/2014/main" id="{D662265E-4ADB-41DC-A4A7-57CDF71CF915}"/>
              </a:ext>
            </a:extLst>
          </p:cNvPr>
          <p:cNvSpPr/>
          <p:nvPr/>
        </p:nvSpPr>
        <p:spPr>
          <a:xfrm flipH="1" flipV="1">
            <a:off x="7413256" y="3918218"/>
            <a:ext cx="808952" cy="231484"/>
          </a:xfrm>
          <a:custGeom>
            <a:avLst/>
            <a:gdLst>
              <a:gd name="connsiteX0" fmla="*/ 0 w 1257299"/>
              <a:gd name="connsiteY0" fmla="*/ 151207 h 604826"/>
              <a:gd name="connsiteX1" fmla="*/ 954886 w 1257299"/>
              <a:gd name="connsiteY1" fmla="*/ 151207 h 604826"/>
              <a:gd name="connsiteX2" fmla="*/ 954886 w 1257299"/>
              <a:gd name="connsiteY2" fmla="*/ 0 h 604826"/>
              <a:gd name="connsiteX3" fmla="*/ 1257299 w 1257299"/>
              <a:gd name="connsiteY3" fmla="*/ 302413 h 604826"/>
              <a:gd name="connsiteX4" fmla="*/ 954886 w 1257299"/>
              <a:gd name="connsiteY4" fmla="*/ 604826 h 604826"/>
              <a:gd name="connsiteX5" fmla="*/ 954886 w 1257299"/>
              <a:gd name="connsiteY5" fmla="*/ 453620 h 604826"/>
              <a:gd name="connsiteX6" fmla="*/ 0 w 1257299"/>
              <a:gd name="connsiteY6" fmla="*/ 453620 h 604826"/>
              <a:gd name="connsiteX7" fmla="*/ 0 w 1257299"/>
              <a:gd name="connsiteY7" fmla="*/ 151207 h 604826"/>
              <a:gd name="connsiteX0" fmla="*/ 313765 w 1571064"/>
              <a:gd name="connsiteY0" fmla="*/ 151207 h 604826"/>
              <a:gd name="connsiteX1" fmla="*/ 1268651 w 1571064"/>
              <a:gd name="connsiteY1" fmla="*/ 151207 h 604826"/>
              <a:gd name="connsiteX2" fmla="*/ 1268651 w 1571064"/>
              <a:gd name="connsiteY2" fmla="*/ 0 h 604826"/>
              <a:gd name="connsiteX3" fmla="*/ 1571064 w 1571064"/>
              <a:gd name="connsiteY3" fmla="*/ 302413 h 604826"/>
              <a:gd name="connsiteX4" fmla="*/ 1268651 w 1571064"/>
              <a:gd name="connsiteY4" fmla="*/ 604826 h 604826"/>
              <a:gd name="connsiteX5" fmla="*/ 1268651 w 1571064"/>
              <a:gd name="connsiteY5" fmla="*/ 453620 h 604826"/>
              <a:gd name="connsiteX6" fmla="*/ 0 w 1571064"/>
              <a:gd name="connsiteY6" fmla="*/ 381903 h 604826"/>
              <a:gd name="connsiteX7" fmla="*/ 313765 w 1571064"/>
              <a:gd name="connsiteY7" fmla="*/ 151207 h 604826"/>
              <a:gd name="connsiteX0" fmla="*/ 313765 w 1571064"/>
              <a:gd name="connsiteY0" fmla="*/ 151207 h 604826"/>
              <a:gd name="connsiteX1" fmla="*/ 1268651 w 1571064"/>
              <a:gd name="connsiteY1" fmla="*/ 151207 h 604826"/>
              <a:gd name="connsiteX2" fmla="*/ 1268651 w 1571064"/>
              <a:gd name="connsiteY2" fmla="*/ 0 h 604826"/>
              <a:gd name="connsiteX3" fmla="*/ 1571064 w 1571064"/>
              <a:gd name="connsiteY3" fmla="*/ 302413 h 604826"/>
              <a:gd name="connsiteX4" fmla="*/ 1268651 w 1571064"/>
              <a:gd name="connsiteY4" fmla="*/ 604826 h 604826"/>
              <a:gd name="connsiteX5" fmla="*/ 1156592 w 1571064"/>
              <a:gd name="connsiteY5" fmla="*/ 363973 h 604826"/>
              <a:gd name="connsiteX6" fmla="*/ 0 w 1571064"/>
              <a:gd name="connsiteY6" fmla="*/ 381903 h 604826"/>
              <a:gd name="connsiteX7" fmla="*/ 313765 w 1571064"/>
              <a:gd name="connsiteY7" fmla="*/ 151207 h 604826"/>
              <a:gd name="connsiteX0" fmla="*/ 313765 w 1571064"/>
              <a:gd name="connsiteY0" fmla="*/ 151207 h 528626"/>
              <a:gd name="connsiteX1" fmla="*/ 1268651 w 1571064"/>
              <a:gd name="connsiteY1" fmla="*/ 151207 h 528626"/>
              <a:gd name="connsiteX2" fmla="*/ 1268651 w 1571064"/>
              <a:gd name="connsiteY2" fmla="*/ 0 h 528626"/>
              <a:gd name="connsiteX3" fmla="*/ 1571064 w 1571064"/>
              <a:gd name="connsiteY3" fmla="*/ 302413 h 528626"/>
              <a:gd name="connsiteX4" fmla="*/ 927992 w 1571064"/>
              <a:gd name="connsiteY4" fmla="*/ 528626 h 528626"/>
              <a:gd name="connsiteX5" fmla="*/ 1156592 w 1571064"/>
              <a:gd name="connsiteY5" fmla="*/ 363973 h 528626"/>
              <a:gd name="connsiteX6" fmla="*/ 0 w 1571064"/>
              <a:gd name="connsiteY6" fmla="*/ 381903 h 528626"/>
              <a:gd name="connsiteX7" fmla="*/ 313765 w 1571064"/>
              <a:gd name="connsiteY7" fmla="*/ 151207 h 528626"/>
              <a:gd name="connsiteX0" fmla="*/ 313765 w 1571064"/>
              <a:gd name="connsiteY0" fmla="*/ 88454 h 465873"/>
              <a:gd name="connsiteX1" fmla="*/ 1268651 w 1571064"/>
              <a:gd name="connsiteY1" fmla="*/ 88454 h 465873"/>
              <a:gd name="connsiteX2" fmla="*/ 1313474 w 1571064"/>
              <a:gd name="connsiteY2" fmla="*/ 0 h 465873"/>
              <a:gd name="connsiteX3" fmla="*/ 1571064 w 1571064"/>
              <a:gd name="connsiteY3" fmla="*/ 239660 h 465873"/>
              <a:gd name="connsiteX4" fmla="*/ 927992 w 1571064"/>
              <a:gd name="connsiteY4" fmla="*/ 465873 h 465873"/>
              <a:gd name="connsiteX5" fmla="*/ 1156592 w 1571064"/>
              <a:gd name="connsiteY5" fmla="*/ 301220 h 465873"/>
              <a:gd name="connsiteX6" fmla="*/ 0 w 1571064"/>
              <a:gd name="connsiteY6" fmla="*/ 319150 h 465873"/>
              <a:gd name="connsiteX7" fmla="*/ 313765 w 1571064"/>
              <a:gd name="connsiteY7" fmla="*/ 88454 h 465873"/>
              <a:gd name="connsiteX0" fmla="*/ 304801 w 1562100"/>
              <a:gd name="connsiteY0" fmla="*/ 88454 h 465873"/>
              <a:gd name="connsiteX1" fmla="*/ 1259687 w 1562100"/>
              <a:gd name="connsiteY1" fmla="*/ 88454 h 465873"/>
              <a:gd name="connsiteX2" fmla="*/ 1304510 w 1562100"/>
              <a:gd name="connsiteY2" fmla="*/ 0 h 465873"/>
              <a:gd name="connsiteX3" fmla="*/ 1562100 w 1562100"/>
              <a:gd name="connsiteY3" fmla="*/ 239660 h 465873"/>
              <a:gd name="connsiteX4" fmla="*/ 919028 w 1562100"/>
              <a:gd name="connsiteY4" fmla="*/ 465873 h 465873"/>
              <a:gd name="connsiteX5" fmla="*/ 1147628 w 1562100"/>
              <a:gd name="connsiteY5" fmla="*/ 301220 h 465873"/>
              <a:gd name="connsiteX6" fmla="*/ 0 w 1562100"/>
              <a:gd name="connsiteY6" fmla="*/ 292256 h 465873"/>
              <a:gd name="connsiteX7" fmla="*/ 304801 w 1562100"/>
              <a:gd name="connsiteY7" fmla="*/ 88454 h 465873"/>
              <a:gd name="connsiteX0" fmla="*/ 251241 w 1562100"/>
              <a:gd name="connsiteY0" fmla="*/ 119419 h 465873"/>
              <a:gd name="connsiteX1" fmla="*/ 1259687 w 1562100"/>
              <a:gd name="connsiteY1" fmla="*/ 88454 h 465873"/>
              <a:gd name="connsiteX2" fmla="*/ 1304510 w 1562100"/>
              <a:gd name="connsiteY2" fmla="*/ 0 h 465873"/>
              <a:gd name="connsiteX3" fmla="*/ 1562100 w 1562100"/>
              <a:gd name="connsiteY3" fmla="*/ 239660 h 465873"/>
              <a:gd name="connsiteX4" fmla="*/ 919028 w 1562100"/>
              <a:gd name="connsiteY4" fmla="*/ 465873 h 465873"/>
              <a:gd name="connsiteX5" fmla="*/ 1147628 w 1562100"/>
              <a:gd name="connsiteY5" fmla="*/ 301220 h 465873"/>
              <a:gd name="connsiteX6" fmla="*/ 0 w 1562100"/>
              <a:gd name="connsiteY6" fmla="*/ 292256 h 465873"/>
              <a:gd name="connsiteX7" fmla="*/ 251241 w 1562100"/>
              <a:gd name="connsiteY7" fmla="*/ 119419 h 465873"/>
              <a:gd name="connsiteX0" fmla="*/ 251241 w 1562100"/>
              <a:gd name="connsiteY0" fmla="*/ 119419 h 465873"/>
              <a:gd name="connsiteX1" fmla="*/ 1229080 w 1562100"/>
              <a:gd name="connsiteY1" fmla="*/ 129742 h 465873"/>
              <a:gd name="connsiteX2" fmla="*/ 1304510 w 1562100"/>
              <a:gd name="connsiteY2" fmla="*/ 0 h 465873"/>
              <a:gd name="connsiteX3" fmla="*/ 1562100 w 1562100"/>
              <a:gd name="connsiteY3" fmla="*/ 239660 h 465873"/>
              <a:gd name="connsiteX4" fmla="*/ 919028 w 1562100"/>
              <a:gd name="connsiteY4" fmla="*/ 465873 h 465873"/>
              <a:gd name="connsiteX5" fmla="*/ 1147628 w 1562100"/>
              <a:gd name="connsiteY5" fmla="*/ 301220 h 465873"/>
              <a:gd name="connsiteX6" fmla="*/ 0 w 1562100"/>
              <a:gd name="connsiteY6" fmla="*/ 292256 h 465873"/>
              <a:gd name="connsiteX7" fmla="*/ 251241 w 1562100"/>
              <a:gd name="connsiteY7" fmla="*/ 119419 h 465873"/>
              <a:gd name="connsiteX0" fmla="*/ 251241 w 1562100"/>
              <a:gd name="connsiteY0" fmla="*/ 83293 h 429747"/>
              <a:gd name="connsiteX1" fmla="*/ 1229080 w 1562100"/>
              <a:gd name="connsiteY1" fmla="*/ 93616 h 429747"/>
              <a:gd name="connsiteX2" fmla="*/ 1220346 w 1562100"/>
              <a:gd name="connsiteY2" fmla="*/ 0 h 429747"/>
              <a:gd name="connsiteX3" fmla="*/ 1562100 w 1562100"/>
              <a:gd name="connsiteY3" fmla="*/ 203534 h 429747"/>
              <a:gd name="connsiteX4" fmla="*/ 919028 w 1562100"/>
              <a:gd name="connsiteY4" fmla="*/ 429747 h 429747"/>
              <a:gd name="connsiteX5" fmla="*/ 1147628 w 1562100"/>
              <a:gd name="connsiteY5" fmla="*/ 265094 h 429747"/>
              <a:gd name="connsiteX6" fmla="*/ 0 w 1562100"/>
              <a:gd name="connsiteY6" fmla="*/ 256130 h 429747"/>
              <a:gd name="connsiteX7" fmla="*/ 251241 w 1562100"/>
              <a:gd name="connsiteY7" fmla="*/ 83293 h 429747"/>
              <a:gd name="connsiteX0" fmla="*/ 251241 w 1692174"/>
              <a:gd name="connsiteY0" fmla="*/ 83293 h 429747"/>
              <a:gd name="connsiteX1" fmla="*/ 1229080 w 1692174"/>
              <a:gd name="connsiteY1" fmla="*/ 93616 h 429747"/>
              <a:gd name="connsiteX2" fmla="*/ 1220346 w 1692174"/>
              <a:gd name="connsiteY2" fmla="*/ 0 h 429747"/>
              <a:gd name="connsiteX3" fmla="*/ 1692174 w 1692174"/>
              <a:gd name="connsiteY3" fmla="*/ 162246 h 429747"/>
              <a:gd name="connsiteX4" fmla="*/ 919028 w 1692174"/>
              <a:gd name="connsiteY4" fmla="*/ 429747 h 429747"/>
              <a:gd name="connsiteX5" fmla="*/ 1147628 w 1692174"/>
              <a:gd name="connsiteY5" fmla="*/ 265094 h 429747"/>
              <a:gd name="connsiteX6" fmla="*/ 0 w 1692174"/>
              <a:gd name="connsiteY6" fmla="*/ 256130 h 429747"/>
              <a:gd name="connsiteX7" fmla="*/ 251241 w 1692174"/>
              <a:gd name="connsiteY7" fmla="*/ 83293 h 429747"/>
              <a:gd name="connsiteX0" fmla="*/ 251241 w 1692174"/>
              <a:gd name="connsiteY0" fmla="*/ 83293 h 429747"/>
              <a:gd name="connsiteX1" fmla="*/ 1229080 w 1692174"/>
              <a:gd name="connsiteY1" fmla="*/ 93616 h 429747"/>
              <a:gd name="connsiteX2" fmla="*/ 1220346 w 1692174"/>
              <a:gd name="connsiteY2" fmla="*/ 0 h 429747"/>
              <a:gd name="connsiteX3" fmla="*/ 1692174 w 1692174"/>
              <a:gd name="connsiteY3" fmla="*/ 162246 h 429747"/>
              <a:gd name="connsiteX4" fmla="*/ 919028 w 1692174"/>
              <a:gd name="connsiteY4" fmla="*/ 429747 h 429747"/>
              <a:gd name="connsiteX5" fmla="*/ 1178232 w 1692174"/>
              <a:gd name="connsiteY5" fmla="*/ 254772 h 429747"/>
              <a:gd name="connsiteX6" fmla="*/ 0 w 1692174"/>
              <a:gd name="connsiteY6" fmla="*/ 256130 h 429747"/>
              <a:gd name="connsiteX7" fmla="*/ 251241 w 1692174"/>
              <a:gd name="connsiteY7" fmla="*/ 83293 h 429747"/>
              <a:gd name="connsiteX0" fmla="*/ 251241 w 1692174"/>
              <a:gd name="connsiteY0" fmla="*/ 83293 h 378137"/>
              <a:gd name="connsiteX1" fmla="*/ 1229080 w 1692174"/>
              <a:gd name="connsiteY1" fmla="*/ 93616 h 378137"/>
              <a:gd name="connsiteX2" fmla="*/ 1220346 w 1692174"/>
              <a:gd name="connsiteY2" fmla="*/ 0 h 378137"/>
              <a:gd name="connsiteX3" fmla="*/ 1692174 w 1692174"/>
              <a:gd name="connsiteY3" fmla="*/ 162246 h 378137"/>
              <a:gd name="connsiteX4" fmla="*/ 972589 w 1692174"/>
              <a:gd name="connsiteY4" fmla="*/ 378137 h 378137"/>
              <a:gd name="connsiteX5" fmla="*/ 1178232 w 1692174"/>
              <a:gd name="connsiteY5" fmla="*/ 254772 h 378137"/>
              <a:gd name="connsiteX6" fmla="*/ 0 w 1692174"/>
              <a:gd name="connsiteY6" fmla="*/ 256130 h 378137"/>
              <a:gd name="connsiteX7" fmla="*/ 251241 w 1692174"/>
              <a:gd name="connsiteY7" fmla="*/ 83293 h 378137"/>
              <a:gd name="connsiteX0" fmla="*/ 228288 w 1692174"/>
              <a:gd name="connsiteY0" fmla="*/ 93616 h 378137"/>
              <a:gd name="connsiteX1" fmla="*/ 1229080 w 1692174"/>
              <a:gd name="connsiteY1" fmla="*/ 93616 h 378137"/>
              <a:gd name="connsiteX2" fmla="*/ 1220346 w 1692174"/>
              <a:gd name="connsiteY2" fmla="*/ 0 h 378137"/>
              <a:gd name="connsiteX3" fmla="*/ 1692174 w 1692174"/>
              <a:gd name="connsiteY3" fmla="*/ 162246 h 378137"/>
              <a:gd name="connsiteX4" fmla="*/ 972589 w 1692174"/>
              <a:gd name="connsiteY4" fmla="*/ 378137 h 378137"/>
              <a:gd name="connsiteX5" fmla="*/ 1178232 w 1692174"/>
              <a:gd name="connsiteY5" fmla="*/ 254772 h 378137"/>
              <a:gd name="connsiteX6" fmla="*/ 0 w 1692174"/>
              <a:gd name="connsiteY6" fmla="*/ 256130 h 378137"/>
              <a:gd name="connsiteX7" fmla="*/ 228288 w 1692174"/>
              <a:gd name="connsiteY7" fmla="*/ 93616 h 378137"/>
              <a:gd name="connsiteX0" fmla="*/ 228288 w 1692174"/>
              <a:gd name="connsiteY0" fmla="*/ 62650 h 347171"/>
              <a:gd name="connsiteX1" fmla="*/ 1229080 w 1692174"/>
              <a:gd name="connsiteY1" fmla="*/ 62650 h 347171"/>
              <a:gd name="connsiteX2" fmla="*/ 1220346 w 1692174"/>
              <a:gd name="connsiteY2" fmla="*/ 0 h 347171"/>
              <a:gd name="connsiteX3" fmla="*/ 1692174 w 1692174"/>
              <a:gd name="connsiteY3" fmla="*/ 131280 h 347171"/>
              <a:gd name="connsiteX4" fmla="*/ 972589 w 1692174"/>
              <a:gd name="connsiteY4" fmla="*/ 347171 h 347171"/>
              <a:gd name="connsiteX5" fmla="*/ 1178232 w 1692174"/>
              <a:gd name="connsiteY5" fmla="*/ 223806 h 347171"/>
              <a:gd name="connsiteX6" fmla="*/ 0 w 1692174"/>
              <a:gd name="connsiteY6" fmla="*/ 225164 h 347171"/>
              <a:gd name="connsiteX7" fmla="*/ 228288 w 1692174"/>
              <a:gd name="connsiteY7" fmla="*/ 62650 h 347171"/>
              <a:gd name="connsiteX0" fmla="*/ 228288 w 1692174"/>
              <a:gd name="connsiteY0" fmla="*/ 93797 h 378318"/>
              <a:gd name="connsiteX1" fmla="*/ 1229080 w 1692174"/>
              <a:gd name="connsiteY1" fmla="*/ 93797 h 378318"/>
              <a:gd name="connsiteX2" fmla="*/ 1253325 w 1692174"/>
              <a:gd name="connsiteY2" fmla="*/ 0 h 378318"/>
              <a:gd name="connsiteX3" fmla="*/ 1692174 w 1692174"/>
              <a:gd name="connsiteY3" fmla="*/ 162427 h 378318"/>
              <a:gd name="connsiteX4" fmla="*/ 972589 w 1692174"/>
              <a:gd name="connsiteY4" fmla="*/ 378318 h 378318"/>
              <a:gd name="connsiteX5" fmla="*/ 1178232 w 1692174"/>
              <a:gd name="connsiteY5" fmla="*/ 254953 h 378318"/>
              <a:gd name="connsiteX6" fmla="*/ 0 w 1692174"/>
              <a:gd name="connsiteY6" fmla="*/ 256311 h 378318"/>
              <a:gd name="connsiteX7" fmla="*/ 228288 w 1692174"/>
              <a:gd name="connsiteY7" fmla="*/ 93797 h 378318"/>
              <a:gd name="connsiteX0" fmla="*/ 228288 w 1692174"/>
              <a:gd name="connsiteY0" fmla="*/ 93797 h 365859"/>
              <a:gd name="connsiteX1" fmla="*/ 1229080 w 1692174"/>
              <a:gd name="connsiteY1" fmla="*/ 93797 h 365859"/>
              <a:gd name="connsiteX2" fmla="*/ 1253325 w 1692174"/>
              <a:gd name="connsiteY2" fmla="*/ 0 h 365859"/>
              <a:gd name="connsiteX3" fmla="*/ 1692174 w 1692174"/>
              <a:gd name="connsiteY3" fmla="*/ 162427 h 365859"/>
              <a:gd name="connsiteX4" fmla="*/ 972589 w 1692174"/>
              <a:gd name="connsiteY4" fmla="*/ 365859 h 365859"/>
              <a:gd name="connsiteX5" fmla="*/ 1178232 w 1692174"/>
              <a:gd name="connsiteY5" fmla="*/ 254953 h 365859"/>
              <a:gd name="connsiteX6" fmla="*/ 0 w 1692174"/>
              <a:gd name="connsiteY6" fmla="*/ 256311 h 365859"/>
              <a:gd name="connsiteX7" fmla="*/ 228288 w 1692174"/>
              <a:gd name="connsiteY7" fmla="*/ 93797 h 36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174" h="365859">
                <a:moveTo>
                  <a:pt x="228288" y="93797"/>
                </a:moveTo>
                <a:lnTo>
                  <a:pt x="1229080" y="93797"/>
                </a:lnTo>
                <a:lnTo>
                  <a:pt x="1253325" y="0"/>
                </a:lnTo>
                <a:lnTo>
                  <a:pt x="1692174" y="162427"/>
                </a:lnTo>
                <a:lnTo>
                  <a:pt x="972589" y="365859"/>
                </a:lnTo>
                <a:lnTo>
                  <a:pt x="1178232" y="254953"/>
                </a:lnTo>
                <a:lnTo>
                  <a:pt x="0" y="256311"/>
                </a:lnTo>
                <a:lnTo>
                  <a:pt x="228288" y="93797"/>
                </a:lnTo>
                <a:close/>
              </a:path>
            </a:pathLst>
          </a:custGeom>
          <a:solidFill>
            <a:srgbClr val="33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peech Bubble: Rectangle with Corners Rounded 18">
            <a:extLst>
              <a:ext uri="{FF2B5EF4-FFF2-40B4-BE49-F238E27FC236}">
                <a16:creationId xmlns:a16="http://schemas.microsoft.com/office/drawing/2014/main" id="{C0B10E1E-67B3-4314-8433-AF100FDA48C6}"/>
              </a:ext>
            </a:extLst>
          </p:cNvPr>
          <p:cNvSpPr/>
          <p:nvPr/>
        </p:nvSpPr>
        <p:spPr>
          <a:xfrm flipH="1" flipV="1">
            <a:off x="4627756" y="5909067"/>
            <a:ext cx="3368394" cy="749737"/>
          </a:xfrm>
          <a:prstGeom prst="wedgeRoundRectCallout">
            <a:avLst>
              <a:gd name="adj1" fmla="val -27830"/>
              <a:gd name="adj2" fmla="val 87143"/>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9E41074-D971-48CC-8432-C073ECD38923}"/>
              </a:ext>
            </a:extLst>
          </p:cNvPr>
          <p:cNvSpPr txBox="1"/>
          <p:nvPr/>
        </p:nvSpPr>
        <p:spPr>
          <a:xfrm>
            <a:off x="4689946" y="5909067"/>
            <a:ext cx="3127786" cy="707886"/>
          </a:xfrm>
          <a:prstGeom prst="rect">
            <a:avLst/>
          </a:prstGeom>
          <a:noFill/>
        </p:spPr>
        <p:txBody>
          <a:bodyPr wrap="square">
            <a:spAutoFit/>
          </a:bodyPr>
          <a:lstStyle/>
          <a:p>
            <a:pPr>
              <a:spcAft>
                <a:spcPts val="1800"/>
              </a:spcAft>
            </a:pP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Circulaciones</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bajas</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son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opuestas</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y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débiles</a:t>
            </a:r>
            <a:endPar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spTree>
    <p:extLst>
      <p:ext uri="{BB962C8B-B14F-4D97-AF65-F5344CB8AC3E}">
        <p14:creationId xmlns:p14="http://schemas.microsoft.com/office/powerpoint/2010/main" val="2675333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3055381" y="431249"/>
            <a:ext cx="7429862" cy="830997"/>
          </a:xfrm>
          <a:prstGeom prst="rect">
            <a:avLst/>
          </a:prstGeom>
          <a:noFill/>
        </p:spPr>
        <p:txBody>
          <a:bodyPr wrap="square">
            <a:spAutoFit/>
          </a:bodyPr>
          <a:lstStyle/>
          <a:p>
            <a:pPr>
              <a:spcAft>
                <a:spcPts val="300"/>
              </a:spcAft>
            </a:pPr>
            <a:r>
              <a:rPr lang="en-US" sz="48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Estructura</a:t>
            </a: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de la MJO</a:t>
            </a:r>
          </a:p>
        </p:txBody>
      </p:sp>
      <p:pic>
        <p:nvPicPr>
          <p:cNvPr id="2" name="Picture 1">
            <a:extLst>
              <a:ext uri="{FF2B5EF4-FFF2-40B4-BE49-F238E27FC236}">
                <a16:creationId xmlns:a16="http://schemas.microsoft.com/office/drawing/2014/main" id="{E619833B-C864-4537-83A7-875F41C009A8}"/>
              </a:ext>
            </a:extLst>
          </p:cNvPr>
          <p:cNvPicPr>
            <a:picLocks noChangeAspect="1"/>
          </p:cNvPicPr>
          <p:nvPr/>
        </p:nvPicPr>
        <p:blipFill rotWithShape="1">
          <a:blip r:embed="rId4"/>
          <a:srcRect b="36771"/>
          <a:stretch/>
        </p:blipFill>
        <p:spPr>
          <a:xfrm>
            <a:off x="1585332" y="1534295"/>
            <a:ext cx="9285012" cy="4375732"/>
          </a:xfrm>
          <a:prstGeom prst="rect">
            <a:avLst/>
          </a:prstGeom>
        </p:spPr>
      </p:pic>
      <p:sp>
        <p:nvSpPr>
          <p:cNvPr id="21" name="TextBox 20">
            <a:extLst>
              <a:ext uri="{FF2B5EF4-FFF2-40B4-BE49-F238E27FC236}">
                <a16:creationId xmlns:a16="http://schemas.microsoft.com/office/drawing/2014/main" id="{876776E8-3BB4-43B0-BA92-01946C1D20A1}"/>
              </a:ext>
            </a:extLst>
          </p:cNvPr>
          <p:cNvSpPr txBox="1"/>
          <p:nvPr/>
        </p:nvSpPr>
        <p:spPr>
          <a:xfrm>
            <a:off x="1473820" y="5910027"/>
            <a:ext cx="6094140" cy="369332"/>
          </a:xfrm>
          <a:prstGeom prst="rect">
            <a:avLst/>
          </a:prstGeom>
          <a:noFill/>
        </p:spPr>
        <p:txBody>
          <a:bodyPr wrap="square">
            <a:spAutoFit/>
          </a:bodyPr>
          <a:lstStyle/>
          <a:p>
            <a:r>
              <a:rPr lang="en-US" dirty="0">
                <a:solidFill>
                  <a:schemeClr val="bg1">
                    <a:lumMod val="95000"/>
                  </a:schemeClr>
                </a:solidFill>
                <a:latin typeface="Segoe UI Semilight" panose="020B0402040204020203" pitchFamily="34" charset="0"/>
                <a:cs typeface="Segoe UI Semilight" panose="020B0402040204020203" pitchFamily="34" charset="0"/>
              </a:rPr>
              <a:t>Source: </a:t>
            </a:r>
            <a:r>
              <a:rPr lang="en-US" dirty="0" err="1">
                <a:solidFill>
                  <a:schemeClr val="bg1">
                    <a:lumMod val="95000"/>
                  </a:schemeClr>
                </a:solidFill>
                <a:latin typeface="Segoe UI Semilight" panose="020B0402040204020203" pitchFamily="34" charset="0"/>
                <a:cs typeface="Segoe UI Semilight" panose="020B0402040204020203" pitchFamily="34" charset="0"/>
              </a:rPr>
              <a:t>Adames</a:t>
            </a:r>
            <a:r>
              <a:rPr lang="en-US" dirty="0">
                <a:solidFill>
                  <a:schemeClr val="bg1">
                    <a:lumMod val="95000"/>
                  </a:schemeClr>
                </a:solidFill>
                <a:latin typeface="Segoe UI Semilight" panose="020B0402040204020203" pitchFamily="34" charset="0"/>
                <a:cs typeface="Segoe UI Semilight" panose="020B0402040204020203" pitchFamily="34" charset="0"/>
              </a:rPr>
              <a:t> and Wallace (2015)</a:t>
            </a:r>
          </a:p>
        </p:txBody>
      </p:sp>
      <p:sp>
        <p:nvSpPr>
          <p:cNvPr id="22" name="TextBox 21">
            <a:extLst>
              <a:ext uri="{FF2B5EF4-FFF2-40B4-BE49-F238E27FC236}">
                <a16:creationId xmlns:a16="http://schemas.microsoft.com/office/drawing/2014/main" id="{A1D53369-2236-4C8E-B0B6-AE74F266867A}"/>
              </a:ext>
            </a:extLst>
          </p:cNvPr>
          <p:cNvSpPr txBox="1"/>
          <p:nvPr/>
        </p:nvSpPr>
        <p:spPr>
          <a:xfrm>
            <a:off x="3739375" y="4802339"/>
            <a:ext cx="1808355" cy="369332"/>
          </a:xfrm>
          <a:prstGeom prst="rect">
            <a:avLst/>
          </a:prstGeom>
          <a:noFill/>
        </p:spPr>
        <p:txBody>
          <a:bodyPr wrap="square">
            <a:spAutoFit/>
          </a:bodyPr>
          <a:lstStyle/>
          <a:p>
            <a:r>
              <a:rPr lang="en-US" dirty="0">
                <a:latin typeface="Segoe UI Semibold" panose="020B0702040204020203" pitchFamily="34" charset="0"/>
                <a:cs typeface="Segoe UI Semibold" panose="020B0702040204020203" pitchFamily="34" charset="0"/>
              </a:rPr>
              <a:t>Cyclonic Gyre</a:t>
            </a:r>
          </a:p>
        </p:txBody>
      </p:sp>
      <p:pic>
        <p:nvPicPr>
          <p:cNvPr id="15" name="Picture 14">
            <a:extLst>
              <a:ext uri="{FF2B5EF4-FFF2-40B4-BE49-F238E27FC236}">
                <a16:creationId xmlns:a16="http://schemas.microsoft.com/office/drawing/2014/main" id="{F9DD7688-3B61-44A8-929F-B5EAFE385FA6}"/>
              </a:ext>
            </a:extLst>
          </p:cNvPr>
          <p:cNvPicPr>
            <a:picLocks noChangeAspect="1"/>
          </p:cNvPicPr>
          <p:nvPr/>
        </p:nvPicPr>
        <p:blipFill rotWithShape="1">
          <a:blip r:embed="rId5"/>
          <a:srcRect t="15323"/>
          <a:stretch/>
        </p:blipFill>
        <p:spPr>
          <a:xfrm>
            <a:off x="6759161" y="3445375"/>
            <a:ext cx="1418060" cy="1396983"/>
          </a:xfrm>
          <a:prstGeom prst="rect">
            <a:avLst/>
          </a:prstGeom>
        </p:spPr>
      </p:pic>
      <p:pic>
        <p:nvPicPr>
          <p:cNvPr id="24" name="Picture 23">
            <a:extLst>
              <a:ext uri="{FF2B5EF4-FFF2-40B4-BE49-F238E27FC236}">
                <a16:creationId xmlns:a16="http://schemas.microsoft.com/office/drawing/2014/main" id="{D2CBB01F-2EC3-4B06-9165-5A8174DFD332}"/>
              </a:ext>
            </a:extLst>
          </p:cNvPr>
          <p:cNvPicPr>
            <a:picLocks noChangeAspect="1"/>
          </p:cNvPicPr>
          <p:nvPr/>
        </p:nvPicPr>
        <p:blipFill rotWithShape="1">
          <a:blip r:embed="rId5"/>
          <a:srcRect t="15323" b="35126"/>
          <a:stretch/>
        </p:blipFill>
        <p:spPr>
          <a:xfrm>
            <a:off x="6755443" y="1628078"/>
            <a:ext cx="1418060" cy="1817297"/>
          </a:xfrm>
          <a:prstGeom prst="rect">
            <a:avLst/>
          </a:prstGeom>
        </p:spPr>
      </p:pic>
      <p:sp>
        <p:nvSpPr>
          <p:cNvPr id="26" name="TextBox 25">
            <a:extLst>
              <a:ext uri="{FF2B5EF4-FFF2-40B4-BE49-F238E27FC236}">
                <a16:creationId xmlns:a16="http://schemas.microsoft.com/office/drawing/2014/main" id="{D804B003-74EA-4288-8F94-A1302541F931}"/>
              </a:ext>
            </a:extLst>
          </p:cNvPr>
          <p:cNvSpPr txBox="1"/>
          <p:nvPr/>
        </p:nvSpPr>
        <p:spPr>
          <a:xfrm>
            <a:off x="6983282" y="2245046"/>
            <a:ext cx="1169356" cy="923330"/>
          </a:xfrm>
          <a:prstGeom prst="rect">
            <a:avLst/>
          </a:prstGeom>
          <a:noFill/>
        </p:spPr>
        <p:txBody>
          <a:bodyPr wrap="square">
            <a:spAutoFit/>
          </a:bodyPr>
          <a:lstStyle/>
          <a:p>
            <a:r>
              <a:rPr lang="en-US" dirty="0">
                <a:latin typeface="Segoe UI Semibold" panose="020B0702040204020203" pitchFamily="34" charset="0"/>
                <a:cs typeface="Segoe UI Semibold" panose="020B0702040204020203" pitchFamily="34" charset="0"/>
              </a:rPr>
              <a:t>Most</a:t>
            </a:r>
          </a:p>
          <a:p>
            <a:r>
              <a:rPr lang="en-US" dirty="0">
                <a:latin typeface="Segoe UI Semibold" panose="020B0702040204020203" pitchFamily="34" charset="0"/>
                <a:cs typeface="Segoe UI Semibold" panose="020B0702040204020203" pitchFamily="34" charset="0"/>
              </a:rPr>
              <a:t>Unstable</a:t>
            </a:r>
          </a:p>
          <a:p>
            <a:r>
              <a:rPr lang="en-US" dirty="0">
                <a:latin typeface="Segoe UI Semibold" panose="020B0702040204020203" pitchFamily="34" charset="0"/>
                <a:cs typeface="Segoe UI Semibold" panose="020B0702040204020203" pitchFamily="34" charset="0"/>
              </a:rPr>
              <a:t>Column</a:t>
            </a:r>
          </a:p>
        </p:txBody>
      </p:sp>
    </p:spTree>
    <p:extLst>
      <p:ext uri="{BB962C8B-B14F-4D97-AF65-F5344CB8AC3E}">
        <p14:creationId xmlns:p14="http://schemas.microsoft.com/office/powerpoint/2010/main" val="3985972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663827-C475-43DC-99EF-2EA052029B42}"/>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#3</a:t>
            </a:r>
          </a:p>
        </p:txBody>
      </p:sp>
      <p:sp>
        <p:nvSpPr>
          <p:cNvPr id="5" name="TextBox 4">
            <a:extLst>
              <a:ext uri="{FF2B5EF4-FFF2-40B4-BE49-F238E27FC236}">
                <a16:creationId xmlns:a16="http://schemas.microsoft.com/office/drawing/2014/main" id="{6A9DB043-1F75-44BB-88EC-1E500A5C9A57}"/>
              </a:ext>
            </a:extLst>
          </p:cNvPr>
          <p:cNvSpPr txBox="1"/>
          <p:nvPr/>
        </p:nvSpPr>
        <p:spPr>
          <a:xfrm>
            <a:off x="1233995" y="1483402"/>
            <a:ext cx="9534618" cy="3600986"/>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 Qué genera la convección de la MJO en la </a:t>
            </a:r>
            <a:r>
              <a:rPr lang="en-US" sz="2800" b="1" dirty="0" err="1">
                <a:latin typeface="Segoe UI" panose="020B0502040204020203" pitchFamily="34" charset="0"/>
                <a:cs typeface="Segoe UI" panose="020B0502040204020203" pitchFamily="34" charset="0"/>
              </a:rPr>
              <a:t>tropósfera</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alta</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justo</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encima</a:t>
            </a:r>
            <a:r>
              <a:rPr lang="en-US" sz="2800" b="1" dirty="0">
                <a:latin typeface="Segoe UI" panose="020B0502040204020203" pitchFamily="34" charset="0"/>
                <a:cs typeface="Segoe UI" panose="020B0502040204020203" pitchFamily="34" charset="0"/>
              </a:rPr>
              <a:t> de </a:t>
            </a:r>
            <a:r>
              <a:rPr lang="en-US" sz="2800" b="1" dirty="0" err="1">
                <a:latin typeface="Segoe UI" panose="020B0502040204020203" pitchFamily="34" charset="0"/>
                <a:cs typeface="Segoe UI" panose="020B0502040204020203" pitchFamily="34" charset="0"/>
              </a:rPr>
              <a:t>ella</a:t>
            </a:r>
            <a:r>
              <a:rPr lang="en-US" sz="2800" b="1" dirty="0">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(1 ó </a:t>
            </a:r>
            <a:r>
              <a:rPr lang="en-US" sz="2800" dirty="0" err="1">
                <a:latin typeface="Segoe UI" panose="020B0502040204020203" pitchFamily="34" charset="0"/>
                <a:cs typeface="Segoe UI" panose="020B0502040204020203" pitchFamily="34" charset="0"/>
              </a:rPr>
              <a:t>más</a:t>
            </a:r>
            <a:r>
              <a:rPr lang="en-US" sz="2800" dirty="0">
                <a:latin typeface="Segoe UI" panose="020B0502040204020203" pitchFamily="34" charset="0"/>
                <a:cs typeface="Segoe UI" panose="020B0502040204020203" pitchFamily="34" charset="0"/>
              </a:rPr>
              <a:t>)</a:t>
            </a:r>
          </a:p>
          <a:p>
            <a:pPr>
              <a:spcAft>
                <a:spcPts val="1800"/>
              </a:spcAft>
            </a:pPr>
            <a:r>
              <a:rPr lang="en-US" sz="2800" dirty="0">
                <a:latin typeface="Segoe UI" panose="020B0502040204020203" pitchFamily="34" charset="0"/>
                <a:cs typeface="Segoe UI" panose="020B0502040204020203" pitchFamily="34" charset="0"/>
              </a:rPr>
              <a:t>a. Una dorsal</a:t>
            </a:r>
          </a:p>
          <a:p>
            <a:pPr>
              <a:spcAft>
                <a:spcPts val="1800"/>
              </a:spcAft>
            </a:pPr>
            <a:r>
              <a:rPr lang="en-US" sz="2800" dirty="0">
                <a:latin typeface="Segoe UI" panose="020B0502040204020203" pitchFamily="34" charset="0"/>
                <a:cs typeface="Segoe UI" panose="020B0502040204020203" pitchFamily="34" charset="0"/>
              </a:rPr>
              <a:t>b. Una </a:t>
            </a:r>
            <a:r>
              <a:rPr lang="en-US" sz="2800" dirty="0" err="1">
                <a:latin typeface="Segoe UI" panose="020B0502040204020203" pitchFamily="34" charset="0"/>
                <a:cs typeface="Segoe UI" panose="020B0502040204020203" pitchFamily="34" charset="0"/>
              </a:rPr>
              <a:t>vaguada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c. Una </a:t>
            </a:r>
            <a:r>
              <a:rPr lang="en-US" sz="2800" dirty="0" err="1">
                <a:latin typeface="Segoe UI" panose="020B0502040204020203" pitchFamily="34" charset="0"/>
                <a:cs typeface="Segoe UI" panose="020B0502040204020203" pitchFamily="34" charset="0"/>
              </a:rPr>
              <a:t>perturbación</a:t>
            </a:r>
            <a:r>
              <a:rPr lang="en-US" sz="2800" dirty="0">
                <a:latin typeface="Segoe UI" panose="020B0502040204020203" pitchFamily="34" charset="0"/>
                <a:cs typeface="Segoe UI" panose="020B0502040204020203" pitchFamily="34" charset="0"/>
              </a:rPr>
              <a:t> en la </a:t>
            </a:r>
            <a:r>
              <a:rPr lang="en-US" sz="2800" dirty="0" err="1">
                <a:latin typeface="Segoe UI" panose="020B0502040204020203" pitchFamily="34" charset="0"/>
                <a:cs typeface="Segoe UI" panose="020B0502040204020203" pitchFamily="34" charset="0"/>
              </a:rPr>
              <a:t>tropopausa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d. Un </a:t>
            </a:r>
            <a:r>
              <a:rPr lang="en-US" sz="2800" dirty="0" err="1">
                <a:latin typeface="Segoe UI" panose="020B0502040204020203" pitchFamily="34" charset="0"/>
                <a:cs typeface="Segoe UI" panose="020B0502040204020203" pitchFamily="34" charset="0"/>
              </a:rPr>
              <a:t>calentamiento</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estabilización</a:t>
            </a:r>
            <a:r>
              <a:rPr lang="en-US" sz="2800" dirty="0">
                <a:latin typeface="Segoe UI" panose="020B0502040204020203" pitchFamily="34" charset="0"/>
                <a:cs typeface="Segoe UI" panose="020B0502040204020203" pitchFamily="34" charset="0"/>
              </a:rPr>
              <a:t> de la </a:t>
            </a:r>
            <a:r>
              <a:rPr lang="en-US" sz="2800" dirty="0" err="1">
                <a:latin typeface="Segoe UI" panose="020B0502040204020203" pitchFamily="34" charset="0"/>
                <a:cs typeface="Segoe UI" panose="020B0502040204020203" pitchFamily="34" charset="0"/>
              </a:rPr>
              <a:t>columna</a:t>
            </a:r>
            <a:r>
              <a:rPr lang="en-US" sz="2800"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723785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663827-C475-43DC-99EF-2EA052029B42}"/>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#3</a:t>
            </a:r>
          </a:p>
        </p:txBody>
      </p:sp>
      <p:sp>
        <p:nvSpPr>
          <p:cNvPr id="5" name="TextBox 4">
            <a:extLst>
              <a:ext uri="{FF2B5EF4-FFF2-40B4-BE49-F238E27FC236}">
                <a16:creationId xmlns:a16="http://schemas.microsoft.com/office/drawing/2014/main" id="{6A9DB043-1F75-44BB-88EC-1E500A5C9A57}"/>
              </a:ext>
            </a:extLst>
          </p:cNvPr>
          <p:cNvSpPr txBox="1"/>
          <p:nvPr/>
        </p:nvSpPr>
        <p:spPr>
          <a:xfrm>
            <a:off x="1233995" y="1483402"/>
            <a:ext cx="9534618" cy="3600986"/>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 Qué genera la convección de la MJO en la </a:t>
            </a:r>
            <a:r>
              <a:rPr lang="en-US" sz="2800" b="1" dirty="0" err="1">
                <a:latin typeface="Segoe UI" panose="020B0502040204020203" pitchFamily="34" charset="0"/>
                <a:cs typeface="Segoe UI" panose="020B0502040204020203" pitchFamily="34" charset="0"/>
              </a:rPr>
              <a:t>tropósfera</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alta</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justo</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encima</a:t>
            </a:r>
            <a:r>
              <a:rPr lang="en-US" sz="2800" b="1" dirty="0">
                <a:latin typeface="Segoe UI" panose="020B0502040204020203" pitchFamily="34" charset="0"/>
                <a:cs typeface="Segoe UI" panose="020B0502040204020203" pitchFamily="34" charset="0"/>
              </a:rPr>
              <a:t> de </a:t>
            </a:r>
            <a:r>
              <a:rPr lang="en-US" sz="2800" b="1" dirty="0" err="1">
                <a:latin typeface="Segoe UI" panose="020B0502040204020203" pitchFamily="34" charset="0"/>
                <a:cs typeface="Segoe UI" panose="020B0502040204020203" pitchFamily="34" charset="0"/>
              </a:rPr>
              <a:t>ella</a:t>
            </a:r>
            <a:r>
              <a:rPr lang="en-US" sz="2800" b="1" dirty="0">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(1 ó </a:t>
            </a:r>
            <a:r>
              <a:rPr lang="en-US" sz="2800" dirty="0" err="1">
                <a:latin typeface="Segoe UI" panose="020B0502040204020203" pitchFamily="34" charset="0"/>
                <a:cs typeface="Segoe UI" panose="020B0502040204020203" pitchFamily="34" charset="0"/>
              </a:rPr>
              <a:t>más</a:t>
            </a:r>
            <a:r>
              <a:rPr lang="en-US" sz="2800" dirty="0">
                <a:latin typeface="Segoe UI" panose="020B0502040204020203" pitchFamily="34" charset="0"/>
                <a:cs typeface="Segoe UI" panose="020B0502040204020203" pitchFamily="34" charset="0"/>
              </a:rPr>
              <a:t>)</a:t>
            </a:r>
          </a:p>
          <a:p>
            <a:pPr>
              <a:spcAft>
                <a:spcPts val="1800"/>
              </a:spcAft>
            </a:pPr>
            <a:r>
              <a:rPr lang="en-US" sz="2800" dirty="0">
                <a:latin typeface="Segoe UI" panose="020B0502040204020203" pitchFamily="34" charset="0"/>
                <a:cs typeface="Segoe UI" panose="020B0502040204020203" pitchFamily="34" charset="0"/>
              </a:rPr>
              <a:t>a. Una dorsal</a:t>
            </a:r>
          </a:p>
          <a:p>
            <a:pPr>
              <a:spcAft>
                <a:spcPts val="1800"/>
              </a:spcAft>
            </a:pPr>
            <a:r>
              <a:rPr lang="en-US" sz="2800" dirty="0">
                <a:latin typeface="Segoe UI" panose="020B0502040204020203" pitchFamily="34" charset="0"/>
                <a:cs typeface="Segoe UI" panose="020B0502040204020203" pitchFamily="34" charset="0"/>
              </a:rPr>
              <a:t>b. Una </a:t>
            </a:r>
            <a:r>
              <a:rPr lang="en-US" sz="2800" dirty="0" err="1">
                <a:latin typeface="Segoe UI" panose="020B0502040204020203" pitchFamily="34" charset="0"/>
                <a:cs typeface="Segoe UI" panose="020B0502040204020203" pitchFamily="34" charset="0"/>
              </a:rPr>
              <a:t>vaguada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c. Una </a:t>
            </a:r>
            <a:r>
              <a:rPr lang="en-US" sz="2800" dirty="0" err="1">
                <a:latin typeface="Segoe UI" panose="020B0502040204020203" pitchFamily="34" charset="0"/>
                <a:cs typeface="Segoe UI" panose="020B0502040204020203" pitchFamily="34" charset="0"/>
              </a:rPr>
              <a:t>perturbación</a:t>
            </a:r>
            <a:r>
              <a:rPr lang="en-US" sz="2800" dirty="0">
                <a:latin typeface="Segoe UI" panose="020B0502040204020203" pitchFamily="34" charset="0"/>
                <a:cs typeface="Segoe UI" panose="020B0502040204020203" pitchFamily="34" charset="0"/>
              </a:rPr>
              <a:t> en la </a:t>
            </a:r>
            <a:r>
              <a:rPr lang="en-US" sz="2800" dirty="0" err="1">
                <a:latin typeface="Segoe UI" panose="020B0502040204020203" pitchFamily="34" charset="0"/>
                <a:cs typeface="Segoe UI" panose="020B0502040204020203" pitchFamily="34" charset="0"/>
              </a:rPr>
              <a:t>tropopausa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d. Un </a:t>
            </a:r>
            <a:r>
              <a:rPr lang="en-US" sz="2800" dirty="0" err="1">
                <a:latin typeface="Segoe UI" panose="020B0502040204020203" pitchFamily="34" charset="0"/>
                <a:cs typeface="Segoe UI" panose="020B0502040204020203" pitchFamily="34" charset="0"/>
              </a:rPr>
              <a:t>calentamiento</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estabilización</a:t>
            </a:r>
            <a:r>
              <a:rPr lang="en-US" sz="2800" dirty="0">
                <a:latin typeface="Segoe UI" panose="020B0502040204020203" pitchFamily="34" charset="0"/>
                <a:cs typeface="Segoe UI" panose="020B0502040204020203" pitchFamily="34" charset="0"/>
              </a:rPr>
              <a:t> de la </a:t>
            </a:r>
            <a:r>
              <a:rPr lang="en-US" sz="2800" dirty="0" err="1">
                <a:latin typeface="Segoe UI" panose="020B0502040204020203" pitchFamily="34" charset="0"/>
                <a:cs typeface="Segoe UI" panose="020B0502040204020203" pitchFamily="34" charset="0"/>
              </a:rPr>
              <a:t>columna</a:t>
            </a:r>
            <a:r>
              <a:rPr lang="en-US" sz="2800" dirty="0">
                <a:latin typeface="Segoe UI" panose="020B0502040204020203" pitchFamily="34" charset="0"/>
                <a:cs typeface="Segoe UI" panose="020B0502040204020203" pitchFamily="34" charset="0"/>
              </a:rPr>
              <a:t>)</a:t>
            </a:r>
          </a:p>
        </p:txBody>
      </p:sp>
      <p:sp>
        <p:nvSpPr>
          <p:cNvPr id="6" name="Oval 5">
            <a:extLst>
              <a:ext uri="{FF2B5EF4-FFF2-40B4-BE49-F238E27FC236}">
                <a16:creationId xmlns:a16="http://schemas.microsoft.com/office/drawing/2014/main" id="{7288F2FF-03F2-44AE-8FB7-7FC035B2A38F}"/>
              </a:ext>
            </a:extLst>
          </p:cNvPr>
          <p:cNvSpPr/>
          <p:nvPr/>
        </p:nvSpPr>
        <p:spPr>
          <a:xfrm>
            <a:off x="843377" y="2648842"/>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B25C414-153F-4CF5-A978-8D7934A6F6BE}"/>
              </a:ext>
            </a:extLst>
          </p:cNvPr>
          <p:cNvSpPr/>
          <p:nvPr/>
        </p:nvSpPr>
        <p:spPr>
          <a:xfrm>
            <a:off x="843377" y="3987396"/>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312EA0-4746-4338-A983-5278446BB05C}"/>
              </a:ext>
            </a:extLst>
          </p:cNvPr>
          <p:cNvSpPr/>
          <p:nvPr/>
        </p:nvSpPr>
        <p:spPr>
          <a:xfrm>
            <a:off x="843377" y="4608642"/>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318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76C486-9868-4A17-AA42-C18F8BB6F351}"/>
              </a:ext>
            </a:extLst>
          </p:cNvPr>
          <p:cNvSpPr txBox="1"/>
          <p:nvPr/>
        </p:nvSpPr>
        <p:spPr>
          <a:xfrm>
            <a:off x="1812834" y="407450"/>
            <a:ext cx="10058400" cy="830997"/>
          </a:xfrm>
          <a:prstGeom prst="rect">
            <a:avLst/>
          </a:prstGeom>
          <a:noFill/>
        </p:spPr>
        <p:txBody>
          <a:bodyPr wrap="square">
            <a:spAutoFit/>
          </a:bodyPr>
          <a:lstStyle/>
          <a:p>
            <a:pPr>
              <a:spcAft>
                <a:spcPts val="300"/>
              </a:spcAft>
            </a:pPr>
            <a:r>
              <a:rPr lang="en-US" sz="48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Cómo</a:t>
            </a: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se </a:t>
            </a:r>
            <a:r>
              <a:rPr lang="en-US" sz="48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propaga</a:t>
            </a: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la MJO?</a:t>
            </a:r>
          </a:p>
        </p:txBody>
      </p:sp>
      <p:sp>
        <p:nvSpPr>
          <p:cNvPr id="5" name="TextBox 4">
            <a:extLst>
              <a:ext uri="{FF2B5EF4-FFF2-40B4-BE49-F238E27FC236}">
                <a16:creationId xmlns:a16="http://schemas.microsoft.com/office/drawing/2014/main" id="{1EE5AF7E-62CB-4B79-8D3B-4CD495E8F68F}"/>
              </a:ext>
            </a:extLst>
          </p:cNvPr>
          <p:cNvSpPr txBox="1"/>
          <p:nvPr/>
        </p:nvSpPr>
        <p:spPr>
          <a:xfrm>
            <a:off x="108857" y="6450550"/>
            <a:ext cx="8930640" cy="307777"/>
          </a:xfrm>
          <a:prstGeom prst="rect">
            <a:avLst/>
          </a:prstGeom>
          <a:noFill/>
        </p:spPr>
        <p:txBody>
          <a:bodyPr wrap="square">
            <a:spAutoFit/>
          </a:bodyPr>
          <a:lstStyle/>
          <a:p>
            <a:r>
              <a:rPr lang="en-US" sz="1400" dirty="0">
                <a:solidFill>
                  <a:schemeClr val="accent1">
                    <a:lumMod val="60000"/>
                    <a:lumOff val="40000"/>
                  </a:schemeClr>
                </a:solidFill>
                <a:latin typeface="Segoe UI Semilight" panose="020B0402040204020203" pitchFamily="34" charset="0"/>
                <a:cs typeface="Segoe UI Semilight" panose="020B0402040204020203" pitchFamily="34" charset="0"/>
              </a:rPr>
              <a:t>Sources: CPC, https://asr.science.energy.gov/news/thematic-highlights/post/6234</a:t>
            </a:r>
          </a:p>
        </p:txBody>
      </p:sp>
      <p:sp>
        <p:nvSpPr>
          <p:cNvPr id="8" name="TextBox 7">
            <a:extLst>
              <a:ext uri="{FF2B5EF4-FFF2-40B4-BE49-F238E27FC236}">
                <a16:creationId xmlns:a16="http://schemas.microsoft.com/office/drawing/2014/main" id="{69B91BEB-05D0-49DB-8AF0-8041FC47957E}"/>
              </a:ext>
            </a:extLst>
          </p:cNvPr>
          <p:cNvSpPr txBox="1"/>
          <p:nvPr/>
        </p:nvSpPr>
        <p:spPr>
          <a:xfrm>
            <a:off x="600600" y="1633847"/>
            <a:ext cx="4160969" cy="4185761"/>
          </a:xfrm>
          <a:prstGeom prst="rect">
            <a:avLst/>
          </a:prstGeom>
          <a:noFill/>
        </p:spPr>
        <p:txBody>
          <a:bodyPr wrap="square">
            <a:spAutoFit/>
          </a:bodyPr>
          <a:lstStyle/>
          <a:p>
            <a:pPr>
              <a:spcAft>
                <a:spcPts val="600"/>
              </a:spcAft>
            </a:pP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Hacia el </a:t>
            </a:r>
            <a:r>
              <a:rPr lang="en-US" sz="21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este</a:t>
            </a: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
            </a:r>
          </a:p>
          <a:p>
            <a:pPr>
              <a:spcAft>
                <a:spcPts val="600"/>
              </a:spcAft>
            </a:pPr>
            <a:endParaRPr lang="en-US" sz="8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a:spcAft>
                <a:spcPts val="600"/>
              </a:spcAft>
            </a:pPr>
            <a:r>
              <a:rPr lang="en-US" sz="21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Conducida</a:t>
            </a: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por </a:t>
            </a:r>
            <a:r>
              <a:rPr lang="en-US" sz="21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ondas</a:t>
            </a: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1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ecuatoriales</a:t>
            </a: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1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atrapadas</a:t>
            </a: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(Kelvin y Rossby) y por </a:t>
            </a:r>
            <a:r>
              <a:rPr lang="en-US" sz="21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procesos</a:t>
            </a: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a:t>
            </a:r>
            <a:r>
              <a:rPr lang="en-US" sz="21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acoplamiento</a:t>
            </a: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1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océano-atmósfera</a:t>
            </a: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(AOC).</a:t>
            </a:r>
          </a:p>
          <a:p>
            <a:pPr marL="457200" indent="-457200">
              <a:spcAft>
                <a:spcPts val="600"/>
              </a:spcAft>
              <a:buFont typeface="+mj-lt"/>
              <a:buAutoNum type="arabicPeriod"/>
            </a:pPr>
            <a:endParaRPr lang="en-US" sz="1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a:spcAft>
                <a:spcPts val="600"/>
              </a:spcAft>
            </a:pP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AOC: Al </a:t>
            </a:r>
            <a:r>
              <a:rPr lang="en-US" sz="21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este</a:t>
            </a: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la convección</a:t>
            </a:r>
          </a:p>
          <a:p>
            <a:pPr marL="457200" indent="-457200">
              <a:spcAft>
                <a:spcPts val="1800"/>
              </a:spcAft>
              <a:buFont typeface="+mj-lt"/>
              <a:buAutoNum type="alphaLcPeriod"/>
            </a:pPr>
            <a:r>
              <a:rPr lang="en-US" sz="20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Circulaciones</a:t>
            </a:r>
            <a:r>
              <a:rPr lang="en-US" sz="2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horizontales</a:t>
            </a:r>
            <a:r>
              <a:rPr lang="en-US" sz="2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favorecen</a:t>
            </a:r>
            <a:r>
              <a:rPr lang="en-US" sz="2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ascensos</a:t>
            </a:r>
            <a:endParaRPr lang="en-US" sz="2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endParaRPr>
          </a:p>
          <a:p>
            <a:pPr marL="457200" indent="-457200">
              <a:spcAft>
                <a:spcPts val="1800"/>
              </a:spcAft>
              <a:buFont typeface="+mj-lt"/>
              <a:buAutoNum type="alphaLcPeriod"/>
            </a:pPr>
            <a:r>
              <a:rPr lang="en-US" sz="20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Radiación</a:t>
            </a:r>
            <a:r>
              <a:rPr lang="en-US" sz="2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solar </a:t>
            </a:r>
            <a:r>
              <a:rPr lang="en-US" sz="20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calienta</a:t>
            </a:r>
            <a:r>
              <a:rPr lang="en-US" sz="2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el </a:t>
            </a:r>
            <a:r>
              <a:rPr lang="en-US" sz="20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nivel</a:t>
            </a:r>
            <a:r>
              <a:rPr lang="en-US" sz="2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bajo y </a:t>
            </a:r>
            <a:r>
              <a:rPr lang="en-US" sz="2000"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destabiliza</a:t>
            </a:r>
            <a:r>
              <a:rPr lang="en-US" sz="2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a:t>
            </a:r>
            <a:endParaRPr lang="en-US" sz="2000" baseline="30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grpSp>
        <p:nvGrpSpPr>
          <p:cNvPr id="21" name="Group 20">
            <a:extLst>
              <a:ext uri="{FF2B5EF4-FFF2-40B4-BE49-F238E27FC236}">
                <a16:creationId xmlns:a16="http://schemas.microsoft.com/office/drawing/2014/main" id="{8A15C1A4-E429-4E4E-8D64-7799D62B2CB3}"/>
              </a:ext>
            </a:extLst>
          </p:cNvPr>
          <p:cNvGrpSpPr/>
          <p:nvPr/>
        </p:nvGrpSpPr>
        <p:grpSpPr>
          <a:xfrm>
            <a:off x="4761570" y="1772671"/>
            <a:ext cx="6741971" cy="3892584"/>
            <a:chOff x="5023414" y="1940096"/>
            <a:chExt cx="6435523" cy="3647100"/>
          </a:xfrm>
        </p:grpSpPr>
        <p:pic>
          <p:nvPicPr>
            <p:cNvPr id="18" name="Picture 17">
              <a:extLst>
                <a:ext uri="{FF2B5EF4-FFF2-40B4-BE49-F238E27FC236}">
                  <a16:creationId xmlns:a16="http://schemas.microsoft.com/office/drawing/2014/main" id="{591BBCB4-3236-43D3-9EDA-235DAC657074}"/>
                </a:ext>
              </a:extLst>
            </p:cNvPr>
            <p:cNvPicPr>
              <a:picLocks noChangeAspect="1"/>
            </p:cNvPicPr>
            <p:nvPr/>
          </p:nvPicPr>
          <p:blipFill rotWithShape="1">
            <a:blip r:embed="rId4"/>
            <a:srcRect l="12342" t="15729" r="21772" b="11170"/>
            <a:stretch/>
          </p:blipFill>
          <p:spPr>
            <a:xfrm>
              <a:off x="5023414" y="1940096"/>
              <a:ext cx="6435523" cy="2705267"/>
            </a:xfrm>
            <a:prstGeom prst="rect">
              <a:avLst/>
            </a:prstGeom>
          </p:spPr>
        </p:pic>
        <p:sp>
          <p:nvSpPr>
            <p:cNvPr id="16" name="Speech Bubble: Rectangle with Corners Rounded 15">
              <a:extLst>
                <a:ext uri="{FF2B5EF4-FFF2-40B4-BE49-F238E27FC236}">
                  <a16:creationId xmlns:a16="http://schemas.microsoft.com/office/drawing/2014/main" id="{7D2CCF27-B57A-4218-9084-2B7922EC069B}"/>
                </a:ext>
              </a:extLst>
            </p:cNvPr>
            <p:cNvSpPr/>
            <p:nvPr/>
          </p:nvSpPr>
          <p:spPr>
            <a:xfrm flipV="1">
              <a:off x="7024553" y="4881369"/>
              <a:ext cx="3248894" cy="705827"/>
            </a:xfrm>
            <a:prstGeom prst="wedgeRoundRectCallout">
              <a:avLst>
                <a:gd name="adj1" fmla="val 20542"/>
                <a:gd name="adj2" fmla="val 86117"/>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DA759F5-F67C-449B-A9AC-354A65CB5118}"/>
                </a:ext>
              </a:extLst>
            </p:cNvPr>
            <p:cNvSpPr txBox="1"/>
            <p:nvPr/>
          </p:nvSpPr>
          <p:spPr>
            <a:xfrm>
              <a:off x="7150630" y="4893755"/>
              <a:ext cx="3389554" cy="605570"/>
            </a:xfrm>
            <a:prstGeom prst="rect">
              <a:avLst/>
            </a:prstGeom>
            <a:noFill/>
          </p:spPr>
          <p:txBody>
            <a:bodyPr wrap="square">
              <a:spAutoFit/>
            </a:bodyPr>
            <a:lstStyle/>
            <a:p>
              <a:pPr>
                <a:spcAft>
                  <a:spcPts val="1800"/>
                </a:spcAft>
              </a:pPr>
              <a:r>
                <a:rPr lang="en-US" dirty="0" err="1">
                  <a:latin typeface="Segoe UI Semibold" panose="020B0702040204020203" pitchFamily="34" charset="0"/>
                  <a:ea typeface="Verdana" panose="020B0604030504040204" pitchFamily="34" charset="0"/>
                  <a:cs typeface="Segoe UI Semibold" panose="020B0702040204020203" pitchFamily="34" charset="0"/>
                </a:rPr>
                <a:t>Región</a:t>
              </a:r>
              <a:r>
                <a:rPr lang="en-US" dirty="0">
                  <a:latin typeface="Segoe UI Semibold" panose="020B0702040204020203" pitchFamily="34" charset="0"/>
                  <a:ea typeface="Verdana" panose="020B0604030504040204" pitchFamily="34" charset="0"/>
                  <a:cs typeface="Segoe UI Semibold" panose="020B0702040204020203" pitchFamily="34" charset="0"/>
                </a:rPr>
                <a:t> </a:t>
              </a:r>
              <a:r>
                <a:rPr lang="en-US" dirty="0" err="1">
                  <a:latin typeface="Segoe UI Semibold" panose="020B0702040204020203" pitchFamily="34" charset="0"/>
                  <a:ea typeface="Verdana" panose="020B0604030504040204" pitchFamily="34" charset="0"/>
                  <a:cs typeface="Segoe UI Semibold" panose="020B0702040204020203" pitchFamily="34" charset="0"/>
                </a:rPr>
                <a:t>más</a:t>
              </a:r>
              <a:r>
                <a:rPr lang="en-US" dirty="0">
                  <a:latin typeface="Segoe UI Semibold" panose="020B0702040204020203" pitchFamily="34" charset="0"/>
                  <a:ea typeface="Verdana" panose="020B0604030504040204" pitchFamily="34" charset="0"/>
                  <a:cs typeface="Segoe UI Semibold" panose="020B0702040204020203" pitchFamily="34" charset="0"/>
                </a:rPr>
                <a:t> favorable para convección </a:t>
              </a:r>
              <a:r>
                <a:rPr lang="en-US" dirty="0" err="1">
                  <a:latin typeface="Segoe UI Semibold" panose="020B0702040204020203" pitchFamily="34" charset="0"/>
                  <a:ea typeface="Verdana" panose="020B0604030504040204" pitchFamily="34" charset="0"/>
                  <a:cs typeface="Segoe UI Semibold" panose="020B0702040204020203" pitchFamily="34" charset="0"/>
                </a:rPr>
                <a:t>nueva</a:t>
              </a:r>
              <a:r>
                <a:rPr lang="en-US" dirty="0">
                  <a:latin typeface="Segoe UI Semibold" panose="020B0702040204020203" pitchFamily="34" charset="0"/>
                  <a:ea typeface="Verdana" panose="020B0604030504040204" pitchFamily="34" charset="0"/>
                  <a:cs typeface="Segoe UI Semibold" panose="020B0702040204020203" pitchFamily="34" charset="0"/>
                </a:rPr>
                <a:t>.</a:t>
              </a:r>
            </a:p>
          </p:txBody>
        </p:sp>
        <p:sp>
          <p:nvSpPr>
            <p:cNvPr id="19" name="Arrow: Right 18">
              <a:extLst>
                <a:ext uri="{FF2B5EF4-FFF2-40B4-BE49-F238E27FC236}">
                  <a16:creationId xmlns:a16="http://schemas.microsoft.com/office/drawing/2014/main" id="{4242138A-121C-495A-A4BE-0CB36434F024}"/>
                </a:ext>
              </a:extLst>
            </p:cNvPr>
            <p:cNvSpPr/>
            <p:nvPr/>
          </p:nvSpPr>
          <p:spPr>
            <a:xfrm>
              <a:off x="8712828" y="2867360"/>
              <a:ext cx="933606" cy="561640"/>
            </a:xfrm>
            <a:prstGeom prst="rightArrow">
              <a:avLst/>
            </a:prstGeom>
            <a:solidFill>
              <a:srgbClr val="33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03592003-AE75-467B-9231-E0F15997F08E}"/>
              </a:ext>
            </a:extLst>
          </p:cNvPr>
          <p:cNvSpPr txBox="1"/>
          <p:nvPr/>
        </p:nvSpPr>
        <p:spPr>
          <a:xfrm>
            <a:off x="8616031" y="2954739"/>
            <a:ext cx="4351914" cy="261610"/>
          </a:xfrm>
          <a:prstGeom prst="rect">
            <a:avLst/>
          </a:prstGeom>
          <a:noFill/>
        </p:spPr>
        <p:txBody>
          <a:bodyPr wrap="square">
            <a:spAutoFit/>
          </a:bodyPr>
          <a:lstStyle/>
          <a:p>
            <a:pPr>
              <a:spcAft>
                <a:spcPts val="1800"/>
              </a:spcAft>
            </a:pPr>
            <a:r>
              <a:rPr lang="en-US" sz="1100" dirty="0">
                <a:latin typeface="Segoe UI Semibold" panose="020B0702040204020203" pitchFamily="34" charset="0"/>
                <a:ea typeface="Verdana" panose="020B0604030504040204" pitchFamily="34" charset="0"/>
                <a:cs typeface="Segoe UI Semibold" panose="020B0702040204020203" pitchFamily="34" charset="0"/>
              </a:rPr>
              <a:t>Propagation</a:t>
            </a:r>
          </a:p>
        </p:txBody>
      </p:sp>
    </p:spTree>
    <p:extLst>
      <p:ext uri="{BB962C8B-B14F-4D97-AF65-F5344CB8AC3E}">
        <p14:creationId xmlns:p14="http://schemas.microsoft.com/office/powerpoint/2010/main" val="3619777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476B4-20ED-4AEF-AE92-6F93679D83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4000"/>
                    </a14:imgEffect>
                  </a14:imgLayer>
                </a14:imgProps>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8CAF5A34-EEC2-4E17-9506-47FE63733AD9}"/>
              </a:ext>
            </a:extLst>
          </p:cNvPr>
          <p:cNvGrpSpPr/>
          <p:nvPr/>
        </p:nvGrpSpPr>
        <p:grpSpPr>
          <a:xfrm>
            <a:off x="4487950" y="1660599"/>
            <a:ext cx="7320334" cy="4765926"/>
            <a:chOff x="4690451" y="1460344"/>
            <a:chExt cx="7120558" cy="4733627"/>
          </a:xfrm>
        </p:grpSpPr>
        <p:sp>
          <p:nvSpPr>
            <p:cNvPr id="4" name="Rectangle 3">
              <a:extLst>
                <a:ext uri="{FF2B5EF4-FFF2-40B4-BE49-F238E27FC236}">
                  <a16:creationId xmlns:a16="http://schemas.microsoft.com/office/drawing/2014/main" id="{61FBBFDD-EFD8-4833-8047-2D44267BF550}"/>
                </a:ext>
              </a:extLst>
            </p:cNvPr>
            <p:cNvSpPr/>
            <p:nvPr/>
          </p:nvSpPr>
          <p:spPr>
            <a:xfrm>
              <a:off x="5029201" y="1460344"/>
              <a:ext cx="6686831" cy="4733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5" name="Picture 4">
              <a:extLst>
                <a:ext uri="{FF2B5EF4-FFF2-40B4-BE49-F238E27FC236}">
                  <a16:creationId xmlns:a16="http://schemas.microsoft.com/office/drawing/2014/main" id="{502663DC-204C-4783-AA21-A5B0F6681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2229" y="1872342"/>
              <a:ext cx="6250984" cy="4057931"/>
            </a:xfrm>
            <a:prstGeom prst="rect">
              <a:avLst/>
            </a:prstGeom>
          </p:spPr>
        </p:pic>
        <p:cxnSp>
          <p:nvCxnSpPr>
            <p:cNvPr id="6" name="Straight Arrow Connector 5">
              <a:extLst>
                <a:ext uri="{FF2B5EF4-FFF2-40B4-BE49-F238E27FC236}">
                  <a16:creationId xmlns:a16="http://schemas.microsoft.com/office/drawing/2014/main" id="{5ABC81B1-9300-4B10-836B-62261420AD16}"/>
                </a:ext>
              </a:extLst>
            </p:cNvPr>
            <p:cNvCxnSpPr/>
            <p:nvPr/>
          </p:nvCxnSpPr>
          <p:spPr>
            <a:xfrm>
              <a:off x="6955971" y="3004458"/>
              <a:ext cx="2884715"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1392F5B-484F-41AE-9EF5-17936BF87752}"/>
                </a:ext>
              </a:extLst>
            </p:cNvPr>
            <p:cNvCxnSpPr/>
            <p:nvPr/>
          </p:nvCxnSpPr>
          <p:spPr>
            <a:xfrm>
              <a:off x="6955971" y="5105400"/>
              <a:ext cx="2884715"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D91D0D8-218B-4317-8D7A-87EE4D89A031}"/>
                </a:ext>
              </a:extLst>
            </p:cNvPr>
            <p:cNvSpPr txBox="1"/>
            <p:nvPr/>
          </p:nvSpPr>
          <p:spPr>
            <a:xfrm>
              <a:off x="5124178" y="1514096"/>
              <a:ext cx="6686831" cy="366829"/>
            </a:xfrm>
            <a:prstGeom prst="rect">
              <a:avLst/>
            </a:prstGeom>
            <a:noFill/>
          </p:spPr>
          <p:txBody>
            <a:bodyPr wrap="square">
              <a:spAutoFit/>
            </a:bodyPr>
            <a:lstStyle/>
            <a:p>
              <a:pPr>
                <a:spcAft>
                  <a:spcPts val="1800"/>
                </a:spcAft>
              </a:pPr>
              <a:r>
                <a:rPr lang="en-US" dirty="0">
                  <a:latin typeface="Segoe UI Semilight" panose="020B0402040204020203" pitchFamily="34" charset="0"/>
                  <a:ea typeface="Verdana" panose="020B0604030504040204" pitchFamily="34" charset="0"/>
                  <a:cs typeface="Segoe UI Semilight" panose="020B0402040204020203" pitchFamily="34" charset="0"/>
                </a:rPr>
                <a:t>200 hPa Velocity Potential and Brightness Temperature (convection)</a:t>
              </a:r>
              <a:endParaRPr lang="en-US" baseline="30000" dirty="0">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9" name="TextBox 8">
              <a:extLst>
                <a:ext uri="{FF2B5EF4-FFF2-40B4-BE49-F238E27FC236}">
                  <a16:creationId xmlns:a16="http://schemas.microsoft.com/office/drawing/2014/main" id="{AD32AB1D-68A8-4C18-877F-3092E96E214B}"/>
                </a:ext>
              </a:extLst>
            </p:cNvPr>
            <p:cNvSpPr txBox="1"/>
            <p:nvPr/>
          </p:nvSpPr>
          <p:spPr>
            <a:xfrm>
              <a:off x="5573487" y="5609488"/>
              <a:ext cx="6065926" cy="374972"/>
            </a:xfrm>
            <a:prstGeom prst="rect">
              <a:avLst/>
            </a:prstGeom>
            <a:noFill/>
          </p:spPr>
          <p:txBody>
            <a:bodyPr wrap="square">
              <a:spAutoFit/>
            </a:bodyPr>
            <a:lstStyle/>
            <a:p>
              <a:pPr>
                <a:spcAft>
                  <a:spcPts val="1800"/>
                </a:spcAft>
              </a:pPr>
              <a:r>
                <a:rPr lang="en-US" dirty="0">
                  <a:latin typeface="Segoe UI Semilight" panose="020B0402040204020203" pitchFamily="34" charset="0"/>
                  <a:ea typeface="Verdana" panose="020B0604030504040204" pitchFamily="34" charset="0"/>
                  <a:cs typeface="Segoe UI Semilight" panose="020B0402040204020203" pitchFamily="34" charset="0"/>
                </a:rPr>
                <a:t>Convergent (C) / Divergent (D) and associated convection</a:t>
              </a:r>
              <a:endParaRPr lang="en-US" baseline="30000" dirty="0">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10" name="TextBox 9">
              <a:extLst>
                <a:ext uri="{FF2B5EF4-FFF2-40B4-BE49-F238E27FC236}">
                  <a16:creationId xmlns:a16="http://schemas.microsoft.com/office/drawing/2014/main" id="{C70CEEB3-6DC4-45CA-854B-5BF0B7D67BC1}"/>
                </a:ext>
              </a:extLst>
            </p:cNvPr>
            <p:cNvSpPr txBox="1"/>
            <p:nvPr/>
          </p:nvSpPr>
          <p:spPr>
            <a:xfrm>
              <a:off x="4690451" y="4074239"/>
              <a:ext cx="892630" cy="458536"/>
            </a:xfrm>
            <a:prstGeom prst="rect">
              <a:avLst/>
            </a:prstGeom>
            <a:noFill/>
          </p:spPr>
          <p:txBody>
            <a:bodyPr wrap="square">
              <a:spAutoFit/>
            </a:bodyPr>
            <a:lstStyle/>
            <a:p>
              <a:pPr algn="r">
                <a:spcAft>
                  <a:spcPts val="1800"/>
                </a:spcAft>
              </a:pPr>
              <a:r>
                <a:rPr lang="en-US" sz="1200" b="1" dirty="0">
                  <a:latin typeface="Segoe UI Semilight" panose="020B0402040204020203" pitchFamily="34" charset="0"/>
                  <a:ea typeface="Verdana" panose="020B0604030504040204" pitchFamily="34" charset="0"/>
                  <a:cs typeface="Segoe UI Semilight" panose="020B0402040204020203" pitchFamily="34" charset="0"/>
                </a:rPr>
                <a:t>MJO PHASE</a:t>
              </a:r>
            </a:p>
          </p:txBody>
        </p:sp>
      </p:grpSp>
      <p:sp>
        <p:nvSpPr>
          <p:cNvPr id="11" name="TextBox 10">
            <a:extLst>
              <a:ext uri="{FF2B5EF4-FFF2-40B4-BE49-F238E27FC236}">
                <a16:creationId xmlns:a16="http://schemas.microsoft.com/office/drawing/2014/main" id="{72F573A1-DA4F-4ACC-8FAF-2A144C7326A2}"/>
              </a:ext>
            </a:extLst>
          </p:cNvPr>
          <p:cNvSpPr txBox="1"/>
          <p:nvPr/>
        </p:nvSpPr>
        <p:spPr>
          <a:xfrm>
            <a:off x="2837456" y="376642"/>
            <a:ext cx="6884692" cy="830997"/>
          </a:xfrm>
          <a:prstGeom prst="rect">
            <a:avLst/>
          </a:prstGeom>
          <a:noFill/>
        </p:spPr>
        <p:txBody>
          <a:bodyPr wrap="square">
            <a:spAutoFit/>
          </a:bodyPr>
          <a:lstStyle/>
          <a:p>
            <a:pPr>
              <a:spcAft>
                <a:spcPts val="300"/>
              </a:spcAft>
            </a:pP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Propagación de la MJO</a:t>
            </a:r>
          </a:p>
        </p:txBody>
      </p:sp>
      <p:sp>
        <p:nvSpPr>
          <p:cNvPr id="12" name="TextBox 11">
            <a:extLst>
              <a:ext uri="{FF2B5EF4-FFF2-40B4-BE49-F238E27FC236}">
                <a16:creationId xmlns:a16="http://schemas.microsoft.com/office/drawing/2014/main" id="{43557B39-C386-4C20-8CBA-36E3E7F47015}"/>
              </a:ext>
            </a:extLst>
          </p:cNvPr>
          <p:cNvSpPr txBox="1"/>
          <p:nvPr/>
        </p:nvSpPr>
        <p:spPr>
          <a:xfrm>
            <a:off x="439730" y="1483214"/>
            <a:ext cx="2433864" cy="584775"/>
          </a:xfrm>
          <a:prstGeom prst="rect">
            <a:avLst/>
          </a:prstGeom>
          <a:noFill/>
        </p:spPr>
        <p:txBody>
          <a:bodyPr wrap="square">
            <a:spAutoFit/>
          </a:bodyPr>
          <a:lstStyle/>
          <a:p>
            <a:pPr>
              <a:spcAft>
                <a:spcPts val="600"/>
              </a:spcAft>
            </a:pPr>
            <a:r>
              <a:rPr lang="en-US" sz="32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Evaluar</a:t>
            </a:r>
            <a:r>
              <a:rPr lang="en-US" sz="32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a:t>
            </a:r>
            <a:endParaRPr lang="en-US" sz="32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358BA248-8F6F-4972-99F4-FF6F6B71D773}"/>
              </a:ext>
            </a:extLst>
          </p:cNvPr>
          <p:cNvSpPr txBox="1"/>
          <p:nvPr/>
        </p:nvSpPr>
        <p:spPr>
          <a:xfrm>
            <a:off x="448704" y="2108005"/>
            <a:ext cx="4404194" cy="1061829"/>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Es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uniforme</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la </a:t>
            </a:r>
            <a:r>
              <a:rPr lang="en-US" sz="24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propagación</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
            </a:r>
          </a:p>
          <a:p>
            <a:pPr>
              <a:spcAft>
                <a:spcPts val="1800"/>
              </a:spcAft>
            </a:pPr>
            <a:endPar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14" name="TextBox 13">
            <a:extLst>
              <a:ext uri="{FF2B5EF4-FFF2-40B4-BE49-F238E27FC236}">
                <a16:creationId xmlns:a16="http://schemas.microsoft.com/office/drawing/2014/main" id="{63AD3CD1-B93A-4967-9A79-A0E25E317D30}"/>
              </a:ext>
            </a:extLst>
          </p:cNvPr>
          <p:cNvSpPr txBox="1"/>
          <p:nvPr/>
        </p:nvSpPr>
        <p:spPr>
          <a:xfrm>
            <a:off x="422456" y="3236730"/>
            <a:ext cx="4053075" cy="830997"/>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What could cause anomalies in propagation?</a:t>
            </a:r>
          </a:p>
        </p:txBody>
      </p:sp>
      <p:sp>
        <p:nvSpPr>
          <p:cNvPr id="15" name="TextBox 14">
            <a:extLst>
              <a:ext uri="{FF2B5EF4-FFF2-40B4-BE49-F238E27FC236}">
                <a16:creationId xmlns:a16="http://schemas.microsoft.com/office/drawing/2014/main" id="{64E283A4-1AAB-410A-A26E-0231F9F2CBF5}"/>
              </a:ext>
            </a:extLst>
          </p:cNvPr>
          <p:cNvSpPr txBox="1"/>
          <p:nvPr/>
        </p:nvSpPr>
        <p:spPr>
          <a:xfrm>
            <a:off x="850151" y="2492744"/>
            <a:ext cx="1110355" cy="461665"/>
          </a:xfrm>
          <a:prstGeom prst="rect">
            <a:avLst/>
          </a:prstGeom>
          <a:noFill/>
        </p:spPr>
        <p:txBody>
          <a:bodyPr wrap="square">
            <a:spAutoFit/>
          </a:bodyPr>
          <a:lstStyle/>
          <a:p>
            <a:pPr>
              <a:spcAft>
                <a:spcPts val="1800"/>
              </a:spcAft>
            </a:pPr>
            <a:r>
              <a:rPr lang="en-US" sz="24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No</a:t>
            </a:r>
          </a:p>
        </p:txBody>
      </p:sp>
      <p:sp>
        <p:nvSpPr>
          <p:cNvPr id="16" name="TextBox 15">
            <a:extLst>
              <a:ext uri="{FF2B5EF4-FFF2-40B4-BE49-F238E27FC236}">
                <a16:creationId xmlns:a16="http://schemas.microsoft.com/office/drawing/2014/main" id="{DDF3385B-0F21-47A4-B4BB-E5726700A743}"/>
              </a:ext>
            </a:extLst>
          </p:cNvPr>
          <p:cNvSpPr txBox="1"/>
          <p:nvPr/>
        </p:nvSpPr>
        <p:spPr>
          <a:xfrm>
            <a:off x="909571" y="4103579"/>
            <a:ext cx="3548462" cy="2246769"/>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0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Convection</a:t>
            </a:r>
          </a:p>
          <a:p>
            <a:pPr marL="342900" indent="-342900">
              <a:spcAft>
                <a:spcPts val="600"/>
              </a:spcAft>
              <a:buFont typeface="Arial" panose="020B0604020202020204" pitchFamily="34" charset="0"/>
              <a:buChar char="•"/>
            </a:pPr>
            <a:r>
              <a:rPr lang="en-US" sz="20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Terrain</a:t>
            </a:r>
          </a:p>
          <a:p>
            <a:pPr marL="342900" indent="-342900">
              <a:spcAft>
                <a:spcPts val="600"/>
              </a:spcAft>
              <a:buFont typeface="Arial" panose="020B0604020202020204" pitchFamily="34" charset="0"/>
              <a:buChar char="•"/>
            </a:pPr>
            <a:r>
              <a:rPr lang="en-US" sz="20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ENSO/SSTs</a:t>
            </a:r>
          </a:p>
          <a:p>
            <a:pPr marL="342900" indent="-342900">
              <a:spcAft>
                <a:spcPts val="600"/>
              </a:spcAft>
              <a:buFont typeface="Arial" panose="020B0604020202020204" pitchFamily="34" charset="0"/>
              <a:buChar char="•"/>
            </a:pPr>
            <a:r>
              <a:rPr lang="en-US" sz="20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Synoptic features</a:t>
            </a:r>
          </a:p>
          <a:p>
            <a:pPr marL="342900" indent="-342900">
              <a:spcAft>
                <a:spcPts val="600"/>
              </a:spcAft>
              <a:buFont typeface="Arial" panose="020B0604020202020204" pitchFamily="34" charset="0"/>
              <a:buChar char="•"/>
            </a:pPr>
            <a:r>
              <a:rPr lang="en-US" sz="20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Other atmospheric oscillations</a:t>
            </a:r>
          </a:p>
        </p:txBody>
      </p:sp>
      <p:grpSp>
        <p:nvGrpSpPr>
          <p:cNvPr id="26" name="Group 25">
            <a:extLst>
              <a:ext uri="{FF2B5EF4-FFF2-40B4-BE49-F238E27FC236}">
                <a16:creationId xmlns:a16="http://schemas.microsoft.com/office/drawing/2014/main" id="{6208C3F7-9302-4E12-91E8-3CCDD26487FE}"/>
              </a:ext>
            </a:extLst>
          </p:cNvPr>
          <p:cNvGrpSpPr/>
          <p:nvPr/>
        </p:nvGrpSpPr>
        <p:grpSpPr>
          <a:xfrm>
            <a:off x="602288" y="4192498"/>
            <a:ext cx="671143" cy="1707144"/>
            <a:chOff x="602288" y="4192498"/>
            <a:chExt cx="671143" cy="1707144"/>
          </a:xfrm>
        </p:grpSpPr>
        <p:sp>
          <p:nvSpPr>
            <p:cNvPr id="18" name="Arrow: Right 17">
              <a:extLst>
                <a:ext uri="{FF2B5EF4-FFF2-40B4-BE49-F238E27FC236}">
                  <a16:creationId xmlns:a16="http://schemas.microsoft.com/office/drawing/2014/main" id="{43638CA7-556E-4E2B-A9AC-D125E200F95B}"/>
                </a:ext>
              </a:extLst>
            </p:cNvPr>
            <p:cNvSpPr/>
            <p:nvPr/>
          </p:nvSpPr>
          <p:spPr>
            <a:xfrm>
              <a:off x="602289" y="4192498"/>
              <a:ext cx="671142" cy="210882"/>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475EDFD-86F6-48FD-9597-907A3B662273}"/>
                </a:ext>
              </a:extLst>
            </p:cNvPr>
            <p:cNvSpPr/>
            <p:nvPr/>
          </p:nvSpPr>
          <p:spPr>
            <a:xfrm>
              <a:off x="602288" y="4245337"/>
              <a:ext cx="68855" cy="159271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157ADA31-53D9-4D4C-ADB1-EB1013C73989}"/>
                </a:ext>
              </a:extLst>
            </p:cNvPr>
            <p:cNvGrpSpPr/>
            <p:nvPr/>
          </p:nvGrpSpPr>
          <p:grpSpPr>
            <a:xfrm>
              <a:off x="671142" y="4620698"/>
              <a:ext cx="307283" cy="1278944"/>
              <a:chOff x="626264" y="4620698"/>
              <a:chExt cx="394466" cy="1278944"/>
            </a:xfrm>
          </p:grpSpPr>
          <p:sp>
            <p:nvSpPr>
              <p:cNvPr id="21" name="Arrow: Right 20">
                <a:extLst>
                  <a:ext uri="{FF2B5EF4-FFF2-40B4-BE49-F238E27FC236}">
                    <a16:creationId xmlns:a16="http://schemas.microsoft.com/office/drawing/2014/main" id="{C2330304-21BA-49A1-9CC6-63BC3C8F1DF9}"/>
                  </a:ext>
                </a:extLst>
              </p:cNvPr>
              <p:cNvSpPr/>
              <p:nvPr/>
            </p:nvSpPr>
            <p:spPr>
              <a:xfrm flipH="1">
                <a:off x="626264" y="4620698"/>
                <a:ext cx="372774" cy="133295"/>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E72C785E-1878-456D-A649-503392A80D4E}"/>
                  </a:ext>
                </a:extLst>
              </p:cNvPr>
              <p:cNvSpPr/>
              <p:nvPr/>
            </p:nvSpPr>
            <p:spPr>
              <a:xfrm flipH="1">
                <a:off x="626264" y="5001173"/>
                <a:ext cx="372774" cy="133295"/>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6B8BE4C0-E4A1-44D8-BAA5-78DC17FF5E8A}"/>
                  </a:ext>
                </a:extLst>
              </p:cNvPr>
              <p:cNvSpPr/>
              <p:nvPr/>
            </p:nvSpPr>
            <p:spPr>
              <a:xfrm flipH="1">
                <a:off x="647956" y="5385872"/>
                <a:ext cx="372774" cy="133295"/>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009E12A0-E0F1-490D-A6FA-85C64D888208}"/>
                  </a:ext>
                </a:extLst>
              </p:cNvPr>
              <p:cNvSpPr/>
              <p:nvPr/>
            </p:nvSpPr>
            <p:spPr>
              <a:xfrm flipH="1">
                <a:off x="642208" y="5766347"/>
                <a:ext cx="372774" cy="133295"/>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5064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8D092-4CF4-499F-B91F-7368E33CDE82}"/>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#4</a:t>
            </a:r>
          </a:p>
        </p:txBody>
      </p:sp>
      <p:sp>
        <p:nvSpPr>
          <p:cNvPr id="3" name="TextBox 2">
            <a:extLst>
              <a:ext uri="{FF2B5EF4-FFF2-40B4-BE49-F238E27FC236}">
                <a16:creationId xmlns:a16="http://schemas.microsoft.com/office/drawing/2014/main" id="{D9C8026C-2DB1-4C1F-BBBE-3CD5557F890F}"/>
              </a:ext>
            </a:extLst>
          </p:cNvPr>
          <p:cNvSpPr txBox="1"/>
          <p:nvPr/>
        </p:nvSpPr>
        <p:spPr>
          <a:xfrm>
            <a:off x="1233995" y="1474525"/>
            <a:ext cx="9534618" cy="4693593"/>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La </a:t>
            </a:r>
            <a:r>
              <a:rPr lang="en-US" sz="2800" b="1" dirty="0" err="1">
                <a:latin typeface="Segoe UI" panose="020B0502040204020203" pitchFamily="34" charset="0"/>
                <a:cs typeface="Segoe UI" panose="020B0502040204020203" pitchFamily="34" charset="0"/>
              </a:rPr>
              <a:t>fase</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convergente</a:t>
            </a:r>
            <a:r>
              <a:rPr lang="en-US" sz="2800" b="1" dirty="0">
                <a:latin typeface="Segoe UI" panose="020B0502040204020203" pitchFamily="34" charset="0"/>
                <a:cs typeface="Segoe UI" panose="020B0502040204020203" pitchFamily="34" charset="0"/>
              </a:rPr>
              <a:t> de </a:t>
            </a:r>
            <a:r>
              <a:rPr lang="en-US" sz="2800" b="1" dirty="0" err="1">
                <a:latin typeface="Segoe UI" panose="020B0502040204020203" pitchFamily="34" charset="0"/>
                <a:cs typeface="Segoe UI" panose="020B0502040204020203" pitchFamily="34" charset="0"/>
              </a:rPr>
              <a:t>altura</a:t>
            </a:r>
            <a:r>
              <a:rPr lang="en-US" sz="2800" b="1" dirty="0">
                <a:latin typeface="Segoe UI" panose="020B0502040204020203" pitchFamily="34" charset="0"/>
                <a:cs typeface="Segoe UI" panose="020B0502040204020203" pitchFamily="34" charset="0"/>
              </a:rPr>
              <a:t> de la MJO se </a:t>
            </a:r>
            <a:r>
              <a:rPr lang="en-US" sz="2800" b="1" dirty="0" err="1">
                <a:latin typeface="Segoe UI" panose="020B0502040204020203" pitchFamily="34" charset="0"/>
                <a:cs typeface="Segoe UI" panose="020B0502040204020203" pitchFamily="34" charset="0"/>
              </a:rPr>
              <a:t>asocia</a:t>
            </a:r>
            <a:r>
              <a:rPr lang="en-US" sz="2800" b="1" dirty="0">
                <a:latin typeface="Segoe UI" panose="020B0502040204020203" pitchFamily="34" charset="0"/>
                <a:cs typeface="Segoe UI" panose="020B0502040204020203" pitchFamily="34" charset="0"/>
              </a:rPr>
              <a:t> a… </a:t>
            </a:r>
            <a:r>
              <a:rPr lang="en-US" sz="2800" dirty="0">
                <a:latin typeface="Segoe UI" panose="020B0502040204020203" pitchFamily="34" charset="0"/>
                <a:cs typeface="Segoe UI" panose="020B0502040204020203" pitchFamily="34" charset="0"/>
              </a:rPr>
              <a:t>(1 o </a:t>
            </a:r>
            <a:r>
              <a:rPr lang="en-US" sz="2800" dirty="0" err="1">
                <a:latin typeface="Segoe UI" panose="020B0502040204020203" pitchFamily="34" charset="0"/>
                <a:cs typeface="Segoe UI" panose="020B0502040204020203" pitchFamily="34" charset="0"/>
              </a:rPr>
              <a:t>más</a:t>
            </a:r>
            <a:r>
              <a:rPr lang="en-US" sz="2800" dirty="0">
                <a:latin typeface="Segoe UI" panose="020B0502040204020203" pitchFamily="34" charset="0"/>
                <a:cs typeface="Segoe UI" panose="020B0502040204020203" pitchFamily="34" charset="0"/>
              </a:rPr>
              <a:t>)</a:t>
            </a:r>
          </a:p>
          <a:p>
            <a:pPr>
              <a:spcAft>
                <a:spcPts val="1800"/>
              </a:spcAft>
            </a:pPr>
            <a:r>
              <a:rPr lang="en-US" sz="2800" dirty="0">
                <a:latin typeface="Segoe UI" panose="020B0502040204020203" pitchFamily="34" charset="0"/>
                <a:cs typeface="Segoe UI" panose="020B0502040204020203" pitchFamily="34" charset="0"/>
              </a:rPr>
              <a:t>a. </a:t>
            </a:r>
            <a:r>
              <a:rPr lang="en-US" sz="2800" dirty="0" err="1">
                <a:latin typeface="Segoe UI" panose="020B0502040204020203" pitchFamily="34" charset="0"/>
                <a:cs typeface="Segoe UI" panose="020B0502040204020203" pitchFamily="34" charset="0"/>
              </a:rPr>
              <a:t>Debilitamiento</a:t>
            </a:r>
            <a:r>
              <a:rPr lang="en-US" sz="2800" dirty="0">
                <a:latin typeface="Segoe UI" panose="020B0502040204020203" pitchFamily="34" charset="0"/>
                <a:cs typeface="Segoe UI" panose="020B0502040204020203" pitchFamily="34" charset="0"/>
              </a:rPr>
              <a:t> de los </a:t>
            </a:r>
            <a:r>
              <a:rPr lang="en-US" sz="2800" dirty="0" err="1">
                <a:latin typeface="Segoe UI" panose="020B0502040204020203" pitchFamily="34" charset="0"/>
                <a:cs typeface="Segoe UI" panose="020B0502040204020203" pitchFamily="34" charset="0"/>
              </a:rPr>
              <a:t>Alisios</a:t>
            </a:r>
            <a:r>
              <a:rPr lang="en-US" sz="2800" dirty="0">
                <a:latin typeface="Segoe UI" panose="020B0502040204020203" pitchFamily="34" charset="0"/>
                <a:cs typeface="Segoe UI" panose="020B0502040204020203" pitchFamily="34" charset="0"/>
              </a:rPr>
              <a:t> del </a:t>
            </a:r>
            <a:r>
              <a:rPr lang="en-US" sz="2800" dirty="0" err="1">
                <a:latin typeface="Segoe UI" panose="020B0502040204020203" pitchFamily="34" charset="0"/>
                <a:cs typeface="Segoe UI" panose="020B0502040204020203" pitchFamily="34" charset="0"/>
              </a:rPr>
              <a:t>este</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b. </a:t>
            </a:r>
            <a:r>
              <a:rPr lang="en-US" sz="2800" dirty="0" err="1">
                <a:latin typeface="Segoe UI" panose="020B0502040204020203" pitchFamily="34" charset="0"/>
                <a:cs typeface="Segoe UI" panose="020B0502040204020203" pitchFamily="34" charset="0"/>
              </a:rPr>
              <a:t>Aceleración</a:t>
            </a:r>
            <a:r>
              <a:rPr lang="en-US" sz="2800" dirty="0">
                <a:latin typeface="Segoe UI" panose="020B0502040204020203" pitchFamily="34" charset="0"/>
                <a:cs typeface="Segoe UI" panose="020B0502040204020203" pitchFamily="34" charset="0"/>
              </a:rPr>
              <a:t> de los </a:t>
            </a:r>
            <a:r>
              <a:rPr lang="en-US" sz="2800" dirty="0" err="1">
                <a:latin typeface="Segoe UI" panose="020B0502040204020203" pitchFamily="34" charset="0"/>
                <a:cs typeface="Segoe UI" panose="020B0502040204020203" pitchFamily="34" charset="0"/>
              </a:rPr>
              <a:t>Alisios</a:t>
            </a:r>
            <a:r>
              <a:rPr lang="en-US" sz="2800" dirty="0">
                <a:latin typeface="Segoe UI" panose="020B0502040204020203" pitchFamily="34" charset="0"/>
                <a:cs typeface="Segoe UI" panose="020B0502040204020203" pitchFamily="34" charset="0"/>
              </a:rPr>
              <a:t> del </a:t>
            </a:r>
            <a:r>
              <a:rPr lang="en-US" sz="2800" dirty="0" err="1">
                <a:latin typeface="Segoe UI" panose="020B0502040204020203" pitchFamily="34" charset="0"/>
                <a:cs typeface="Segoe UI" panose="020B0502040204020203" pitchFamily="34" charset="0"/>
              </a:rPr>
              <a:t>este</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c. </a:t>
            </a:r>
            <a:r>
              <a:rPr lang="en-US" sz="2800" dirty="0" err="1">
                <a:latin typeface="Segoe UI" panose="020B0502040204020203" pitchFamily="34" charset="0"/>
                <a:cs typeface="Segoe UI" panose="020B0502040204020203" pitchFamily="34" charset="0"/>
              </a:rPr>
              <a:t>Cizalla</a:t>
            </a:r>
            <a:r>
              <a:rPr lang="en-US" sz="2800" dirty="0">
                <a:latin typeface="Segoe UI" panose="020B0502040204020203" pitchFamily="34" charset="0"/>
                <a:cs typeface="Segoe UI" panose="020B0502040204020203" pitchFamily="34" charset="0"/>
              </a:rPr>
              <a:t> vertical </a:t>
            </a:r>
            <a:r>
              <a:rPr lang="en-US" sz="2800" dirty="0" err="1">
                <a:latin typeface="Segoe UI" panose="020B0502040204020203" pitchFamily="34" charset="0"/>
                <a:cs typeface="Segoe UI" panose="020B0502040204020203" pitchFamily="34" charset="0"/>
              </a:rPr>
              <a:t>resaltada</a:t>
            </a:r>
            <a:r>
              <a:rPr lang="en-US" sz="2800" dirty="0">
                <a:latin typeface="Segoe UI" panose="020B0502040204020203" pitchFamily="34" charset="0"/>
                <a:cs typeface="Segoe UI" panose="020B0502040204020203" pitchFamily="34" charset="0"/>
              </a:rPr>
              <a:t> en el Caribe</a:t>
            </a:r>
          </a:p>
          <a:p>
            <a:pPr>
              <a:spcAft>
                <a:spcPts val="1800"/>
              </a:spcAft>
            </a:pPr>
            <a:r>
              <a:rPr lang="en-US" sz="2800" dirty="0">
                <a:latin typeface="Segoe UI" panose="020B0502040204020203" pitchFamily="34" charset="0"/>
                <a:cs typeface="Segoe UI" panose="020B0502040204020203" pitchFamily="34" charset="0"/>
              </a:rPr>
              <a:t>d. </a:t>
            </a:r>
            <a:r>
              <a:rPr lang="en-US" sz="2800" dirty="0" err="1">
                <a:latin typeface="Segoe UI" panose="020B0502040204020203" pitchFamily="34" charset="0"/>
                <a:cs typeface="Segoe UI" panose="020B0502040204020203" pitchFamily="34" charset="0"/>
              </a:rPr>
              <a:t>Convergencia</a:t>
            </a:r>
            <a:r>
              <a:rPr lang="en-US" sz="2800" dirty="0">
                <a:latin typeface="Segoe UI" panose="020B0502040204020203" pitchFamily="34" charset="0"/>
                <a:cs typeface="Segoe UI" panose="020B0502040204020203" pitchFamily="34" charset="0"/>
              </a:rPr>
              <a:t> de </a:t>
            </a:r>
            <a:r>
              <a:rPr lang="en-US" sz="2800" dirty="0" err="1">
                <a:latin typeface="Segoe UI" panose="020B0502040204020203" pitchFamily="34" charset="0"/>
                <a:cs typeface="Segoe UI" panose="020B0502040204020203" pitchFamily="34" charset="0"/>
              </a:rPr>
              <a:t>humedad</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resaltada</a:t>
            </a:r>
            <a:r>
              <a:rPr lang="en-US" sz="2800" dirty="0">
                <a:latin typeface="Segoe UI" panose="020B0502040204020203" pitchFamily="34" charset="0"/>
                <a:cs typeface="Segoe UI" panose="020B0502040204020203" pitchFamily="34" charset="0"/>
              </a:rPr>
              <a:t> y </a:t>
            </a:r>
            <a:r>
              <a:rPr lang="en-US" sz="2800" dirty="0" err="1">
                <a:latin typeface="Segoe UI" panose="020B0502040204020203" pitchFamily="34" charset="0"/>
                <a:cs typeface="Segoe UI" panose="020B0502040204020203" pitchFamily="34" charset="0"/>
              </a:rPr>
              <a:t>más</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lluvia</a:t>
            </a:r>
            <a:r>
              <a:rPr lang="en-US" sz="2800" dirty="0">
                <a:latin typeface="Segoe UI" panose="020B0502040204020203" pitchFamily="34" charset="0"/>
                <a:cs typeface="Segoe UI" panose="020B0502040204020203" pitchFamily="34" charset="0"/>
              </a:rPr>
              <a:t> en el </a:t>
            </a:r>
            <a:r>
              <a:rPr lang="en-US" sz="2800" dirty="0" err="1">
                <a:latin typeface="Segoe UI" panose="020B0502040204020203" pitchFamily="34" charset="0"/>
                <a:cs typeface="Segoe UI" panose="020B0502040204020203" pitchFamily="34" charset="0"/>
              </a:rPr>
              <a:t>este</a:t>
            </a:r>
            <a:r>
              <a:rPr lang="en-US" sz="2800" dirty="0">
                <a:latin typeface="Segoe UI" panose="020B0502040204020203" pitchFamily="34" charset="0"/>
                <a:cs typeface="Segoe UI" panose="020B0502040204020203" pitchFamily="34" charset="0"/>
              </a:rPr>
              <a:t> de Costa Rica</a:t>
            </a:r>
          </a:p>
          <a:p>
            <a:pPr>
              <a:spcAft>
                <a:spcPts val="1800"/>
              </a:spcAft>
            </a:pPr>
            <a:r>
              <a:rPr lang="en-US" sz="2800" dirty="0">
                <a:latin typeface="Segoe UI" panose="020B0502040204020203" pitchFamily="34" charset="0"/>
                <a:cs typeface="Segoe UI" panose="020B0502040204020203" pitchFamily="34" charset="0"/>
              </a:rPr>
              <a:t>e. </a:t>
            </a:r>
            <a:r>
              <a:rPr lang="en-US" sz="2800" dirty="0" err="1">
                <a:latin typeface="Segoe UI" panose="020B0502040204020203" pitchFamily="34" charset="0"/>
                <a:cs typeface="Segoe UI" panose="020B0502040204020203" pitchFamily="34" charset="0"/>
              </a:rPr>
              <a:t>Oestes</a:t>
            </a:r>
            <a:r>
              <a:rPr lang="en-US" sz="2800" dirty="0">
                <a:latin typeface="Segoe UI" panose="020B0502040204020203" pitchFamily="34" charset="0"/>
                <a:cs typeface="Segoe UI" panose="020B0502040204020203" pitchFamily="34" charset="0"/>
              </a:rPr>
              <a:t> en </a:t>
            </a:r>
            <a:r>
              <a:rPr lang="en-US" sz="2800" dirty="0" err="1">
                <a:latin typeface="Segoe UI" panose="020B0502040204020203" pitchFamily="34" charset="0"/>
                <a:cs typeface="Segoe UI" panose="020B0502040204020203" pitchFamily="34" charset="0"/>
              </a:rPr>
              <a:t>nivel</a:t>
            </a:r>
            <a:r>
              <a:rPr lang="en-US" sz="2800" dirty="0">
                <a:latin typeface="Segoe UI" panose="020B0502040204020203" pitchFamily="34" charset="0"/>
                <a:cs typeface="Segoe UI" panose="020B0502040204020203" pitchFamily="34" charset="0"/>
              </a:rPr>
              <a:t> bajo</a:t>
            </a:r>
          </a:p>
        </p:txBody>
      </p:sp>
    </p:spTree>
    <p:extLst>
      <p:ext uri="{BB962C8B-B14F-4D97-AF65-F5344CB8AC3E}">
        <p14:creationId xmlns:p14="http://schemas.microsoft.com/office/powerpoint/2010/main" val="2908819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8D092-4CF4-499F-B91F-7368E33CDE82}"/>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#4</a:t>
            </a:r>
          </a:p>
        </p:txBody>
      </p:sp>
      <p:sp>
        <p:nvSpPr>
          <p:cNvPr id="3" name="TextBox 2">
            <a:extLst>
              <a:ext uri="{FF2B5EF4-FFF2-40B4-BE49-F238E27FC236}">
                <a16:creationId xmlns:a16="http://schemas.microsoft.com/office/drawing/2014/main" id="{D9C8026C-2DB1-4C1F-BBBE-3CD5557F890F}"/>
              </a:ext>
            </a:extLst>
          </p:cNvPr>
          <p:cNvSpPr txBox="1"/>
          <p:nvPr/>
        </p:nvSpPr>
        <p:spPr>
          <a:xfrm>
            <a:off x="1233995" y="1474525"/>
            <a:ext cx="9534618" cy="4693593"/>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La </a:t>
            </a:r>
            <a:r>
              <a:rPr lang="en-US" sz="2800" b="1" dirty="0" err="1">
                <a:latin typeface="Segoe UI" panose="020B0502040204020203" pitchFamily="34" charset="0"/>
                <a:cs typeface="Segoe UI" panose="020B0502040204020203" pitchFamily="34" charset="0"/>
              </a:rPr>
              <a:t>fase</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convergente</a:t>
            </a:r>
            <a:r>
              <a:rPr lang="en-US" sz="2800" b="1" dirty="0">
                <a:latin typeface="Segoe UI" panose="020B0502040204020203" pitchFamily="34" charset="0"/>
                <a:cs typeface="Segoe UI" panose="020B0502040204020203" pitchFamily="34" charset="0"/>
              </a:rPr>
              <a:t> de </a:t>
            </a:r>
            <a:r>
              <a:rPr lang="en-US" sz="2800" b="1" dirty="0" err="1">
                <a:latin typeface="Segoe UI" panose="020B0502040204020203" pitchFamily="34" charset="0"/>
                <a:cs typeface="Segoe UI" panose="020B0502040204020203" pitchFamily="34" charset="0"/>
              </a:rPr>
              <a:t>altura</a:t>
            </a:r>
            <a:r>
              <a:rPr lang="en-US" sz="2800" b="1" dirty="0">
                <a:latin typeface="Segoe UI" panose="020B0502040204020203" pitchFamily="34" charset="0"/>
                <a:cs typeface="Segoe UI" panose="020B0502040204020203" pitchFamily="34" charset="0"/>
              </a:rPr>
              <a:t> de la MJO se </a:t>
            </a:r>
            <a:r>
              <a:rPr lang="en-US" sz="2800" b="1" dirty="0" err="1">
                <a:latin typeface="Segoe UI" panose="020B0502040204020203" pitchFamily="34" charset="0"/>
                <a:cs typeface="Segoe UI" panose="020B0502040204020203" pitchFamily="34" charset="0"/>
              </a:rPr>
              <a:t>asocia</a:t>
            </a:r>
            <a:r>
              <a:rPr lang="en-US" sz="2800" b="1" dirty="0">
                <a:latin typeface="Segoe UI" panose="020B0502040204020203" pitchFamily="34" charset="0"/>
                <a:cs typeface="Segoe UI" panose="020B0502040204020203" pitchFamily="34" charset="0"/>
              </a:rPr>
              <a:t> a… </a:t>
            </a:r>
            <a:r>
              <a:rPr lang="en-US" sz="2800" dirty="0">
                <a:latin typeface="Segoe UI" panose="020B0502040204020203" pitchFamily="34" charset="0"/>
                <a:cs typeface="Segoe UI" panose="020B0502040204020203" pitchFamily="34" charset="0"/>
              </a:rPr>
              <a:t>(1 o </a:t>
            </a:r>
            <a:r>
              <a:rPr lang="en-US" sz="2800" dirty="0" err="1">
                <a:latin typeface="Segoe UI" panose="020B0502040204020203" pitchFamily="34" charset="0"/>
                <a:cs typeface="Segoe UI" panose="020B0502040204020203" pitchFamily="34" charset="0"/>
              </a:rPr>
              <a:t>más</a:t>
            </a:r>
            <a:r>
              <a:rPr lang="en-US" sz="2800" dirty="0">
                <a:latin typeface="Segoe UI" panose="020B0502040204020203" pitchFamily="34" charset="0"/>
                <a:cs typeface="Segoe UI" panose="020B0502040204020203" pitchFamily="34" charset="0"/>
              </a:rPr>
              <a:t>)</a:t>
            </a:r>
          </a:p>
          <a:p>
            <a:pPr>
              <a:spcAft>
                <a:spcPts val="1800"/>
              </a:spcAft>
            </a:pPr>
            <a:r>
              <a:rPr lang="en-US" sz="2800" dirty="0">
                <a:latin typeface="Segoe UI" panose="020B0502040204020203" pitchFamily="34" charset="0"/>
                <a:cs typeface="Segoe UI" panose="020B0502040204020203" pitchFamily="34" charset="0"/>
              </a:rPr>
              <a:t>a. </a:t>
            </a:r>
            <a:r>
              <a:rPr lang="en-US" sz="2800" dirty="0" err="1">
                <a:latin typeface="Segoe UI" panose="020B0502040204020203" pitchFamily="34" charset="0"/>
                <a:cs typeface="Segoe UI" panose="020B0502040204020203" pitchFamily="34" charset="0"/>
              </a:rPr>
              <a:t>Debilitamiento</a:t>
            </a:r>
            <a:r>
              <a:rPr lang="en-US" sz="2800" dirty="0">
                <a:latin typeface="Segoe UI" panose="020B0502040204020203" pitchFamily="34" charset="0"/>
                <a:cs typeface="Segoe UI" panose="020B0502040204020203" pitchFamily="34" charset="0"/>
              </a:rPr>
              <a:t> de los </a:t>
            </a:r>
            <a:r>
              <a:rPr lang="en-US" sz="2800" dirty="0" err="1">
                <a:latin typeface="Segoe UI" panose="020B0502040204020203" pitchFamily="34" charset="0"/>
                <a:cs typeface="Segoe UI" panose="020B0502040204020203" pitchFamily="34" charset="0"/>
              </a:rPr>
              <a:t>Alisios</a:t>
            </a:r>
            <a:r>
              <a:rPr lang="en-US" sz="2800" dirty="0">
                <a:latin typeface="Segoe UI" panose="020B0502040204020203" pitchFamily="34" charset="0"/>
                <a:cs typeface="Segoe UI" panose="020B0502040204020203" pitchFamily="34" charset="0"/>
              </a:rPr>
              <a:t> del </a:t>
            </a:r>
            <a:r>
              <a:rPr lang="en-US" sz="2800" dirty="0" err="1">
                <a:latin typeface="Segoe UI" panose="020B0502040204020203" pitchFamily="34" charset="0"/>
                <a:cs typeface="Segoe UI" panose="020B0502040204020203" pitchFamily="34" charset="0"/>
              </a:rPr>
              <a:t>este</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b. </a:t>
            </a:r>
            <a:r>
              <a:rPr lang="en-US" sz="2800" dirty="0" err="1">
                <a:latin typeface="Segoe UI" panose="020B0502040204020203" pitchFamily="34" charset="0"/>
                <a:cs typeface="Segoe UI" panose="020B0502040204020203" pitchFamily="34" charset="0"/>
              </a:rPr>
              <a:t>Aceleración</a:t>
            </a:r>
            <a:r>
              <a:rPr lang="en-US" sz="2800" dirty="0">
                <a:latin typeface="Segoe UI" panose="020B0502040204020203" pitchFamily="34" charset="0"/>
                <a:cs typeface="Segoe UI" panose="020B0502040204020203" pitchFamily="34" charset="0"/>
              </a:rPr>
              <a:t> de los </a:t>
            </a:r>
            <a:r>
              <a:rPr lang="en-US" sz="2800" dirty="0" err="1">
                <a:latin typeface="Segoe UI" panose="020B0502040204020203" pitchFamily="34" charset="0"/>
                <a:cs typeface="Segoe UI" panose="020B0502040204020203" pitchFamily="34" charset="0"/>
              </a:rPr>
              <a:t>Alisios</a:t>
            </a:r>
            <a:r>
              <a:rPr lang="en-US" sz="2800" dirty="0">
                <a:latin typeface="Segoe UI" panose="020B0502040204020203" pitchFamily="34" charset="0"/>
                <a:cs typeface="Segoe UI" panose="020B0502040204020203" pitchFamily="34" charset="0"/>
              </a:rPr>
              <a:t> del </a:t>
            </a:r>
            <a:r>
              <a:rPr lang="en-US" sz="2800" dirty="0" err="1">
                <a:latin typeface="Segoe UI" panose="020B0502040204020203" pitchFamily="34" charset="0"/>
                <a:cs typeface="Segoe UI" panose="020B0502040204020203" pitchFamily="34" charset="0"/>
              </a:rPr>
              <a:t>este</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c. </a:t>
            </a:r>
            <a:r>
              <a:rPr lang="en-US" sz="2800" dirty="0" err="1">
                <a:latin typeface="Segoe UI" panose="020B0502040204020203" pitchFamily="34" charset="0"/>
                <a:cs typeface="Segoe UI" panose="020B0502040204020203" pitchFamily="34" charset="0"/>
              </a:rPr>
              <a:t>Cizalla</a:t>
            </a:r>
            <a:r>
              <a:rPr lang="en-US" sz="2800" dirty="0">
                <a:latin typeface="Segoe UI" panose="020B0502040204020203" pitchFamily="34" charset="0"/>
                <a:cs typeface="Segoe UI" panose="020B0502040204020203" pitchFamily="34" charset="0"/>
              </a:rPr>
              <a:t> vertical </a:t>
            </a:r>
            <a:r>
              <a:rPr lang="en-US" sz="2800" dirty="0" err="1">
                <a:latin typeface="Segoe UI" panose="020B0502040204020203" pitchFamily="34" charset="0"/>
                <a:cs typeface="Segoe UI" panose="020B0502040204020203" pitchFamily="34" charset="0"/>
              </a:rPr>
              <a:t>resaltada</a:t>
            </a:r>
            <a:r>
              <a:rPr lang="en-US" sz="2800" dirty="0">
                <a:latin typeface="Segoe UI" panose="020B0502040204020203" pitchFamily="34" charset="0"/>
                <a:cs typeface="Segoe UI" panose="020B0502040204020203" pitchFamily="34" charset="0"/>
              </a:rPr>
              <a:t> en el Caribe</a:t>
            </a:r>
          </a:p>
          <a:p>
            <a:pPr>
              <a:spcAft>
                <a:spcPts val="1800"/>
              </a:spcAft>
            </a:pPr>
            <a:r>
              <a:rPr lang="en-US" sz="2800" dirty="0">
                <a:latin typeface="Segoe UI" panose="020B0502040204020203" pitchFamily="34" charset="0"/>
                <a:cs typeface="Segoe UI" panose="020B0502040204020203" pitchFamily="34" charset="0"/>
              </a:rPr>
              <a:t>d. </a:t>
            </a:r>
            <a:r>
              <a:rPr lang="en-US" sz="2800" dirty="0" err="1">
                <a:latin typeface="Segoe UI" panose="020B0502040204020203" pitchFamily="34" charset="0"/>
                <a:cs typeface="Segoe UI" panose="020B0502040204020203" pitchFamily="34" charset="0"/>
              </a:rPr>
              <a:t>Convergencia</a:t>
            </a:r>
            <a:r>
              <a:rPr lang="en-US" sz="2800" dirty="0">
                <a:latin typeface="Segoe UI" panose="020B0502040204020203" pitchFamily="34" charset="0"/>
                <a:cs typeface="Segoe UI" panose="020B0502040204020203" pitchFamily="34" charset="0"/>
              </a:rPr>
              <a:t> de </a:t>
            </a:r>
            <a:r>
              <a:rPr lang="en-US" sz="2800" dirty="0" err="1">
                <a:latin typeface="Segoe UI" panose="020B0502040204020203" pitchFamily="34" charset="0"/>
                <a:cs typeface="Segoe UI" panose="020B0502040204020203" pitchFamily="34" charset="0"/>
              </a:rPr>
              <a:t>humedad</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resaltada</a:t>
            </a:r>
            <a:r>
              <a:rPr lang="en-US" sz="2800" dirty="0">
                <a:latin typeface="Segoe UI" panose="020B0502040204020203" pitchFamily="34" charset="0"/>
                <a:cs typeface="Segoe UI" panose="020B0502040204020203" pitchFamily="34" charset="0"/>
              </a:rPr>
              <a:t> y </a:t>
            </a:r>
            <a:r>
              <a:rPr lang="en-US" sz="2800" dirty="0" err="1">
                <a:latin typeface="Segoe UI" panose="020B0502040204020203" pitchFamily="34" charset="0"/>
                <a:cs typeface="Segoe UI" panose="020B0502040204020203" pitchFamily="34" charset="0"/>
              </a:rPr>
              <a:t>más</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lluvia</a:t>
            </a:r>
            <a:r>
              <a:rPr lang="en-US" sz="2800" dirty="0">
                <a:latin typeface="Segoe UI" panose="020B0502040204020203" pitchFamily="34" charset="0"/>
                <a:cs typeface="Segoe UI" panose="020B0502040204020203" pitchFamily="34" charset="0"/>
              </a:rPr>
              <a:t> en el </a:t>
            </a:r>
            <a:r>
              <a:rPr lang="en-US" sz="2800" dirty="0" err="1">
                <a:latin typeface="Segoe UI" panose="020B0502040204020203" pitchFamily="34" charset="0"/>
                <a:cs typeface="Segoe UI" panose="020B0502040204020203" pitchFamily="34" charset="0"/>
              </a:rPr>
              <a:t>este</a:t>
            </a:r>
            <a:r>
              <a:rPr lang="en-US" sz="2800" dirty="0">
                <a:latin typeface="Segoe UI" panose="020B0502040204020203" pitchFamily="34" charset="0"/>
                <a:cs typeface="Segoe UI" panose="020B0502040204020203" pitchFamily="34" charset="0"/>
              </a:rPr>
              <a:t> de Costa Rica</a:t>
            </a:r>
          </a:p>
          <a:p>
            <a:pPr>
              <a:spcAft>
                <a:spcPts val="1800"/>
              </a:spcAft>
            </a:pPr>
            <a:r>
              <a:rPr lang="en-US" sz="2800" dirty="0">
                <a:latin typeface="Segoe UI" panose="020B0502040204020203" pitchFamily="34" charset="0"/>
                <a:cs typeface="Segoe UI" panose="020B0502040204020203" pitchFamily="34" charset="0"/>
              </a:rPr>
              <a:t>e. </a:t>
            </a:r>
            <a:r>
              <a:rPr lang="en-US" sz="2800" dirty="0" err="1">
                <a:latin typeface="Segoe UI" panose="020B0502040204020203" pitchFamily="34" charset="0"/>
                <a:cs typeface="Segoe UI" panose="020B0502040204020203" pitchFamily="34" charset="0"/>
              </a:rPr>
              <a:t>Oestes</a:t>
            </a:r>
            <a:r>
              <a:rPr lang="en-US" sz="2800" dirty="0">
                <a:latin typeface="Segoe UI" panose="020B0502040204020203" pitchFamily="34" charset="0"/>
                <a:cs typeface="Segoe UI" panose="020B0502040204020203" pitchFamily="34" charset="0"/>
              </a:rPr>
              <a:t> en </a:t>
            </a:r>
            <a:r>
              <a:rPr lang="en-US" sz="2800" dirty="0" err="1">
                <a:latin typeface="Segoe UI" panose="020B0502040204020203" pitchFamily="34" charset="0"/>
                <a:cs typeface="Segoe UI" panose="020B0502040204020203" pitchFamily="34" charset="0"/>
              </a:rPr>
              <a:t>nivel</a:t>
            </a:r>
            <a:r>
              <a:rPr lang="en-US" sz="2800" dirty="0">
                <a:latin typeface="Segoe UI" panose="020B0502040204020203" pitchFamily="34" charset="0"/>
                <a:cs typeface="Segoe UI" panose="020B0502040204020203" pitchFamily="34" charset="0"/>
              </a:rPr>
              <a:t> bajo</a:t>
            </a:r>
          </a:p>
        </p:txBody>
      </p:sp>
      <p:sp>
        <p:nvSpPr>
          <p:cNvPr id="4" name="Oval 3">
            <a:extLst>
              <a:ext uri="{FF2B5EF4-FFF2-40B4-BE49-F238E27FC236}">
                <a16:creationId xmlns:a16="http://schemas.microsoft.com/office/drawing/2014/main" id="{2A940CDB-030F-4113-9EA6-C4A96EA105F1}"/>
              </a:ext>
            </a:extLst>
          </p:cNvPr>
          <p:cNvSpPr/>
          <p:nvPr/>
        </p:nvSpPr>
        <p:spPr>
          <a:xfrm>
            <a:off x="843377" y="3305790"/>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93D3835-465C-4143-8822-2BCFF4CDA789}"/>
              </a:ext>
            </a:extLst>
          </p:cNvPr>
          <p:cNvSpPr/>
          <p:nvPr/>
        </p:nvSpPr>
        <p:spPr>
          <a:xfrm>
            <a:off x="843377" y="3962548"/>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7B65A38-2B26-455C-B290-CF3138F9EEEB}"/>
              </a:ext>
            </a:extLst>
          </p:cNvPr>
          <p:cNvSpPr/>
          <p:nvPr/>
        </p:nvSpPr>
        <p:spPr>
          <a:xfrm>
            <a:off x="843377" y="4619306"/>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8914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6236F6-1DFB-4A7A-8A27-09327597F8D2}"/>
              </a:ext>
            </a:extLst>
          </p:cNvPr>
          <p:cNvSpPr/>
          <p:nvPr/>
        </p:nvSpPr>
        <p:spPr>
          <a:xfrm>
            <a:off x="0" y="0"/>
            <a:ext cx="1219200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A6EB19-6122-4B70-A841-1896693C8250}"/>
              </a:ext>
            </a:extLst>
          </p:cNvPr>
          <p:cNvSpPr txBox="1"/>
          <p:nvPr/>
        </p:nvSpPr>
        <p:spPr>
          <a:xfrm>
            <a:off x="1819729" y="511808"/>
            <a:ext cx="8552541" cy="1323439"/>
          </a:xfrm>
          <a:prstGeom prst="rect">
            <a:avLst/>
          </a:prstGeom>
          <a:noFill/>
        </p:spPr>
        <p:txBody>
          <a:bodyPr wrap="square">
            <a:spAutoFit/>
          </a:bodyPr>
          <a:lstStyle/>
          <a:p>
            <a:pPr algn="ct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1. Temperatura Superficial del Mar (TSM) y Anomalías</a:t>
            </a:r>
          </a:p>
        </p:txBody>
      </p:sp>
      <p:pic>
        <p:nvPicPr>
          <p:cNvPr id="4" name="Picture 3">
            <a:extLst>
              <a:ext uri="{FF2B5EF4-FFF2-40B4-BE49-F238E27FC236}">
                <a16:creationId xmlns:a16="http://schemas.microsoft.com/office/drawing/2014/main" id="{A097E61E-08B0-4BD4-8610-A6348EF87353}"/>
              </a:ext>
            </a:extLst>
          </p:cNvPr>
          <p:cNvPicPr>
            <a:picLocks noChangeAspect="1"/>
          </p:cNvPicPr>
          <p:nvPr/>
        </p:nvPicPr>
        <p:blipFill>
          <a:blip r:embed="rId3"/>
          <a:stretch>
            <a:fillRect/>
          </a:stretch>
        </p:blipFill>
        <p:spPr>
          <a:xfrm>
            <a:off x="6096000" y="2235200"/>
            <a:ext cx="4645791" cy="3212915"/>
          </a:xfrm>
          <a:prstGeom prst="rect">
            <a:avLst/>
          </a:prstGeom>
        </p:spPr>
      </p:pic>
      <p:pic>
        <p:nvPicPr>
          <p:cNvPr id="6" name="Picture 5">
            <a:extLst>
              <a:ext uri="{FF2B5EF4-FFF2-40B4-BE49-F238E27FC236}">
                <a16:creationId xmlns:a16="http://schemas.microsoft.com/office/drawing/2014/main" id="{67A59F81-C0EA-4199-AD7B-434D1A0CBECE}"/>
              </a:ext>
            </a:extLst>
          </p:cNvPr>
          <p:cNvPicPr>
            <a:picLocks noChangeAspect="1"/>
          </p:cNvPicPr>
          <p:nvPr/>
        </p:nvPicPr>
        <p:blipFill>
          <a:blip r:embed="rId4"/>
          <a:stretch>
            <a:fillRect/>
          </a:stretch>
        </p:blipFill>
        <p:spPr>
          <a:xfrm>
            <a:off x="1290548" y="2235200"/>
            <a:ext cx="4645791" cy="3212915"/>
          </a:xfrm>
          <a:prstGeom prst="rect">
            <a:avLst/>
          </a:prstGeom>
        </p:spPr>
      </p:pic>
      <p:sp>
        <p:nvSpPr>
          <p:cNvPr id="7" name="TextBox 6">
            <a:extLst>
              <a:ext uri="{FF2B5EF4-FFF2-40B4-BE49-F238E27FC236}">
                <a16:creationId xmlns:a16="http://schemas.microsoft.com/office/drawing/2014/main" id="{69C0CE80-1231-4869-842B-BB570F089B7C}"/>
              </a:ext>
            </a:extLst>
          </p:cNvPr>
          <p:cNvSpPr txBox="1"/>
          <p:nvPr/>
        </p:nvSpPr>
        <p:spPr>
          <a:xfrm>
            <a:off x="6710620" y="5602003"/>
            <a:ext cx="4933466" cy="584775"/>
          </a:xfrm>
          <a:prstGeom prst="rect">
            <a:avLst/>
          </a:prstGeom>
          <a:noFill/>
        </p:spPr>
        <p:txBody>
          <a:bodyPr wrap="square">
            <a:spAutoFit/>
          </a:bodyPr>
          <a:lstStyle/>
          <a:p>
            <a:pPr>
              <a:spcAft>
                <a:spcPts val="1800"/>
              </a:spcAft>
            </a:pPr>
            <a:r>
              <a:rPr lang="en-US" sz="32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Por </a:t>
            </a:r>
            <a:r>
              <a:rPr lang="en-US" sz="3200" dirty="0" err="1">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qué</a:t>
            </a:r>
            <a:r>
              <a:rPr lang="en-US" sz="32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 son </a:t>
            </a:r>
            <a:r>
              <a:rPr lang="en-US" sz="3200" dirty="0" err="1">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importante</a:t>
            </a:r>
            <a:r>
              <a:rPr lang="en-US" sz="32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a:t>
            </a:r>
          </a:p>
        </p:txBody>
      </p:sp>
      <p:sp>
        <p:nvSpPr>
          <p:cNvPr id="8" name="TextBox 7">
            <a:extLst>
              <a:ext uri="{FF2B5EF4-FFF2-40B4-BE49-F238E27FC236}">
                <a16:creationId xmlns:a16="http://schemas.microsoft.com/office/drawing/2014/main" id="{EC6481AF-DE38-4CBD-AD68-3D41AEBD732A}"/>
              </a:ext>
            </a:extLst>
          </p:cNvPr>
          <p:cNvSpPr txBox="1"/>
          <p:nvPr/>
        </p:nvSpPr>
        <p:spPr>
          <a:xfrm>
            <a:off x="614620" y="5448115"/>
            <a:ext cx="6096000" cy="307777"/>
          </a:xfrm>
          <a:prstGeom prst="rect">
            <a:avLst/>
          </a:prstGeom>
          <a:noFill/>
        </p:spPr>
        <p:txBody>
          <a:bodyPr wrap="square">
            <a:spAutoFit/>
          </a:bodyPr>
          <a:lstStyle/>
          <a:p>
            <a:r>
              <a:rPr lang="en-US" sz="1400" dirty="0">
                <a:solidFill>
                  <a:schemeClr val="bg1"/>
                </a:solidFill>
                <a:latin typeface="Segoe UI" panose="020B0502040204020203" pitchFamily="34" charset="0"/>
                <a:cs typeface="Segoe UI" panose="020B0502040204020203" pitchFamily="34" charset="0"/>
              </a:rPr>
              <a:t>Source: https://psl.noaa.gov/map/clim/sst.shtml</a:t>
            </a:r>
          </a:p>
        </p:txBody>
      </p:sp>
    </p:spTree>
    <p:extLst>
      <p:ext uri="{BB962C8B-B14F-4D97-AF65-F5344CB8AC3E}">
        <p14:creationId xmlns:p14="http://schemas.microsoft.com/office/powerpoint/2010/main" val="3507219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476B4-20ED-4AEF-AE92-6F93679D83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4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2D25946-3153-4EDC-BA6E-BA02B3112799}"/>
              </a:ext>
            </a:extLst>
          </p:cNvPr>
          <p:cNvPicPr>
            <a:picLocks noChangeAspect="1"/>
          </p:cNvPicPr>
          <p:nvPr/>
        </p:nvPicPr>
        <p:blipFill>
          <a:blip r:embed="rId5"/>
          <a:stretch>
            <a:fillRect/>
          </a:stretch>
        </p:blipFill>
        <p:spPr>
          <a:xfrm>
            <a:off x="904362" y="1510378"/>
            <a:ext cx="3568809" cy="4777600"/>
          </a:xfrm>
          <a:prstGeom prst="rect">
            <a:avLst/>
          </a:prstGeom>
        </p:spPr>
      </p:pic>
      <p:sp>
        <p:nvSpPr>
          <p:cNvPr id="7" name="TextBox 6">
            <a:extLst>
              <a:ext uri="{FF2B5EF4-FFF2-40B4-BE49-F238E27FC236}">
                <a16:creationId xmlns:a16="http://schemas.microsoft.com/office/drawing/2014/main" id="{B34F95DD-9FF4-4AF4-BE34-340230F0A712}"/>
              </a:ext>
            </a:extLst>
          </p:cNvPr>
          <p:cNvSpPr txBox="1"/>
          <p:nvPr/>
        </p:nvSpPr>
        <p:spPr>
          <a:xfrm>
            <a:off x="3167742" y="389909"/>
            <a:ext cx="6879771" cy="923330"/>
          </a:xfrm>
          <a:prstGeom prst="rect">
            <a:avLst/>
          </a:prstGeom>
          <a:noFill/>
        </p:spPr>
        <p:txBody>
          <a:bodyPr wrap="square">
            <a:spAutoFit/>
          </a:bodyPr>
          <a:lstStyle/>
          <a:p>
            <a:pPr>
              <a:spcAft>
                <a:spcPts val="300"/>
              </a:spcAft>
            </a:pPr>
            <a:r>
              <a:rPr lang="en-US" sz="5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Fases</a:t>
            </a:r>
            <a:r>
              <a:rPr lang="en-US" sz="5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de la MJO</a:t>
            </a:r>
          </a:p>
        </p:txBody>
      </p:sp>
      <p:pic>
        <p:nvPicPr>
          <p:cNvPr id="14" name="Picture 13">
            <a:extLst>
              <a:ext uri="{FF2B5EF4-FFF2-40B4-BE49-F238E27FC236}">
                <a16:creationId xmlns:a16="http://schemas.microsoft.com/office/drawing/2014/main" id="{B9B1A5C2-CAD9-433C-90F7-462D6847EE8D}"/>
              </a:ext>
            </a:extLst>
          </p:cNvPr>
          <p:cNvPicPr>
            <a:picLocks noChangeAspect="1"/>
          </p:cNvPicPr>
          <p:nvPr/>
        </p:nvPicPr>
        <p:blipFill rotWithShape="1">
          <a:blip r:embed="rId6"/>
          <a:srcRect l="4814" r="4836" b="6029"/>
          <a:stretch/>
        </p:blipFill>
        <p:spPr>
          <a:xfrm>
            <a:off x="4844138" y="1501002"/>
            <a:ext cx="6683830" cy="1403594"/>
          </a:xfrm>
          <a:prstGeom prst="rect">
            <a:avLst/>
          </a:prstGeom>
        </p:spPr>
      </p:pic>
      <p:pic>
        <p:nvPicPr>
          <p:cNvPr id="15" name="Picture 14">
            <a:extLst>
              <a:ext uri="{FF2B5EF4-FFF2-40B4-BE49-F238E27FC236}">
                <a16:creationId xmlns:a16="http://schemas.microsoft.com/office/drawing/2014/main" id="{711C36A3-4219-4D4C-BBFB-5C6F9209522A}"/>
              </a:ext>
            </a:extLst>
          </p:cNvPr>
          <p:cNvPicPr>
            <a:picLocks noChangeAspect="1"/>
          </p:cNvPicPr>
          <p:nvPr/>
        </p:nvPicPr>
        <p:blipFill rotWithShape="1">
          <a:blip r:embed="rId7"/>
          <a:srcRect l="5113" r="5113" b="20337"/>
          <a:stretch/>
        </p:blipFill>
        <p:spPr>
          <a:xfrm>
            <a:off x="4844137" y="3135744"/>
            <a:ext cx="6683829" cy="1403594"/>
          </a:xfrm>
          <a:prstGeom prst="rect">
            <a:avLst/>
          </a:prstGeom>
        </p:spPr>
      </p:pic>
      <p:pic>
        <p:nvPicPr>
          <p:cNvPr id="16" name="Picture 15">
            <a:extLst>
              <a:ext uri="{FF2B5EF4-FFF2-40B4-BE49-F238E27FC236}">
                <a16:creationId xmlns:a16="http://schemas.microsoft.com/office/drawing/2014/main" id="{7D4E3EC2-C65F-4C47-B220-6DF9ECF7459D}"/>
              </a:ext>
            </a:extLst>
          </p:cNvPr>
          <p:cNvPicPr>
            <a:picLocks noChangeAspect="1"/>
          </p:cNvPicPr>
          <p:nvPr/>
        </p:nvPicPr>
        <p:blipFill rotWithShape="1">
          <a:blip r:embed="rId8"/>
          <a:srcRect l="4408" t="2321" r="5325" b="20421"/>
          <a:stretch/>
        </p:blipFill>
        <p:spPr>
          <a:xfrm>
            <a:off x="4844137" y="4808145"/>
            <a:ext cx="6683830" cy="1403594"/>
          </a:xfrm>
          <a:prstGeom prst="rect">
            <a:avLst/>
          </a:prstGeom>
        </p:spPr>
      </p:pic>
      <p:sp>
        <p:nvSpPr>
          <p:cNvPr id="18" name="Isosceles Triangle 17">
            <a:extLst>
              <a:ext uri="{FF2B5EF4-FFF2-40B4-BE49-F238E27FC236}">
                <a16:creationId xmlns:a16="http://schemas.microsoft.com/office/drawing/2014/main" id="{3F7C76BB-0D16-4A61-9B0A-652134C4E53F}"/>
              </a:ext>
            </a:extLst>
          </p:cNvPr>
          <p:cNvSpPr/>
          <p:nvPr/>
        </p:nvSpPr>
        <p:spPr>
          <a:xfrm rot="5400000">
            <a:off x="4288343" y="1779116"/>
            <a:ext cx="837742" cy="46808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1A8DFE3-D468-4DF1-BBEB-8C01F6696EBC}"/>
              </a:ext>
            </a:extLst>
          </p:cNvPr>
          <p:cNvSpPr/>
          <p:nvPr/>
        </p:nvSpPr>
        <p:spPr>
          <a:xfrm rot="5400000">
            <a:off x="4288343" y="3420336"/>
            <a:ext cx="837742" cy="46808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84534576-A1AB-49FF-81E1-82AE9CE5A32E}"/>
              </a:ext>
            </a:extLst>
          </p:cNvPr>
          <p:cNvSpPr/>
          <p:nvPr/>
        </p:nvSpPr>
        <p:spPr>
          <a:xfrm rot="5400000">
            <a:off x="4288343" y="5127397"/>
            <a:ext cx="837742" cy="46808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776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476B4-20ED-4AEF-AE92-6F93679D83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4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75FE291-1D5F-435F-B838-F7D3FDFF601E}"/>
              </a:ext>
            </a:extLst>
          </p:cNvPr>
          <p:cNvSpPr txBox="1"/>
          <p:nvPr/>
        </p:nvSpPr>
        <p:spPr>
          <a:xfrm>
            <a:off x="3014133" y="392770"/>
            <a:ext cx="6445956" cy="830997"/>
          </a:xfrm>
          <a:prstGeom prst="rect">
            <a:avLst/>
          </a:prstGeom>
          <a:noFill/>
        </p:spPr>
        <p:txBody>
          <a:bodyPr wrap="square">
            <a:spAutoFit/>
          </a:bodyPr>
          <a:lstStyle/>
          <a:p>
            <a:pPr>
              <a:spcAft>
                <a:spcPts val="300"/>
              </a:spcAft>
            </a:pPr>
            <a:r>
              <a:rPr lang="en-US" sz="48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Pronósticando</a:t>
            </a: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la MJO</a:t>
            </a:r>
          </a:p>
        </p:txBody>
      </p:sp>
      <p:sp>
        <p:nvSpPr>
          <p:cNvPr id="5" name="TextBox 4">
            <a:extLst>
              <a:ext uri="{FF2B5EF4-FFF2-40B4-BE49-F238E27FC236}">
                <a16:creationId xmlns:a16="http://schemas.microsoft.com/office/drawing/2014/main" id="{8CE15838-A580-400C-9B9B-FC938005417F}"/>
              </a:ext>
            </a:extLst>
          </p:cNvPr>
          <p:cNvSpPr txBox="1"/>
          <p:nvPr/>
        </p:nvSpPr>
        <p:spPr>
          <a:xfrm>
            <a:off x="519559" y="1980194"/>
            <a:ext cx="4196132" cy="3508653"/>
          </a:xfrm>
          <a:prstGeom prst="rect">
            <a:avLst/>
          </a:prstGeom>
          <a:noFill/>
        </p:spPr>
        <p:txBody>
          <a:bodyPr wrap="square">
            <a:spAutoFit/>
          </a:bodyPr>
          <a:lstStyle/>
          <a:p>
            <a:pPr marL="457200" indent="-457200">
              <a:buFont typeface="+mj-lt"/>
              <a:buAutoNum type="arabicPeriod"/>
            </a:pP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Está</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organizada</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
            </a:r>
          </a:p>
          <a:p>
            <a:pPr marL="457200" indent="-457200">
              <a:buFont typeface="+mj-lt"/>
              <a:buAutoNum type="arabicPeriod"/>
            </a:pPr>
            <a:endParaRPr lang="en-US" sz="1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457200" indent="-457200">
              <a:buFont typeface="+mj-lt"/>
              <a:buAutoNum type="arabicPeriod"/>
            </a:pP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 que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velocidad</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se ha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estado</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propagando</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
            </a:r>
          </a:p>
          <a:p>
            <a:pPr marL="914400" lvl="1" indent="-457200">
              <a:buFont typeface="Arial" panose="020B0604020202020204" pitchFamily="34" charset="0"/>
              <a:buChar char="•"/>
            </a:pPr>
            <a:r>
              <a:rPr lang="en-US" sz="2000" dirty="0">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a:t>
            </a:r>
            <a:r>
              <a:rPr lang="en-US" sz="2000" dirty="0" err="1">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Cuanto</a:t>
            </a:r>
            <a:r>
              <a:rPr lang="en-US" sz="2000" dirty="0">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 le </a:t>
            </a:r>
            <a:r>
              <a:rPr lang="en-US" sz="2000" dirty="0" err="1">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toma</a:t>
            </a:r>
            <a:r>
              <a:rPr lang="en-US" sz="2000" dirty="0">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dar</a:t>
            </a:r>
            <a:r>
              <a:rPr lang="en-US" sz="2000" dirty="0">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 la </a:t>
            </a:r>
            <a:r>
              <a:rPr lang="en-US" sz="2000" dirty="0" err="1">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vuelta</a:t>
            </a:r>
            <a:r>
              <a:rPr lang="en-US" sz="2000" dirty="0">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 al </a:t>
            </a:r>
            <a:r>
              <a:rPr lang="en-US" sz="2000" dirty="0" err="1">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globo</a:t>
            </a:r>
            <a:r>
              <a:rPr lang="en-US" sz="2000" dirty="0">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a:t>
            </a:r>
          </a:p>
          <a:p>
            <a:pPr marL="457200" indent="-457200">
              <a:buFont typeface="+mj-lt"/>
              <a:buAutoNum type="arabicPeriod"/>
            </a:pPr>
            <a:endParaRPr lang="en-US" sz="3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457200" indent="-457200">
              <a:buFont typeface="+mj-lt"/>
              <a:buAutoNum type="arabicPeriod"/>
            </a:pPr>
            <a:endParaRPr lang="en-US" sz="1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457200" indent="-457200">
              <a:buFont typeface="+mj-lt"/>
              <a:buAutoNum type="arabicPeriod"/>
            </a:pP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¿En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qué</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fase</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está</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
            </a:r>
          </a:p>
          <a:p>
            <a:pPr marL="457200" indent="-457200">
              <a:buFont typeface="+mj-lt"/>
              <a:buAutoNum type="arabicPeriod"/>
            </a:pPr>
            <a:endParaRPr lang="en-US" sz="1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457200" indent="-457200">
              <a:buFont typeface="+mj-lt"/>
              <a:buAutoNum type="arabicPeriod"/>
            </a:pPr>
            <a:endParaRPr lang="en-US" sz="6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457200" indent="-457200">
              <a:buFont typeface="+mj-lt"/>
              <a:buAutoNum type="arabicPeriod"/>
            </a:pP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Considerar</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varios</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modelos</a:t>
            </a:r>
            <a:endPar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914400" lvl="1" indent="-457200">
              <a:buFont typeface="Arial" panose="020B0604020202020204" pitchFamily="34" charset="0"/>
              <a:buChar char="•"/>
            </a:pPr>
            <a:r>
              <a:rPr lang="en-US" sz="2000" dirty="0">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Pero al que la </a:t>
            </a:r>
            <a:r>
              <a:rPr lang="en-US" sz="2000" dirty="0" err="1">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está</a:t>
            </a:r>
            <a:r>
              <a:rPr lang="en-US" sz="2000" dirty="0">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resolviendo</a:t>
            </a:r>
            <a:r>
              <a:rPr lang="en-US" sz="2000" dirty="0">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000" dirty="0" err="1">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mejor</a:t>
            </a:r>
            <a:r>
              <a:rPr lang="en-US" sz="2000" dirty="0">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a:t>
            </a:r>
          </a:p>
        </p:txBody>
      </p:sp>
      <p:sp>
        <p:nvSpPr>
          <p:cNvPr id="6" name="TextBox 5">
            <a:extLst>
              <a:ext uri="{FF2B5EF4-FFF2-40B4-BE49-F238E27FC236}">
                <a16:creationId xmlns:a16="http://schemas.microsoft.com/office/drawing/2014/main" id="{476F048E-FCF8-4BE5-A795-2D05BBA26061}"/>
              </a:ext>
            </a:extLst>
          </p:cNvPr>
          <p:cNvSpPr txBox="1"/>
          <p:nvPr/>
        </p:nvSpPr>
        <p:spPr>
          <a:xfrm>
            <a:off x="439730" y="1395419"/>
            <a:ext cx="4355790" cy="523220"/>
          </a:xfrm>
          <a:prstGeom prst="rect">
            <a:avLst/>
          </a:prstGeom>
          <a:noFill/>
        </p:spPr>
        <p:txBody>
          <a:bodyPr wrap="square">
            <a:spAutoFit/>
          </a:bodyPr>
          <a:lstStyle/>
          <a:p>
            <a:pPr>
              <a:spcAft>
                <a:spcPts val="600"/>
              </a:spcAft>
            </a:pPr>
            <a:r>
              <a:rPr lang="en-US" sz="28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Considerar</a:t>
            </a:r>
            <a:r>
              <a:rPr lang="en-US" sz="28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a:t>
            </a:r>
            <a:endParaRPr lang="en-US" sz="28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52C1CC62-549C-4279-8B0D-3107B51BF396}"/>
              </a:ext>
            </a:extLst>
          </p:cNvPr>
          <p:cNvPicPr>
            <a:picLocks noChangeAspect="1"/>
          </p:cNvPicPr>
          <p:nvPr/>
        </p:nvPicPr>
        <p:blipFill>
          <a:blip r:embed="rId5"/>
          <a:stretch>
            <a:fillRect/>
          </a:stretch>
        </p:blipFill>
        <p:spPr>
          <a:xfrm>
            <a:off x="4876887" y="2091704"/>
            <a:ext cx="2643658" cy="4200508"/>
          </a:xfrm>
          <a:prstGeom prst="rect">
            <a:avLst/>
          </a:prstGeom>
        </p:spPr>
      </p:pic>
      <p:pic>
        <p:nvPicPr>
          <p:cNvPr id="8" name="Picture 7">
            <a:extLst>
              <a:ext uri="{FF2B5EF4-FFF2-40B4-BE49-F238E27FC236}">
                <a16:creationId xmlns:a16="http://schemas.microsoft.com/office/drawing/2014/main" id="{A5E51D48-EF56-4A9B-B1D2-39AE02B817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8424" y="2098306"/>
            <a:ext cx="4023703" cy="2336482"/>
          </a:xfrm>
          <a:prstGeom prst="rect">
            <a:avLst/>
          </a:prstGeom>
        </p:spPr>
      </p:pic>
      <p:sp>
        <p:nvSpPr>
          <p:cNvPr id="9" name="Rectangle 8">
            <a:extLst>
              <a:ext uri="{FF2B5EF4-FFF2-40B4-BE49-F238E27FC236}">
                <a16:creationId xmlns:a16="http://schemas.microsoft.com/office/drawing/2014/main" id="{0D09464A-9C36-46A3-9C9A-33BB8ED1AF23}"/>
              </a:ext>
            </a:extLst>
          </p:cNvPr>
          <p:cNvSpPr/>
          <p:nvPr/>
        </p:nvSpPr>
        <p:spPr>
          <a:xfrm>
            <a:off x="8840416" y="2922737"/>
            <a:ext cx="1436646" cy="48768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3200A3B-ECAD-4574-A932-2CA9AE405838}"/>
              </a:ext>
            </a:extLst>
          </p:cNvPr>
          <p:cNvCxnSpPr>
            <a:cxnSpLocks/>
          </p:cNvCxnSpPr>
          <p:nvPr/>
        </p:nvCxnSpPr>
        <p:spPr>
          <a:xfrm>
            <a:off x="8629521" y="3153515"/>
            <a:ext cx="197846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D8F70C7-6BED-4662-A5E3-50C820B4F0B5}"/>
              </a:ext>
            </a:extLst>
          </p:cNvPr>
          <p:cNvPicPr>
            <a:picLocks noChangeAspect="1"/>
          </p:cNvPicPr>
          <p:nvPr/>
        </p:nvPicPr>
        <p:blipFill rotWithShape="1">
          <a:blip r:embed="rId7">
            <a:extLst>
              <a:ext uri="{28A0092B-C50C-407E-A947-70E740481C1C}">
                <a14:useLocalDpi xmlns:a14="http://schemas.microsoft.com/office/drawing/2010/main" val="0"/>
              </a:ext>
            </a:extLst>
          </a:blip>
          <a:srcRect l="4947" t="65778" r="4862" b="7407"/>
          <a:stretch/>
        </p:blipFill>
        <p:spPr>
          <a:xfrm>
            <a:off x="7686188" y="4662822"/>
            <a:ext cx="4124005" cy="827175"/>
          </a:xfrm>
          <a:prstGeom prst="rect">
            <a:avLst/>
          </a:prstGeom>
        </p:spPr>
      </p:pic>
    </p:spTree>
    <p:extLst>
      <p:ext uri="{BB962C8B-B14F-4D97-AF65-F5344CB8AC3E}">
        <p14:creationId xmlns:p14="http://schemas.microsoft.com/office/powerpoint/2010/main" val="3427845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476B4-20ED-4AEF-AE92-6F93679D83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4000"/>
                    </a14:imgEffect>
                  </a14:imgLayer>
                </a14:imgProps>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CE15838-A580-400C-9B9B-FC938005417F}"/>
              </a:ext>
            </a:extLst>
          </p:cNvPr>
          <p:cNvSpPr txBox="1"/>
          <p:nvPr/>
        </p:nvSpPr>
        <p:spPr>
          <a:xfrm>
            <a:off x="554552" y="1540520"/>
            <a:ext cx="11082896" cy="492443"/>
          </a:xfrm>
          <a:prstGeom prst="rect">
            <a:avLst/>
          </a:prstGeom>
          <a:noFill/>
        </p:spPr>
        <p:txBody>
          <a:bodyPr wrap="square">
            <a:spAutoFit/>
          </a:bodyPr>
          <a:lstStyle/>
          <a:p>
            <a:r>
              <a:rPr lang="en-US" sz="26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4. </a:t>
            </a:r>
            <a:r>
              <a:rPr lang="en-US" sz="26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Considerar</a:t>
            </a:r>
            <a:r>
              <a:rPr lang="en-US" sz="26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6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diferentes</a:t>
            </a:r>
            <a:r>
              <a:rPr lang="en-US" sz="26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6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modelos</a:t>
            </a:r>
            <a:endParaRPr lang="en-US" sz="26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pic>
        <p:nvPicPr>
          <p:cNvPr id="2" name="Picture 1">
            <a:extLst>
              <a:ext uri="{FF2B5EF4-FFF2-40B4-BE49-F238E27FC236}">
                <a16:creationId xmlns:a16="http://schemas.microsoft.com/office/drawing/2014/main" id="{80596CE4-862E-4DE7-B954-F1D8003937E1}"/>
              </a:ext>
            </a:extLst>
          </p:cNvPr>
          <p:cNvPicPr>
            <a:picLocks noChangeAspect="1"/>
          </p:cNvPicPr>
          <p:nvPr/>
        </p:nvPicPr>
        <p:blipFill>
          <a:blip r:embed="rId5"/>
          <a:stretch>
            <a:fillRect/>
          </a:stretch>
        </p:blipFill>
        <p:spPr>
          <a:xfrm>
            <a:off x="1055914" y="2129175"/>
            <a:ext cx="3153230" cy="4127865"/>
          </a:xfrm>
          <a:prstGeom prst="rect">
            <a:avLst/>
          </a:prstGeom>
        </p:spPr>
      </p:pic>
      <p:pic>
        <p:nvPicPr>
          <p:cNvPr id="7" name="Picture 6">
            <a:extLst>
              <a:ext uri="{FF2B5EF4-FFF2-40B4-BE49-F238E27FC236}">
                <a16:creationId xmlns:a16="http://schemas.microsoft.com/office/drawing/2014/main" id="{7FEE3843-5588-418B-85A8-2DD6A84F3964}"/>
              </a:ext>
            </a:extLst>
          </p:cNvPr>
          <p:cNvPicPr>
            <a:picLocks noChangeAspect="1"/>
          </p:cNvPicPr>
          <p:nvPr/>
        </p:nvPicPr>
        <p:blipFill>
          <a:blip r:embed="rId6"/>
          <a:stretch>
            <a:fillRect/>
          </a:stretch>
        </p:blipFill>
        <p:spPr>
          <a:xfrm>
            <a:off x="4436093" y="2138270"/>
            <a:ext cx="3153230" cy="4127865"/>
          </a:xfrm>
          <a:prstGeom prst="rect">
            <a:avLst/>
          </a:prstGeom>
        </p:spPr>
      </p:pic>
      <p:pic>
        <p:nvPicPr>
          <p:cNvPr id="1026" name="Picture 2" descr="GFS forecast of 200-hpa Velocity Potential">
            <a:extLst>
              <a:ext uri="{FF2B5EF4-FFF2-40B4-BE49-F238E27FC236}">
                <a16:creationId xmlns:a16="http://schemas.microsoft.com/office/drawing/2014/main" id="{C17B876F-0619-42D3-867F-890F9A95DB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6272" y="2138270"/>
            <a:ext cx="3153230" cy="41278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CE6D733-3700-42F8-82B6-26494EAD0A8B}"/>
              </a:ext>
            </a:extLst>
          </p:cNvPr>
          <p:cNvSpPr txBox="1"/>
          <p:nvPr/>
        </p:nvSpPr>
        <p:spPr>
          <a:xfrm>
            <a:off x="3014133" y="392770"/>
            <a:ext cx="6445956" cy="830997"/>
          </a:xfrm>
          <a:prstGeom prst="rect">
            <a:avLst/>
          </a:prstGeom>
          <a:noFill/>
        </p:spPr>
        <p:txBody>
          <a:bodyPr wrap="square">
            <a:spAutoFit/>
          </a:bodyPr>
          <a:lstStyle/>
          <a:p>
            <a:pPr>
              <a:spcAft>
                <a:spcPts val="300"/>
              </a:spcAft>
            </a:pPr>
            <a:r>
              <a:rPr lang="en-US" sz="48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Pronósticando</a:t>
            </a: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la MJO</a:t>
            </a:r>
          </a:p>
        </p:txBody>
      </p:sp>
    </p:spTree>
    <p:extLst>
      <p:ext uri="{BB962C8B-B14F-4D97-AF65-F5344CB8AC3E}">
        <p14:creationId xmlns:p14="http://schemas.microsoft.com/office/powerpoint/2010/main" val="17204580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476B4-20ED-4AEF-AE92-6F93679D83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4000"/>
                    </a14:imgEffect>
                  </a14:imgLayer>
                </a14:imgProps>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92D811F0-BB3A-4E0D-93E1-1BDB30759916}"/>
              </a:ext>
            </a:extLst>
          </p:cNvPr>
          <p:cNvSpPr txBox="1"/>
          <p:nvPr/>
        </p:nvSpPr>
        <p:spPr>
          <a:xfrm>
            <a:off x="3218516" y="386389"/>
            <a:ext cx="6052457" cy="830997"/>
          </a:xfrm>
          <a:prstGeom prst="rect">
            <a:avLst/>
          </a:prstGeom>
          <a:noFill/>
        </p:spPr>
        <p:txBody>
          <a:bodyPr wrap="square">
            <a:spAutoFit/>
          </a:bodyPr>
          <a:lstStyle/>
          <a:p>
            <a:pPr>
              <a:spcAft>
                <a:spcPts val="300"/>
              </a:spcAft>
            </a:pPr>
            <a:r>
              <a:rPr lang="en-US" sz="48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Diagrama</a:t>
            </a: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de </a:t>
            </a:r>
            <a:r>
              <a:rPr lang="en-US" sz="48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Fase</a:t>
            </a:r>
            <a:endPar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6A085B9F-640B-4438-B5B3-4CB9FDFB8A9A}"/>
              </a:ext>
            </a:extLst>
          </p:cNvPr>
          <p:cNvSpPr txBox="1"/>
          <p:nvPr/>
        </p:nvSpPr>
        <p:spPr>
          <a:xfrm>
            <a:off x="5246910" y="5239218"/>
            <a:ext cx="6500379" cy="923330"/>
          </a:xfrm>
          <a:prstGeom prst="rect">
            <a:avLst/>
          </a:prstGeom>
          <a:noFill/>
        </p:spPr>
        <p:txBody>
          <a:bodyPr wrap="square">
            <a:spAutoFit/>
          </a:bodyPr>
          <a:lstStyle/>
          <a:p>
            <a:r>
              <a:rPr lang="en-US" dirty="0">
                <a:solidFill>
                  <a:srgbClr val="00FFFF"/>
                </a:solidFill>
                <a:latin typeface="Segoe UI" panose="020B0502040204020203" pitchFamily="34" charset="0"/>
                <a:cs typeface="Segoe UI" panose="020B0502040204020203" pitchFamily="34" charset="0"/>
              </a:rPr>
              <a:t>Resource: https://www.cpc.ncep.noaa.gov/products/precip/CWlink/MJO/CLIVAR/clivar_wh.shtml#for</a:t>
            </a:r>
          </a:p>
        </p:txBody>
      </p:sp>
      <p:sp>
        <p:nvSpPr>
          <p:cNvPr id="11" name="TextBox 10">
            <a:extLst>
              <a:ext uri="{FF2B5EF4-FFF2-40B4-BE49-F238E27FC236}">
                <a16:creationId xmlns:a16="http://schemas.microsoft.com/office/drawing/2014/main" id="{349D207E-BEC6-4295-9E51-8DE81883A06C}"/>
              </a:ext>
            </a:extLst>
          </p:cNvPr>
          <p:cNvSpPr txBox="1"/>
          <p:nvPr/>
        </p:nvSpPr>
        <p:spPr>
          <a:xfrm>
            <a:off x="5459599" y="1595564"/>
            <a:ext cx="6287690" cy="1107996"/>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No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solemos</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mostrarlo</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en las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sesiones</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mensuales</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por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tiempo</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limitado</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e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interpretación</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compleja</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
            </a:r>
            <a:endParaRPr lang="en-US" sz="2200" baseline="30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3B5779E-F750-49B7-9D62-F96CB87AC00D}"/>
              </a:ext>
            </a:extLst>
          </p:cNvPr>
          <p:cNvSpPr txBox="1"/>
          <p:nvPr/>
        </p:nvSpPr>
        <p:spPr>
          <a:xfrm>
            <a:off x="5459599" y="2836535"/>
            <a:ext cx="5508172" cy="769441"/>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Ayuda</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entender</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nivel</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organización</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y </a:t>
            </a:r>
            <a:r>
              <a:rPr lang="en-US" sz="22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fase</a:t>
            </a: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
            </a:r>
            <a:endParaRPr lang="en-US" sz="2200" baseline="30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pic>
        <p:nvPicPr>
          <p:cNvPr id="8" name="Picture 7">
            <a:extLst>
              <a:ext uri="{FF2B5EF4-FFF2-40B4-BE49-F238E27FC236}">
                <a16:creationId xmlns:a16="http://schemas.microsoft.com/office/drawing/2014/main" id="{071D3BA3-C6FB-4FBB-8E9B-93702AD4C8B2}"/>
              </a:ext>
            </a:extLst>
          </p:cNvPr>
          <p:cNvPicPr>
            <a:picLocks noChangeAspect="1"/>
          </p:cNvPicPr>
          <p:nvPr/>
        </p:nvPicPr>
        <p:blipFill>
          <a:blip r:embed="rId5"/>
          <a:stretch>
            <a:fillRect/>
          </a:stretch>
        </p:blipFill>
        <p:spPr>
          <a:xfrm>
            <a:off x="892627" y="1791381"/>
            <a:ext cx="4299856" cy="4299856"/>
          </a:xfrm>
          <a:prstGeom prst="rect">
            <a:avLst/>
          </a:prstGeom>
        </p:spPr>
      </p:pic>
      <p:sp>
        <p:nvSpPr>
          <p:cNvPr id="14" name="TextBox 13">
            <a:extLst>
              <a:ext uri="{FF2B5EF4-FFF2-40B4-BE49-F238E27FC236}">
                <a16:creationId xmlns:a16="http://schemas.microsoft.com/office/drawing/2014/main" id="{F2968D40-0A99-4E0F-B8B0-C4F80B330688}"/>
              </a:ext>
            </a:extLst>
          </p:cNvPr>
          <p:cNvSpPr txBox="1"/>
          <p:nvPr/>
        </p:nvSpPr>
        <p:spPr>
          <a:xfrm>
            <a:off x="6107697" y="3651999"/>
            <a:ext cx="5868852" cy="1369606"/>
          </a:xfrm>
          <a:prstGeom prst="rect">
            <a:avLst/>
          </a:prstGeom>
          <a:noFill/>
        </p:spPr>
        <p:txBody>
          <a:bodyPr wrap="square">
            <a:spAutoFit/>
          </a:bodyPr>
          <a:lstStyle/>
          <a:p>
            <a:pPr>
              <a:spcAft>
                <a:spcPts val="1200"/>
              </a:spcAft>
            </a:pP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 Dentro del </a:t>
            </a:r>
            <a:r>
              <a:rPr lang="en-US" sz="21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círculo</a:t>
            </a: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1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Desorganizada</a:t>
            </a:r>
            <a:endPar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a:spcAft>
                <a:spcPts val="1200"/>
              </a:spcAft>
            </a:pP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b) </a:t>
            </a:r>
            <a:r>
              <a:rPr lang="en-US" sz="21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Fuera</a:t>
            </a: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del </a:t>
            </a:r>
            <a:r>
              <a:rPr lang="en-US" sz="21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círculo</a:t>
            </a: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1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Organizada</a:t>
            </a:r>
            <a:endPar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a:spcAft>
                <a:spcPts val="1200"/>
              </a:spcAft>
            </a:pP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 </a:t>
            </a:r>
            <a:r>
              <a:rPr lang="en-US" sz="21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Fase</a:t>
            </a: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1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Números</a:t>
            </a:r>
            <a:endPar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spTree>
    <p:extLst>
      <p:ext uri="{BB962C8B-B14F-4D97-AF65-F5344CB8AC3E}">
        <p14:creationId xmlns:p14="http://schemas.microsoft.com/office/powerpoint/2010/main" val="24560699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476B4-20ED-4AEF-AE92-6F93679D83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4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75FE291-1D5F-435F-B838-F7D3FDFF601E}"/>
              </a:ext>
            </a:extLst>
          </p:cNvPr>
          <p:cNvSpPr txBox="1"/>
          <p:nvPr/>
        </p:nvSpPr>
        <p:spPr>
          <a:xfrm>
            <a:off x="2842048" y="404772"/>
            <a:ext cx="6406176" cy="923330"/>
          </a:xfrm>
          <a:prstGeom prst="rect">
            <a:avLst/>
          </a:prstGeom>
          <a:noFill/>
        </p:spPr>
        <p:txBody>
          <a:bodyPr wrap="square">
            <a:spAutoFit/>
          </a:bodyPr>
          <a:lstStyle/>
          <a:p>
            <a:pPr>
              <a:spcAft>
                <a:spcPts val="300"/>
              </a:spcAft>
            </a:pPr>
            <a:r>
              <a:rPr lang="en-US" sz="54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Recursos</a:t>
            </a:r>
            <a:r>
              <a:rPr lang="en-US" sz="5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de la MJO</a:t>
            </a:r>
          </a:p>
        </p:txBody>
      </p:sp>
      <p:sp>
        <p:nvSpPr>
          <p:cNvPr id="10" name="TextBox 9">
            <a:extLst>
              <a:ext uri="{FF2B5EF4-FFF2-40B4-BE49-F238E27FC236}">
                <a16:creationId xmlns:a16="http://schemas.microsoft.com/office/drawing/2014/main" id="{9B9C1D33-2465-4F3D-ACC6-08066829994A}"/>
              </a:ext>
            </a:extLst>
          </p:cNvPr>
          <p:cNvSpPr txBox="1"/>
          <p:nvPr/>
        </p:nvSpPr>
        <p:spPr>
          <a:xfrm>
            <a:off x="924560" y="2375280"/>
            <a:ext cx="10099040" cy="461665"/>
          </a:xfrm>
          <a:prstGeom prst="rect">
            <a:avLst/>
          </a:prstGeom>
          <a:noFill/>
        </p:spPr>
        <p:txBody>
          <a:bodyPr wrap="square">
            <a:spAutoFit/>
          </a:bodyPr>
          <a:lstStyle/>
          <a:p>
            <a:r>
              <a:rPr lang="en-US" sz="2400" dirty="0">
                <a:solidFill>
                  <a:srgbClr val="FFFF00"/>
                </a:solidFill>
                <a:latin typeface="Segoe UI" panose="020B0502040204020203" pitchFamily="34" charset="0"/>
                <a:cs typeface="Segoe UI" panose="020B0502040204020203" pitchFamily="34" charset="0"/>
              </a:rPr>
              <a:t>https://www.cpc.ncep.noaa.gov/products/precip/CWlink/MJO/mjo.shtml</a:t>
            </a:r>
          </a:p>
        </p:txBody>
      </p:sp>
      <p:sp>
        <p:nvSpPr>
          <p:cNvPr id="11" name="TextBox 10">
            <a:extLst>
              <a:ext uri="{FF2B5EF4-FFF2-40B4-BE49-F238E27FC236}">
                <a16:creationId xmlns:a16="http://schemas.microsoft.com/office/drawing/2014/main" id="{766943C8-B4C9-42D7-BA75-3387B5A4A231}"/>
              </a:ext>
            </a:extLst>
          </p:cNvPr>
          <p:cNvSpPr txBox="1"/>
          <p:nvPr/>
        </p:nvSpPr>
        <p:spPr>
          <a:xfrm>
            <a:off x="514505" y="1852060"/>
            <a:ext cx="10241280" cy="523220"/>
          </a:xfrm>
          <a:prstGeom prst="rect">
            <a:avLst/>
          </a:prstGeom>
          <a:noFill/>
        </p:spPr>
        <p:txBody>
          <a:bodyPr wrap="square">
            <a:spAutoFit/>
          </a:bodyPr>
          <a:lstStyle/>
          <a:p>
            <a:r>
              <a:rPr lang="en-US" sz="2800" dirty="0">
                <a:solidFill>
                  <a:schemeClr val="bg1"/>
                </a:solidFill>
                <a:latin typeface="Segoe UI Semibold" panose="020B0702040204020203" pitchFamily="34" charset="0"/>
                <a:cs typeface="Segoe UI Semibold" panose="020B0702040204020203" pitchFamily="34" charset="0"/>
              </a:rPr>
              <a:t>NOAA’s Climate Prediction Center MJO page:</a:t>
            </a:r>
          </a:p>
        </p:txBody>
      </p:sp>
      <p:sp>
        <p:nvSpPr>
          <p:cNvPr id="12" name="TextBox 11">
            <a:extLst>
              <a:ext uri="{FF2B5EF4-FFF2-40B4-BE49-F238E27FC236}">
                <a16:creationId xmlns:a16="http://schemas.microsoft.com/office/drawing/2014/main" id="{80427E0A-8F2A-465B-8C70-C289A6B2840E}"/>
              </a:ext>
            </a:extLst>
          </p:cNvPr>
          <p:cNvSpPr txBox="1"/>
          <p:nvPr/>
        </p:nvSpPr>
        <p:spPr>
          <a:xfrm>
            <a:off x="514505" y="3884861"/>
            <a:ext cx="10241280" cy="461665"/>
          </a:xfrm>
          <a:prstGeom prst="rect">
            <a:avLst/>
          </a:prstGeom>
          <a:noFill/>
        </p:spPr>
        <p:txBody>
          <a:bodyPr wrap="square">
            <a:spAutoFit/>
          </a:bodyPr>
          <a:lstStyle/>
          <a:p>
            <a:r>
              <a:rPr lang="en-US" sz="2400" dirty="0">
                <a:solidFill>
                  <a:schemeClr val="bg1"/>
                </a:solidFill>
                <a:latin typeface="Segoe UI Semibold" panose="020B0702040204020203" pitchFamily="34" charset="0"/>
                <a:cs typeface="Segoe UI Semibold" panose="020B0702040204020203" pitchFamily="34" charset="0"/>
              </a:rPr>
              <a:t>Some MJO References</a:t>
            </a:r>
          </a:p>
        </p:txBody>
      </p:sp>
      <p:sp>
        <p:nvSpPr>
          <p:cNvPr id="15" name="TextBox 14">
            <a:extLst>
              <a:ext uri="{FF2B5EF4-FFF2-40B4-BE49-F238E27FC236}">
                <a16:creationId xmlns:a16="http://schemas.microsoft.com/office/drawing/2014/main" id="{3EFB5E1B-7495-450F-939F-C2828EA8AE5E}"/>
              </a:ext>
            </a:extLst>
          </p:cNvPr>
          <p:cNvSpPr txBox="1"/>
          <p:nvPr/>
        </p:nvSpPr>
        <p:spPr>
          <a:xfrm>
            <a:off x="619760" y="4393724"/>
            <a:ext cx="10850752" cy="2092881"/>
          </a:xfrm>
          <a:prstGeom prst="rect">
            <a:avLst/>
          </a:prstGeom>
          <a:noFill/>
        </p:spPr>
        <p:txBody>
          <a:bodyPr wrap="square">
            <a:spAutoFit/>
          </a:bodyPr>
          <a:lstStyle/>
          <a:p>
            <a:pPr marL="342900" indent="-342900">
              <a:buFont typeface="Arial" panose="020B0604020202020204" pitchFamily="34" charset="0"/>
              <a:buChar char="•"/>
            </a:pPr>
            <a:r>
              <a:rPr lang="en-US" sz="1600" dirty="0">
                <a:solidFill>
                  <a:schemeClr val="bg1">
                    <a:lumMod val="95000"/>
                  </a:schemeClr>
                </a:solidFill>
                <a:latin typeface="Segoe UI Semilight" panose="020B0402040204020203" pitchFamily="34" charset="0"/>
                <a:cs typeface="Segoe UI Semilight" panose="020B0402040204020203" pitchFamily="34" charset="0"/>
              </a:rPr>
              <a:t>Madden R. and P. Julian, 1971: Detection of a 40-50 day oscillation in the zonal wind in the tropical Pacific, J. Atmos. Sci., 28, 702-708.</a:t>
            </a:r>
          </a:p>
          <a:p>
            <a:pPr marL="342900" indent="-342900">
              <a:buFont typeface="Arial" panose="020B0604020202020204" pitchFamily="34" charset="0"/>
              <a:buChar char="•"/>
            </a:pPr>
            <a:endParaRPr lang="en-US" sz="900" dirty="0">
              <a:solidFill>
                <a:schemeClr val="bg1">
                  <a:lumMod val="95000"/>
                </a:schemeClr>
              </a:solidFill>
              <a:latin typeface="Segoe UI Semilight" panose="020B0402040204020203" pitchFamily="34" charset="0"/>
              <a:cs typeface="Segoe UI Semilight" panose="020B0402040204020203" pitchFamily="34" charset="0"/>
            </a:endParaRPr>
          </a:p>
          <a:p>
            <a:pPr marL="342900" indent="-342900">
              <a:buFont typeface="Arial" panose="020B0604020202020204" pitchFamily="34" charset="0"/>
              <a:buChar char="•"/>
            </a:pPr>
            <a:r>
              <a:rPr lang="en-US" sz="1600" dirty="0">
                <a:solidFill>
                  <a:schemeClr val="bg1">
                    <a:lumMod val="95000"/>
                  </a:schemeClr>
                </a:solidFill>
                <a:latin typeface="Segoe UI Semilight" panose="020B0402040204020203" pitchFamily="34" charset="0"/>
                <a:cs typeface="Segoe UI Semilight" panose="020B0402040204020203" pitchFamily="34" charset="0"/>
              </a:rPr>
              <a:t>Madden R. and P. Julian, 1972: Description of global-scale circulation cells in the tropics with a 40-50 day period. J. Atmos. Sci., 29, 1109-1123.</a:t>
            </a:r>
          </a:p>
          <a:p>
            <a:pPr marL="342900" indent="-342900">
              <a:buFont typeface="Arial" panose="020B0604020202020204" pitchFamily="34" charset="0"/>
              <a:buChar char="•"/>
            </a:pPr>
            <a:endParaRPr lang="en-US" sz="800" dirty="0">
              <a:solidFill>
                <a:schemeClr val="bg1">
                  <a:lumMod val="95000"/>
                </a:schemeClr>
              </a:solidFill>
              <a:latin typeface="Segoe UI Semilight" panose="020B0402040204020203" pitchFamily="34" charset="0"/>
              <a:cs typeface="Segoe UI Semilight" panose="020B0402040204020203" pitchFamily="34" charset="0"/>
            </a:endParaRPr>
          </a:p>
          <a:p>
            <a:pPr marL="342900" indent="-342900">
              <a:buFont typeface="Arial" panose="020B0604020202020204" pitchFamily="34" charset="0"/>
              <a:buChar char="•"/>
            </a:pPr>
            <a:r>
              <a:rPr lang="en-US" sz="1600" dirty="0">
                <a:solidFill>
                  <a:schemeClr val="bg1">
                    <a:lumMod val="95000"/>
                  </a:schemeClr>
                </a:solidFill>
                <a:latin typeface="Segoe UI Semilight" panose="020B0402040204020203" pitchFamily="34" charset="0"/>
                <a:cs typeface="Segoe UI Semilight" panose="020B0402040204020203" pitchFamily="34" charset="0"/>
              </a:rPr>
              <a:t>https://www.climate.gov/news-features/blogs/enso/what-mjo-and-why-do-we-care</a:t>
            </a:r>
          </a:p>
          <a:p>
            <a:pPr marL="342900" indent="-342900">
              <a:buFont typeface="Arial" panose="020B0604020202020204" pitchFamily="34" charset="0"/>
              <a:buChar char="•"/>
            </a:pPr>
            <a:endParaRPr lang="en-US" sz="1200" dirty="0">
              <a:solidFill>
                <a:schemeClr val="bg1">
                  <a:lumMod val="95000"/>
                </a:schemeClr>
              </a:solidFill>
              <a:latin typeface="Segoe UI Semilight" panose="020B0402040204020203" pitchFamily="34" charset="0"/>
              <a:cs typeface="Segoe UI Semilight" panose="020B0402040204020203" pitchFamily="34" charset="0"/>
            </a:endParaRPr>
          </a:p>
          <a:p>
            <a:pPr marL="342900" indent="-342900">
              <a:buFont typeface="Arial" panose="020B0604020202020204" pitchFamily="34" charset="0"/>
              <a:buChar char="•"/>
            </a:pPr>
            <a:endParaRPr lang="en-US" sz="1600" dirty="0">
              <a:solidFill>
                <a:schemeClr val="bg1">
                  <a:lumMod val="95000"/>
                </a:schemeClr>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67271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D95974-FE43-4348-85E8-AD511EC2D21A}"/>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#5</a:t>
            </a:r>
          </a:p>
        </p:txBody>
      </p:sp>
      <p:sp>
        <p:nvSpPr>
          <p:cNvPr id="3" name="TextBox 2">
            <a:extLst>
              <a:ext uri="{FF2B5EF4-FFF2-40B4-BE49-F238E27FC236}">
                <a16:creationId xmlns:a16="http://schemas.microsoft.com/office/drawing/2014/main" id="{92D81CF7-2F87-407B-9892-E68833054FD7}"/>
              </a:ext>
            </a:extLst>
          </p:cNvPr>
          <p:cNvSpPr txBox="1"/>
          <p:nvPr/>
        </p:nvSpPr>
        <p:spPr>
          <a:xfrm>
            <a:off x="1242873" y="1740854"/>
            <a:ext cx="9534618" cy="3600986"/>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 Qué </a:t>
            </a:r>
            <a:r>
              <a:rPr lang="en-US" sz="2800" b="1" dirty="0" err="1">
                <a:latin typeface="Segoe UI" panose="020B0502040204020203" pitchFamily="34" charset="0"/>
                <a:cs typeface="Segoe UI" panose="020B0502040204020203" pitchFamily="34" charset="0"/>
              </a:rPr>
              <a:t>sección</a:t>
            </a:r>
            <a:r>
              <a:rPr lang="en-US" sz="2800" b="1" dirty="0">
                <a:latin typeface="Segoe UI" panose="020B0502040204020203" pitchFamily="34" charset="0"/>
                <a:cs typeface="Segoe UI" panose="020B0502040204020203" pitchFamily="34" charset="0"/>
              </a:rPr>
              <a:t> de la MJO es </a:t>
            </a:r>
            <a:r>
              <a:rPr lang="en-US" sz="2800" b="1" dirty="0" err="1">
                <a:latin typeface="Segoe UI" panose="020B0502040204020203" pitchFamily="34" charset="0"/>
                <a:cs typeface="Segoe UI" panose="020B0502040204020203" pitchFamily="34" charset="0"/>
              </a:rPr>
              <a:t>más</a:t>
            </a:r>
            <a:r>
              <a:rPr lang="en-US" sz="2800" b="1" dirty="0">
                <a:latin typeface="Segoe UI" panose="020B0502040204020203" pitchFamily="34" charset="0"/>
                <a:cs typeface="Segoe UI" panose="020B0502040204020203" pitchFamily="34" charset="0"/>
              </a:rPr>
              <a:t> favorable para </a:t>
            </a:r>
            <a:r>
              <a:rPr lang="en-US" sz="2800" b="1" dirty="0" err="1">
                <a:latin typeface="Segoe UI" panose="020B0502040204020203" pitchFamily="34" charset="0"/>
                <a:cs typeface="Segoe UI" panose="020B0502040204020203" pitchFamily="34" charset="0"/>
              </a:rPr>
              <a:t>ciclogénesis</a:t>
            </a:r>
            <a:r>
              <a:rPr lang="en-US" sz="2800" b="1" dirty="0">
                <a:latin typeface="Segoe UI" panose="020B0502040204020203" pitchFamily="34" charset="0"/>
                <a:cs typeface="Segoe UI" panose="020B0502040204020203" pitchFamily="34" charset="0"/>
              </a:rPr>
              <a:t> tropical en las </a:t>
            </a:r>
            <a:r>
              <a:rPr lang="en-US" sz="2800" b="1" dirty="0" err="1">
                <a:latin typeface="Segoe UI" panose="020B0502040204020203" pitchFamily="34" charset="0"/>
                <a:cs typeface="Segoe UI" panose="020B0502040204020203" pitchFamily="34" charset="0"/>
              </a:rPr>
              <a:t>Américas</a:t>
            </a:r>
            <a:r>
              <a:rPr lang="en-US" sz="2800" b="1" dirty="0">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a:t>
            </a:r>
            <a:r>
              <a:rPr lang="en-US" sz="2800" dirty="0" err="1">
                <a:latin typeface="Segoe UI" panose="020B0502040204020203" pitchFamily="34" charset="0"/>
                <a:cs typeface="Segoe UI" panose="020B0502040204020203" pitchFamily="34" charset="0"/>
              </a:rPr>
              <a:t>escoja</a:t>
            </a:r>
            <a:r>
              <a:rPr lang="en-US" sz="2800" dirty="0">
                <a:latin typeface="Segoe UI" panose="020B0502040204020203" pitchFamily="34" charset="0"/>
                <a:cs typeface="Segoe UI" panose="020B0502040204020203" pitchFamily="34" charset="0"/>
              </a:rPr>
              <a:t> 1)</a:t>
            </a:r>
          </a:p>
          <a:p>
            <a:pPr>
              <a:spcAft>
                <a:spcPts val="1800"/>
              </a:spcAft>
            </a:pPr>
            <a:r>
              <a:rPr lang="en-US" sz="2800" dirty="0">
                <a:latin typeface="Segoe UI" panose="020B0502040204020203" pitchFamily="34" charset="0"/>
                <a:cs typeface="Segoe UI" panose="020B0502040204020203" pitchFamily="34" charset="0"/>
              </a:rPr>
              <a:t>a. Centro de la </a:t>
            </a:r>
            <a:r>
              <a:rPr lang="en-US" sz="2800" dirty="0" err="1">
                <a:latin typeface="Segoe UI" panose="020B0502040204020203" pitchFamily="34" charset="0"/>
                <a:cs typeface="Segoe UI" panose="020B0502040204020203" pitchFamily="34" charset="0"/>
              </a:rPr>
              <a:t>fase</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divergente</a:t>
            </a:r>
            <a:r>
              <a:rPr lang="en-US" sz="2800" dirty="0">
                <a:latin typeface="Segoe UI" panose="020B0502040204020203" pitchFamily="34" charset="0"/>
                <a:cs typeface="Segoe UI" panose="020B0502040204020203" pitchFamily="34" charset="0"/>
              </a:rPr>
              <a:t> en </a:t>
            </a:r>
            <a:r>
              <a:rPr lang="en-US" sz="2800" dirty="0" err="1">
                <a:latin typeface="Segoe UI" panose="020B0502040204020203" pitchFamily="34" charset="0"/>
                <a:cs typeface="Segoe UI" panose="020B0502040204020203" pitchFamily="34" charset="0"/>
              </a:rPr>
              <a:t>altura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b. Centro de la </a:t>
            </a:r>
            <a:r>
              <a:rPr lang="en-US" sz="2800" dirty="0" err="1">
                <a:latin typeface="Segoe UI" panose="020B0502040204020203" pitchFamily="34" charset="0"/>
                <a:cs typeface="Segoe UI" panose="020B0502040204020203" pitchFamily="34" charset="0"/>
              </a:rPr>
              <a:t>fase</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convergente</a:t>
            </a:r>
            <a:r>
              <a:rPr lang="en-US" sz="2800" dirty="0">
                <a:latin typeface="Segoe UI" panose="020B0502040204020203" pitchFamily="34" charset="0"/>
                <a:cs typeface="Segoe UI" panose="020B0502040204020203" pitchFamily="34" charset="0"/>
              </a:rPr>
              <a:t> en </a:t>
            </a:r>
            <a:r>
              <a:rPr lang="en-US" sz="2800" dirty="0" err="1">
                <a:latin typeface="Segoe UI" panose="020B0502040204020203" pitchFamily="34" charset="0"/>
                <a:cs typeface="Segoe UI" panose="020B0502040204020203" pitchFamily="34" charset="0"/>
              </a:rPr>
              <a:t>altura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c. </a:t>
            </a:r>
            <a:r>
              <a:rPr lang="en-US" sz="2800" dirty="0" err="1">
                <a:latin typeface="Segoe UI" panose="020B0502040204020203" pitchFamily="34" charset="0"/>
                <a:cs typeface="Segoe UI" panose="020B0502040204020203" pitchFamily="34" charset="0"/>
              </a:rPr>
              <a:t>Sección</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este</a:t>
            </a:r>
            <a:r>
              <a:rPr lang="en-US" sz="2800" dirty="0">
                <a:latin typeface="Segoe UI" panose="020B0502040204020203" pitchFamily="34" charset="0"/>
                <a:cs typeface="Segoe UI" panose="020B0502040204020203" pitchFamily="34" charset="0"/>
              </a:rPr>
              <a:t> de la </a:t>
            </a:r>
            <a:r>
              <a:rPr lang="en-US" sz="2800" dirty="0" err="1">
                <a:latin typeface="Segoe UI" panose="020B0502040204020203" pitchFamily="34" charset="0"/>
                <a:cs typeface="Segoe UI" panose="020B0502040204020203" pitchFamily="34" charset="0"/>
              </a:rPr>
              <a:t>fase</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divergente</a:t>
            </a:r>
            <a:r>
              <a:rPr lang="en-US" sz="2800" dirty="0">
                <a:latin typeface="Segoe UI" panose="020B0502040204020203" pitchFamily="34" charset="0"/>
                <a:cs typeface="Segoe UI" panose="020B0502040204020203" pitchFamily="34" charset="0"/>
              </a:rPr>
              <a:t> en </a:t>
            </a:r>
            <a:r>
              <a:rPr lang="en-US" sz="2800" dirty="0" err="1">
                <a:latin typeface="Segoe UI" panose="020B0502040204020203" pitchFamily="34" charset="0"/>
                <a:cs typeface="Segoe UI" panose="020B0502040204020203" pitchFamily="34" charset="0"/>
              </a:rPr>
              <a:t>altura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d. </a:t>
            </a:r>
            <a:r>
              <a:rPr lang="en-US" sz="2800" dirty="0" err="1">
                <a:latin typeface="Segoe UI" panose="020B0502040204020203" pitchFamily="34" charset="0"/>
                <a:cs typeface="Segoe UI" panose="020B0502040204020203" pitchFamily="34" charset="0"/>
              </a:rPr>
              <a:t>Sección</a:t>
            </a:r>
            <a:r>
              <a:rPr lang="en-US" sz="2800" dirty="0">
                <a:latin typeface="Segoe UI" panose="020B0502040204020203" pitchFamily="34" charset="0"/>
                <a:cs typeface="Segoe UI" panose="020B0502040204020203" pitchFamily="34" charset="0"/>
              </a:rPr>
              <a:t> oeste de la </a:t>
            </a:r>
            <a:r>
              <a:rPr lang="en-US" sz="2800" dirty="0" err="1">
                <a:latin typeface="Segoe UI" panose="020B0502040204020203" pitchFamily="34" charset="0"/>
                <a:cs typeface="Segoe UI" panose="020B0502040204020203" pitchFamily="34" charset="0"/>
              </a:rPr>
              <a:t>fase</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divergente</a:t>
            </a:r>
            <a:r>
              <a:rPr lang="en-US" sz="2800" dirty="0">
                <a:latin typeface="Segoe UI" panose="020B0502040204020203" pitchFamily="34" charset="0"/>
                <a:cs typeface="Segoe UI" panose="020B0502040204020203" pitchFamily="34" charset="0"/>
              </a:rPr>
              <a:t> en la </a:t>
            </a:r>
            <a:r>
              <a:rPr lang="en-US" sz="2800" dirty="0" err="1">
                <a:latin typeface="Segoe UI" panose="020B0502040204020203" pitchFamily="34" charset="0"/>
                <a:cs typeface="Segoe UI" panose="020B0502040204020203" pitchFamily="34" charset="0"/>
              </a:rPr>
              <a:t>altura</a:t>
            </a:r>
            <a:endParaRPr lang="en-US"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02545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D95974-FE43-4348-85E8-AD511EC2D21A}"/>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#5</a:t>
            </a:r>
          </a:p>
        </p:txBody>
      </p:sp>
      <p:sp>
        <p:nvSpPr>
          <p:cNvPr id="3" name="TextBox 2">
            <a:extLst>
              <a:ext uri="{FF2B5EF4-FFF2-40B4-BE49-F238E27FC236}">
                <a16:creationId xmlns:a16="http://schemas.microsoft.com/office/drawing/2014/main" id="{92D81CF7-2F87-407B-9892-E68833054FD7}"/>
              </a:ext>
            </a:extLst>
          </p:cNvPr>
          <p:cNvSpPr txBox="1"/>
          <p:nvPr/>
        </p:nvSpPr>
        <p:spPr>
          <a:xfrm>
            <a:off x="1242873" y="1740854"/>
            <a:ext cx="9534618" cy="3600986"/>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 Qué </a:t>
            </a:r>
            <a:r>
              <a:rPr lang="en-US" sz="2800" b="1" dirty="0" err="1">
                <a:latin typeface="Segoe UI" panose="020B0502040204020203" pitchFamily="34" charset="0"/>
                <a:cs typeface="Segoe UI" panose="020B0502040204020203" pitchFamily="34" charset="0"/>
              </a:rPr>
              <a:t>sección</a:t>
            </a:r>
            <a:r>
              <a:rPr lang="en-US" sz="2800" b="1" dirty="0">
                <a:latin typeface="Segoe UI" panose="020B0502040204020203" pitchFamily="34" charset="0"/>
                <a:cs typeface="Segoe UI" panose="020B0502040204020203" pitchFamily="34" charset="0"/>
              </a:rPr>
              <a:t> de la MJO es </a:t>
            </a:r>
            <a:r>
              <a:rPr lang="en-US" sz="2800" b="1" dirty="0" err="1">
                <a:latin typeface="Segoe UI" panose="020B0502040204020203" pitchFamily="34" charset="0"/>
                <a:cs typeface="Segoe UI" panose="020B0502040204020203" pitchFamily="34" charset="0"/>
              </a:rPr>
              <a:t>más</a:t>
            </a:r>
            <a:r>
              <a:rPr lang="en-US" sz="2800" b="1" dirty="0">
                <a:latin typeface="Segoe UI" panose="020B0502040204020203" pitchFamily="34" charset="0"/>
                <a:cs typeface="Segoe UI" panose="020B0502040204020203" pitchFamily="34" charset="0"/>
              </a:rPr>
              <a:t> favorable para </a:t>
            </a:r>
            <a:r>
              <a:rPr lang="en-US" sz="2800" b="1" dirty="0" err="1">
                <a:latin typeface="Segoe UI" panose="020B0502040204020203" pitchFamily="34" charset="0"/>
                <a:cs typeface="Segoe UI" panose="020B0502040204020203" pitchFamily="34" charset="0"/>
              </a:rPr>
              <a:t>ciclogénesis</a:t>
            </a:r>
            <a:r>
              <a:rPr lang="en-US" sz="2800" b="1" dirty="0">
                <a:latin typeface="Segoe UI" panose="020B0502040204020203" pitchFamily="34" charset="0"/>
                <a:cs typeface="Segoe UI" panose="020B0502040204020203" pitchFamily="34" charset="0"/>
              </a:rPr>
              <a:t> tropical en las </a:t>
            </a:r>
            <a:r>
              <a:rPr lang="en-US" sz="2800" b="1" dirty="0" err="1">
                <a:latin typeface="Segoe UI" panose="020B0502040204020203" pitchFamily="34" charset="0"/>
                <a:cs typeface="Segoe UI" panose="020B0502040204020203" pitchFamily="34" charset="0"/>
              </a:rPr>
              <a:t>Américas</a:t>
            </a:r>
            <a:r>
              <a:rPr lang="en-US" sz="2800" b="1" dirty="0">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a:t>
            </a:r>
            <a:r>
              <a:rPr lang="en-US" sz="2800" dirty="0" err="1">
                <a:latin typeface="Segoe UI" panose="020B0502040204020203" pitchFamily="34" charset="0"/>
                <a:cs typeface="Segoe UI" panose="020B0502040204020203" pitchFamily="34" charset="0"/>
              </a:rPr>
              <a:t>escoja</a:t>
            </a:r>
            <a:r>
              <a:rPr lang="en-US" sz="2800" dirty="0">
                <a:latin typeface="Segoe UI" panose="020B0502040204020203" pitchFamily="34" charset="0"/>
                <a:cs typeface="Segoe UI" panose="020B0502040204020203" pitchFamily="34" charset="0"/>
              </a:rPr>
              <a:t> 1)</a:t>
            </a:r>
          </a:p>
          <a:p>
            <a:pPr>
              <a:spcAft>
                <a:spcPts val="1800"/>
              </a:spcAft>
            </a:pPr>
            <a:r>
              <a:rPr lang="en-US" sz="2800" dirty="0">
                <a:latin typeface="Segoe UI" panose="020B0502040204020203" pitchFamily="34" charset="0"/>
                <a:cs typeface="Segoe UI" panose="020B0502040204020203" pitchFamily="34" charset="0"/>
              </a:rPr>
              <a:t>a. Centro de la </a:t>
            </a:r>
            <a:r>
              <a:rPr lang="en-US" sz="2800" dirty="0" err="1">
                <a:latin typeface="Segoe UI" panose="020B0502040204020203" pitchFamily="34" charset="0"/>
                <a:cs typeface="Segoe UI" panose="020B0502040204020203" pitchFamily="34" charset="0"/>
              </a:rPr>
              <a:t>fase</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divergente</a:t>
            </a:r>
            <a:r>
              <a:rPr lang="en-US" sz="2800" dirty="0">
                <a:latin typeface="Segoe UI" panose="020B0502040204020203" pitchFamily="34" charset="0"/>
                <a:cs typeface="Segoe UI" panose="020B0502040204020203" pitchFamily="34" charset="0"/>
              </a:rPr>
              <a:t> en </a:t>
            </a:r>
            <a:r>
              <a:rPr lang="en-US" sz="2800" dirty="0" err="1">
                <a:latin typeface="Segoe UI" panose="020B0502040204020203" pitchFamily="34" charset="0"/>
                <a:cs typeface="Segoe UI" panose="020B0502040204020203" pitchFamily="34" charset="0"/>
              </a:rPr>
              <a:t>altura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b. Centro de la </a:t>
            </a:r>
            <a:r>
              <a:rPr lang="en-US" sz="2800" dirty="0" err="1">
                <a:latin typeface="Segoe UI" panose="020B0502040204020203" pitchFamily="34" charset="0"/>
                <a:cs typeface="Segoe UI" panose="020B0502040204020203" pitchFamily="34" charset="0"/>
              </a:rPr>
              <a:t>fase</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convergente</a:t>
            </a:r>
            <a:r>
              <a:rPr lang="en-US" sz="2800" dirty="0">
                <a:latin typeface="Segoe UI" panose="020B0502040204020203" pitchFamily="34" charset="0"/>
                <a:cs typeface="Segoe UI" panose="020B0502040204020203" pitchFamily="34" charset="0"/>
              </a:rPr>
              <a:t> en </a:t>
            </a:r>
            <a:r>
              <a:rPr lang="en-US" sz="2800" dirty="0" err="1">
                <a:latin typeface="Segoe UI" panose="020B0502040204020203" pitchFamily="34" charset="0"/>
                <a:cs typeface="Segoe UI" panose="020B0502040204020203" pitchFamily="34" charset="0"/>
              </a:rPr>
              <a:t>altura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c. </a:t>
            </a:r>
            <a:r>
              <a:rPr lang="en-US" sz="2800" dirty="0" err="1">
                <a:latin typeface="Segoe UI" panose="020B0502040204020203" pitchFamily="34" charset="0"/>
                <a:cs typeface="Segoe UI" panose="020B0502040204020203" pitchFamily="34" charset="0"/>
              </a:rPr>
              <a:t>Sección</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este</a:t>
            </a:r>
            <a:r>
              <a:rPr lang="en-US" sz="2800" dirty="0">
                <a:latin typeface="Segoe UI" panose="020B0502040204020203" pitchFamily="34" charset="0"/>
                <a:cs typeface="Segoe UI" panose="020B0502040204020203" pitchFamily="34" charset="0"/>
              </a:rPr>
              <a:t> de la </a:t>
            </a:r>
            <a:r>
              <a:rPr lang="en-US" sz="2800" dirty="0" err="1">
                <a:latin typeface="Segoe UI" panose="020B0502040204020203" pitchFamily="34" charset="0"/>
                <a:cs typeface="Segoe UI" panose="020B0502040204020203" pitchFamily="34" charset="0"/>
              </a:rPr>
              <a:t>fase</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divergente</a:t>
            </a:r>
            <a:r>
              <a:rPr lang="en-US" sz="2800" dirty="0">
                <a:latin typeface="Segoe UI" panose="020B0502040204020203" pitchFamily="34" charset="0"/>
                <a:cs typeface="Segoe UI" panose="020B0502040204020203" pitchFamily="34" charset="0"/>
              </a:rPr>
              <a:t> en </a:t>
            </a:r>
            <a:r>
              <a:rPr lang="en-US" sz="2800" dirty="0" err="1">
                <a:latin typeface="Segoe UI" panose="020B0502040204020203" pitchFamily="34" charset="0"/>
                <a:cs typeface="Segoe UI" panose="020B0502040204020203" pitchFamily="34" charset="0"/>
              </a:rPr>
              <a:t>altura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d. </a:t>
            </a:r>
            <a:r>
              <a:rPr lang="en-US" sz="2800" dirty="0" err="1">
                <a:latin typeface="Segoe UI" panose="020B0502040204020203" pitchFamily="34" charset="0"/>
                <a:cs typeface="Segoe UI" panose="020B0502040204020203" pitchFamily="34" charset="0"/>
              </a:rPr>
              <a:t>Sección</a:t>
            </a:r>
            <a:r>
              <a:rPr lang="en-US" sz="2800" dirty="0">
                <a:latin typeface="Segoe UI" panose="020B0502040204020203" pitchFamily="34" charset="0"/>
                <a:cs typeface="Segoe UI" panose="020B0502040204020203" pitchFamily="34" charset="0"/>
              </a:rPr>
              <a:t> oeste de la </a:t>
            </a:r>
            <a:r>
              <a:rPr lang="en-US" sz="2800" dirty="0" err="1">
                <a:latin typeface="Segoe UI" panose="020B0502040204020203" pitchFamily="34" charset="0"/>
                <a:cs typeface="Segoe UI" panose="020B0502040204020203" pitchFamily="34" charset="0"/>
              </a:rPr>
              <a:t>fase</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divergente</a:t>
            </a:r>
            <a:r>
              <a:rPr lang="en-US" sz="2800" dirty="0">
                <a:latin typeface="Segoe UI" panose="020B0502040204020203" pitchFamily="34" charset="0"/>
                <a:cs typeface="Segoe UI" panose="020B0502040204020203" pitchFamily="34" charset="0"/>
              </a:rPr>
              <a:t> en la </a:t>
            </a:r>
            <a:r>
              <a:rPr lang="en-US" sz="2800" dirty="0" err="1">
                <a:latin typeface="Segoe UI" panose="020B0502040204020203" pitchFamily="34" charset="0"/>
                <a:cs typeface="Segoe UI" panose="020B0502040204020203" pitchFamily="34" charset="0"/>
              </a:rPr>
              <a:t>altura</a:t>
            </a:r>
            <a:endParaRPr lang="en-US" sz="2800" dirty="0">
              <a:latin typeface="Segoe UI" panose="020B0502040204020203" pitchFamily="34" charset="0"/>
              <a:cs typeface="Segoe UI" panose="020B0502040204020203" pitchFamily="34" charset="0"/>
            </a:endParaRPr>
          </a:p>
        </p:txBody>
      </p:sp>
      <p:sp>
        <p:nvSpPr>
          <p:cNvPr id="5" name="Oval 4">
            <a:extLst>
              <a:ext uri="{FF2B5EF4-FFF2-40B4-BE49-F238E27FC236}">
                <a16:creationId xmlns:a16="http://schemas.microsoft.com/office/drawing/2014/main" id="{DD79FF2F-EE7E-4C2D-B1BD-C0E5E5227374}"/>
              </a:ext>
            </a:extLst>
          </p:cNvPr>
          <p:cNvSpPr/>
          <p:nvPr/>
        </p:nvSpPr>
        <p:spPr>
          <a:xfrm>
            <a:off x="852255" y="4852973"/>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9019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2844800" y="502741"/>
            <a:ext cx="8097520" cy="707886"/>
          </a:xfrm>
          <a:prstGeom prst="rect">
            <a:avLst/>
          </a:prstGeom>
          <a:noFill/>
        </p:spPr>
        <p:txBody>
          <a:bodyPr wrap="square">
            <a:spAutoFit/>
          </a:bodyPr>
          <a:lstStyle/>
          <a:p>
            <a:pPr>
              <a:spcAft>
                <a:spcPts val="300"/>
              </a:spcAft>
            </a:pP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Ondas</a:t>
            </a: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Kelvin </a:t>
            </a: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troposféricas</a:t>
            </a:r>
            <a:endPar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9" name="Picture 8">
            <a:extLst>
              <a:ext uri="{FF2B5EF4-FFF2-40B4-BE49-F238E27FC236}">
                <a16:creationId xmlns:a16="http://schemas.microsoft.com/office/drawing/2014/main" id="{CCC3C69C-676B-4C35-9BAD-81164D65A2C2}"/>
              </a:ext>
            </a:extLst>
          </p:cNvPr>
          <p:cNvPicPr>
            <a:picLocks noChangeAspect="1"/>
          </p:cNvPicPr>
          <p:nvPr/>
        </p:nvPicPr>
        <p:blipFill>
          <a:blip r:embed="rId3"/>
          <a:stretch>
            <a:fillRect/>
          </a:stretch>
        </p:blipFill>
        <p:spPr>
          <a:xfrm>
            <a:off x="981507" y="1474364"/>
            <a:ext cx="4723768" cy="4697341"/>
          </a:xfrm>
          <a:prstGeom prst="rect">
            <a:avLst/>
          </a:prstGeom>
        </p:spPr>
      </p:pic>
      <p:pic>
        <p:nvPicPr>
          <p:cNvPr id="7" name="Picture 6">
            <a:extLst>
              <a:ext uri="{FF2B5EF4-FFF2-40B4-BE49-F238E27FC236}">
                <a16:creationId xmlns:a16="http://schemas.microsoft.com/office/drawing/2014/main" id="{CF4987C8-C52A-4E4C-9D31-AC8E508987FC}"/>
              </a:ext>
            </a:extLst>
          </p:cNvPr>
          <p:cNvPicPr>
            <a:picLocks noChangeAspect="1"/>
          </p:cNvPicPr>
          <p:nvPr/>
        </p:nvPicPr>
        <p:blipFill>
          <a:blip r:embed="rId4"/>
          <a:stretch>
            <a:fillRect/>
          </a:stretch>
        </p:blipFill>
        <p:spPr>
          <a:xfrm>
            <a:off x="6486726" y="1403423"/>
            <a:ext cx="4455594" cy="4995333"/>
          </a:xfrm>
          <a:prstGeom prst="rect">
            <a:avLst/>
          </a:prstGeom>
        </p:spPr>
      </p:pic>
    </p:spTree>
    <p:extLst>
      <p:ext uri="{BB962C8B-B14F-4D97-AF65-F5344CB8AC3E}">
        <p14:creationId xmlns:p14="http://schemas.microsoft.com/office/powerpoint/2010/main" val="1103448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2540000" y="502741"/>
            <a:ext cx="8402320" cy="707886"/>
          </a:xfrm>
          <a:prstGeom prst="rect">
            <a:avLst/>
          </a:prstGeom>
          <a:noFill/>
        </p:spPr>
        <p:txBody>
          <a:bodyPr wrap="square">
            <a:spAutoFit/>
          </a:bodyPr>
          <a:lstStyle/>
          <a:p>
            <a:pPr>
              <a:spcAft>
                <a:spcPts val="300"/>
              </a:spcAft>
            </a:pP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Ondas</a:t>
            </a: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Kelvin </a:t>
            </a: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troposféricas</a:t>
            </a:r>
            <a:endPar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1026" name="Picture 2">
            <a:extLst>
              <a:ext uri="{FF2B5EF4-FFF2-40B4-BE49-F238E27FC236}">
                <a16:creationId xmlns:a16="http://schemas.microsoft.com/office/drawing/2014/main" id="{C129FB0D-D87F-436B-A659-787881491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575" y="1323955"/>
            <a:ext cx="6967714" cy="517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49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FD6D9A-A4C5-40CE-A077-0526AF605C1C}"/>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#6</a:t>
            </a:r>
          </a:p>
        </p:txBody>
      </p:sp>
      <p:sp>
        <p:nvSpPr>
          <p:cNvPr id="3" name="TextBox 2">
            <a:extLst>
              <a:ext uri="{FF2B5EF4-FFF2-40B4-BE49-F238E27FC236}">
                <a16:creationId xmlns:a16="http://schemas.microsoft.com/office/drawing/2014/main" id="{E019BBE8-D46A-42A8-B833-EFED326CE7C5}"/>
              </a:ext>
            </a:extLst>
          </p:cNvPr>
          <p:cNvSpPr txBox="1"/>
          <p:nvPr/>
        </p:nvSpPr>
        <p:spPr>
          <a:xfrm>
            <a:off x="1242873" y="1740854"/>
            <a:ext cx="9534618" cy="3170099"/>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 Qué </a:t>
            </a:r>
            <a:r>
              <a:rPr lang="en-US" sz="2800" b="1" dirty="0" err="1">
                <a:latin typeface="Segoe UI" panose="020B0502040204020203" pitchFamily="34" charset="0"/>
                <a:cs typeface="Segoe UI" panose="020B0502040204020203" pitchFamily="34" charset="0"/>
              </a:rPr>
              <a:t>sistema</a:t>
            </a:r>
            <a:r>
              <a:rPr lang="en-US" sz="2800" b="1" dirty="0">
                <a:latin typeface="Segoe UI" panose="020B0502040204020203" pitchFamily="34" charset="0"/>
                <a:cs typeface="Segoe UI" panose="020B0502040204020203" pitchFamily="34" charset="0"/>
              </a:rPr>
              <a:t> se </a:t>
            </a:r>
            <a:r>
              <a:rPr lang="en-US" sz="2800" b="1" dirty="0" err="1">
                <a:latin typeface="Segoe UI" panose="020B0502040204020203" pitchFamily="34" charset="0"/>
                <a:cs typeface="Segoe UI" panose="020B0502040204020203" pitchFamily="34" charset="0"/>
              </a:rPr>
              <a:t>propaga</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más</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rápido</a:t>
            </a:r>
            <a:r>
              <a:rPr lang="en-US" sz="2800" b="1" dirty="0">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a:t>
            </a:r>
            <a:r>
              <a:rPr lang="en-US" sz="2800" dirty="0" err="1">
                <a:latin typeface="Segoe UI" panose="020B0502040204020203" pitchFamily="34" charset="0"/>
                <a:cs typeface="Segoe UI" panose="020B0502040204020203" pitchFamily="34" charset="0"/>
              </a:rPr>
              <a:t>escoja</a:t>
            </a:r>
            <a:r>
              <a:rPr lang="en-US" sz="2800" dirty="0">
                <a:latin typeface="Segoe UI" panose="020B0502040204020203" pitchFamily="34" charset="0"/>
                <a:cs typeface="Segoe UI" panose="020B0502040204020203" pitchFamily="34" charset="0"/>
              </a:rPr>
              <a:t> una)</a:t>
            </a:r>
          </a:p>
          <a:p>
            <a:pPr>
              <a:spcAft>
                <a:spcPts val="1800"/>
              </a:spcAft>
            </a:pPr>
            <a:r>
              <a:rPr lang="en-US" sz="2800" dirty="0">
                <a:latin typeface="Segoe UI" panose="020B0502040204020203" pitchFamily="34" charset="0"/>
                <a:cs typeface="Segoe UI" panose="020B0502040204020203" pitchFamily="34" charset="0"/>
              </a:rPr>
              <a:t>a. </a:t>
            </a:r>
            <a:r>
              <a:rPr lang="en-US" sz="2800" dirty="0" err="1">
                <a:latin typeface="Segoe UI" panose="020B0502040204020203" pitchFamily="34" charset="0"/>
                <a:cs typeface="Segoe UI" panose="020B0502040204020203" pitchFamily="34" charset="0"/>
              </a:rPr>
              <a:t>Onda</a:t>
            </a:r>
            <a:r>
              <a:rPr lang="en-US" sz="2800" dirty="0">
                <a:latin typeface="Segoe UI" panose="020B0502040204020203" pitchFamily="34" charset="0"/>
                <a:cs typeface="Segoe UI" panose="020B0502040204020203" pitchFamily="34" charset="0"/>
              </a:rPr>
              <a:t> Kelvin </a:t>
            </a:r>
            <a:r>
              <a:rPr lang="en-US" sz="2800" dirty="0" err="1">
                <a:latin typeface="Segoe UI" panose="020B0502040204020203" pitchFamily="34" charset="0"/>
                <a:cs typeface="Segoe UI" panose="020B0502040204020203" pitchFamily="34" charset="0"/>
              </a:rPr>
              <a:t>Oceánica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b. MJO</a:t>
            </a:r>
          </a:p>
          <a:p>
            <a:pPr>
              <a:spcAft>
                <a:spcPts val="1800"/>
              </a:spcAft>
            </a:pPr>
            <a:r>
              <a:rPr lang="en-US" sz="2800" dirty="0">
                <a:latin typeface="Segoe UI" panose="020B0502040204020203" pitchFamily="34" charset="0"/>
                <a:cs typeface="Segoe UI" panose="020B0502040204020203" pitchFamily="34" charset="0"/>
              </a:rPr>
              <a:t>c. </a:t>
            </a:r>
            <a:r>
              <a:rPr lang="en-US" sz="2800" dirty="0" err="1">
                <a:latin typeface="Segoe UI" panose="020B0502040204020203" pitchFamily="34" charset="0"/>
                <a:cs typeface="Segoe UI" panose="020B0502040204020203" pitchFamily="34" charset="0"/>
              </a:rPr>
              <a:t>Onda</a:t>
            </a:r>
            <a:r>
              <a:rPr lang="en-US" sz="2800" dirty="0">
                <a:latin typeface="Segoe UI" panose="020B0502040204020203" pitchFamily="34" charset="0"/>
                <a:cs typeface="Segoe UI" panose="020B0502040204020203" pitchFamily="34" charset="0"/>
              </a:rPr>
              <a:t> Kelvin </a:t>
            </a:r>
            <a:r>
              <a:rPr lang="en-US" sz="2800" dirty="0" err="1">
                <a:latin typeface="Segoe UI" panose="020B0502040204020203" pitchFamily="34" charset="0"/>
                <a:cs typeface="Segoe UI" panose="020B0502040204020203" pitchFamily="34" charset="0"/>
              </a:rPr>
              <a:t>Troposférica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d. </a:t>
            </a:r>
            <a:r>
              <a:rPr lang="en-US" sz="2800" dirty="0" err="1">
                <a:latin typeface="Segoe UI" panose="020B0502040204020203" pitchFamily="34" charset="0"/>
                <a:cs typeface="Segoe UI" panose="020B0502040204020203" pitchFamily="34" charset="0"/>
              </a:rPr>
              <a:t>Ondas</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Tropicales</a:t>
            </a:r>
            <a:endParaRPr lang="en-US"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14711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487153E-513E-4D66-AA69-0000598FF25F}"/>
              </a:ext>
            </a:extLst>
          </p:cNvPr>
          <p:cNvSpPr txBox="1"/>
          <p:nvPr/>
        </p:nvSpPr>
        <p:spPr>
          <a:xfrm>
            <a:off x="989764" y="2305615"/>
            <a:ext cx="8090869" cy="2246769"/>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Océanos</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cubren</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la mayor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parte</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del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mundo</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y para la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atmósfera</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son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fuentes</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sumideros</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calor</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y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humedad</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
            </a:r>
          </a:p>
          <a:p>
            <a:pPr marL="342900" indent="-342900">
              <a:spcAft>
                <a:spcPts val="1800"/>
              </a:spcAft>
              <a:buFont typeface="Arial" panose="020B0604020202020204" pitchFamily="34" charset="0"/>
              <a:buChar char="•"/>
            </a:pP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El alto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calor</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especifico</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del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agua</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C</a:t>
            </a:r>
            <a:r>
              <a:rPr lang="en-US" sz="2500" baseline="-25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hace</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que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conserven</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su</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temperatura</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por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periodos</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largos (el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agua</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se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enfría</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y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calienta</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más</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lentamente que el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aire</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y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terreno</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
            </a:r>
          </a:p>
        </p:txBody>
      </p:sp>
      <p:sp>
        <p:nvSpPr>
          <p:cNvPr id="13" name="TextBox 12">
            <a:extLst>
              <a:ext uri="{FF2B5EF4-FFF2-40B4-BE49-F238E27FC236}">
                <a16:creationId xmlns:a16="http://schemas.microsoft.com/office/drawing/2014/main" id="{B94E2028-6707-4BDA-930F-7B28FAC20923}"/>
              </a:ext>
            </a:extLst>
          </p:cNvPr>
          <p:cNvSpPr txBox="1"/>
          <p:nvPr/>
        </p:nvSpPr>
        <p:spPr>
          <a:xfrm>
            <a:off x="3609578" y="4904966"/>
            <a:ext cx="7518400" cy="892552"/>
          </a:xfrm>
          <a:prstGeom prst="rect">
            <a:avLst/>
          </a:prstGeom>
          <a:solidFill>
            <a:schemeClr val="tx1"/>
          </a:solidFill>
        </p:spPr>
        <p:txBody>
          <a:bodyPr wrap="square">
            <a:spAutoFit/>
          </a:bodyPr>
          <a:lstStyle/>
          <a:p>
            <a:pPr algn="ctr">
              <a:spcAft>
                <a:spcPts val="1800"/>
              </a:spcAft>
            </a:pPr>
            <a:r>
              <a:rPr lang="en-US" sz="26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sym typeface="Wingdings" panose="05000000000000000000" pitchFamily="2" charset="2"/>
              </a:rPr>
              <a:t>Estos</a:t>
            </a:r>
            <a:r>
              <a:rPr lang="en-US" sz="26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sym typeface="Wingdings" panose="05000000000000000000" pitchFamily="2" charset="2"/>
              </a:rPr>
              <a:t> </a:t>
            </a:r>
            <a:r>
              <a:rPr lang="en-US" sz="26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sym typeface="Wingdings" panose="05000000000000000000" pitchFamily="2" charset="2"/>
              </a:rPr>
              <a:t>cambios</a:t>
            </a:r>
            <a:r>
              <a:rPr lang="en-US" sz="26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sym typeface="Wingdings" panose="05000000000000000000" pitchFamily="2" charset="2"/>
              </a:rPr>
              <a:t> lentos y </a:t>
            </a:r>
            <a:r>
              <a:rPr lang="en-US" sz="26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sym typeface="Wingdings" panose="05000000000000000000" pitchFamily="2" charset="2"/>
              </a:rPr>
              <a:t>su</a:t>
            </a:r>
            <a:r>
              <a:rPr lang="en-US" sz="26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sym typeface="Wingdings" panose="05000000000000000000" pitchFamily="2" charset="2"/>
              </a:rPr>
              <a:t> gran </a:t>
            </a:r>
            <a:r>
              <a:rPr lang="en-US" sz="26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sym typeface="Wingdings" panose="05000000000000000000" pitchFamily="2" charset="2"/>
              </a:rPr>
              <a:t>influencia</a:t>
            </a:r>
            <a:r>
              <a:rPr lang="en-US" sz="26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sym typeface="Wingdings" panose="05000000000000000000" pitchFamily="2" charset="2"/>
              </a:rPr>
              <a:t> les da peso en el </a:t>
            </a:r>
            <a:r>
              <a:rPr lang="en-US" sz="26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sym typeface="Wingdings" panose="05000000000000000000" pitchFamily="2" charset="2"/>
              </a:rPr>
              <a:t>pronóstico</a:t>
            </a:r>
            <a:r>
              <a:rPr lang="en-US" sz="26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sym typeface="Wingdings" panose="05000000000000000000" pitchFamily="2" charset="2"/>
              </a:rPr>
              <a:t> </a:t>
            </a:r>
            <a:r>
              <a:rPr lang="en-US" sz="26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sym typeface="Wingdings" panose="05000000000000000000" pitchFamily="2" charset="2"/>
              </a:rPr>
              <a:t>subestacional</a:t>
            </a:r>
            <a:r>
              <a:rPr lang="en-US" sz="26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sym typeface="Wingdings" panose="05000000000000000000" pitchFamily="2" charset="2"/>
              </a:rPr>
              <a:t> y </a:t>
            </a:r>
            <a:r>
              <a:rPr lang="en-US" sz="26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sym typeface="Wingdings" panose="05000000000000000000" pitchFamily="2" charset="2"/>
              </a:rPr>
              <a:t>estacional</a:t>
            </a:r>
            <a:endParaRPr lang="en-US" sz="26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8" name="TextBox 7">
            <a:extLst>
              <a:ext uri="{FF2B5EF4-FFF2-40B4-BE49-F238E27FC236}">
                <a16:creationId xmlns:a16="http://schemas.microsoft.com/office/drawing/2014/main" id="{10072A44-126E-47DE-9547-CD97F17A3DCD}"/>
              </a:ext>
            </a:extLst>
          </p:cNvPr>
          <p:cNvSpPr txBox="1"/>
          <p:nvPr/>
        </p:nvSpPr>
        <p:spPr>
          <a:xfrm>
            <a:off x="989764" y="612061"/>
            <a:ext cx="10382054" cy="615553"/>
          </a:xfrm>
          <a:prstGeom prst="rect">
            <a:avLst/>
          </a:prstGeom>
          <a:noFill/>
        </p:spPr>
        <p:txBody>
          <a:bodyPr wrap="square">
            <a:spAutoFit/>
          </a:bodyPr>
          <a:lstStyle/>
          <a:p>
            <a:pPr algn="ctr">
              <a:spcAft>
                <a:spcPts val="300"/>
              </a:spcAft>
            </a:pPr>
            <a:r>
              <a:rPr lang="en-US" sz="3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Temperatura Superficial del Mar (TSM) y Anomalías</a:t>
            </a:r>
          </a:p>
        </p:txBody>
      </p:sp>
      <p:sp>
        <p:nvSpPr>
          <p:cNvPr id="10" name="TextBox 9">
            <a:extLst>
              <a:ext uri="{FF2B5EF4-FFF2-40B4-BE49-F238E27FC236}">
                <a16:creationId xmlns:a16="http://schemas.microsoft.com/office/drawing/2014/main" id="{62700FFA-E789-4B27-9766-1D89951BCE0E}"/>
              </a:ext>
            </a:extLst>
          </p:cNvPr>
          <p:cNvSpPr txBox="1"/>
          <p:nvPr/>
        </p:nvSpPr>
        <p:spPr>
          <a:xfrm>
            <a:off x="745924" y="1618144"/>
            <a:ext cx="8415236" cy="584775"/>
          </a:xfrm>
          <a:prstGeom prst="rect">
            <a:avLst/>
          </a:prstGeom>
          <a:noFill/>
        </p:spPr>
        <p:txBody>
          <a:bodyPr wrap="square">
            <a:spAutoFit/>
          </a:bodyPr>
          <a:lstStyle/>
          <a:p>
            <a:pPr>
              <a:spcAft>
                <a:spcPts val="600"/>
              </a:spcAft>
            </a:pPr>
            <a:r>
              <a:rPr lang="en-US" sz="32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Importancia</a:t>
            </a:r>
            <a:endParaRPr lang="en-US" sz="32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spTree>
    <p:extLst>
      <p:ext uri="{BB962C8B-B14F-4D97-AF65-F5344CB8AC3E}">
        <p14:creationId xmlns:p14="http://schemas.microsoft.com/office/powerpoint/2010/main" val="42460140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FD6D9A-A4C5-40CE-A077-0526AF605C1C}"/>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#6</a:t>
            </a:r>
          </a:p>
        </p:txBody>
      </p:sp>
      <p:sp>
        <p:nvSpPr>
          <p:cNvPr id="3" name="TextBox 2">
            <a:extLst>
              <a:ext uri="{FF2B5EF4-FFF2-40B4-BE49-F238E27FC236}">
                <a16:creationId xmlns:a16="http://schemas.microsoft.com/office/drawing/2014/main" id="{E019BBE8-D46A-42A8-B833-EFED326CE7C5}"/>
              </a:ext>
            </a:extLst>
          </p:cNvPr>
          <p:cNvSpPr txBox="1"/>
          <p:nvPr/>
        </p:nvSpPr>
        <p:spPr>
          <a:xfrm>
            <a:off x="1242873" y="1740854"/>
            <a:ext cx="9534618" cy="3170099"/>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 Qué </a:t>
            </a:r>
            <a:r>
              <a:rPr lang="en-US" sz="2800" b="1" dirty="0" err="1">
                <a:latin typeface="Segoe UI" panose="020B0502040204020203" pitchFamily="34" charset="0"/>
                <a:cs typeface="Segoe UI" panose="020B0502040204020203" pitchFamily="34" charset="0"/>
              </a:rPr>
              <a:t>sistema</a:t>
            </a:r>
            <a:r>
              <a:rPr lang="en-US" sz="2800" b="1" dirty="0">
                <a:latin typeface="Segoe UI" panose="020B0502040204020203" pitchFamily="34" charset="0"/>
                <a:cs typeface="Segoe UI" panose="020B0502040204020203" pitchFamily="34" charset="0"/>
              </a:rPr>
              <a:t> se </a:t>
            </a:r>
            <a:r>
              <a:rPr lang="en-US" sz="2800" b="1" dirty="0" err="1">
                <a:latin typeface="Segoe UI" panose="020B0502040204020203" pitchFamily="34" charset="0"/>
                <a:cs typeface="Segoe UI" panose="020B0502040204020203" pitchFamily="34" charset="0"/>
              </a:rPr>
              <a:t>propaga</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más</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rápido</a:t>
            </a:r>
            <a:r>
              <a:rPr lang="en-US" sz="2800" b="1" dirty="0">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a:t>
            </a:r>
            <a:r>
              <a:rPr lang="en-US" sz="2800" dirty="0" err="1">
                <a:latin typeface="Segoe UI" panose="020B0502040204020203" pitchFamily="34" charset="0"/>
                <a:cs typeface="Segoe UI" panose="020B0502040204020203" pitchFamily="34" charset="0"/>
              </a:rPr>
              <a:t>escoja</a:t>
            </a:r>
            <a:r>
              <a:rPr lang="en-US" sz="2800" dirty="0">
                <a:latin typeface="Segoe UI" panose="020B0502040204020203" pitchFamily="34" charset="0"/>
                <a:cs typeface="Segoe UI" panose="020B0502040204020203" pitchFamily="34" charset="0"/>
              </a:rPr>
              <a:t> una)</a:t>
            </a:r>
          </a:p>
          <a:p>
            <a:pPr>
              <a:spcAft>
                <a:spcPts val="1800"/>
              </a:spcAft>
            </a:pPr>
            <a:r>
              <a:rPr lang="en-US" sz="2800" dirty="0">
                <a:latin typeface="Segoe UI" panose="020B0502040204020203" pitchFamily="34" charset="0"/>
                <a:cs typeface="Segoe UI" panose="020B0502040204020203" pitchFamily="34" charset="0"/>
              </a:rPr>
              <a:t>a. </a:t>
            </a:r>
            <a:r>
              <a:rPr lang="en-US" sz="2800" dirty="0" err="1">
                <a:latin typeface="Segoe UI" panose="020B0502040204020203" pitchFamily="34" charset="0"/>
                <a:cs typeface="Segoe UI" panose="020B0502040204020203" pitchFamily="34" charset="0"/>
              </a:rPr>
              <a:t>Onda</a:t>
            </a:r>
            <a:r>
              <a:rPr lang="en-US" sz="2800" dirty="0">
                <a:latin typeface="Segoe UI" panose="020B0502040204020203" pitchFamily="34" charset="0"/>
                <a:cs typeface="Segoe UI" panose="020B0502040204020203" pitchFamily="34" charset="0"/>
              </a:rPr>
              <a:t> Kelvin </a:t>
            </a:r>
            <a:r>
              <a:rPr lang="en-US" sz="2800" dirty="0" err="1">
                <a:latin typeface="Segoe UI" panose="020B0502040204020203" pitchFamily="34" charset="0"/>
                <a:cs typeface="Segoe UI" panose="020B0502040204020203" pitchFamily="34" charset="0"/>
              </a:rPr>
              <a:t>Oceánica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b. MJO</a:t>
            </a:r>
          </a:p>
          <a:p>
            <a:pPr>
              <a:spcAft>
                <a:spcPts val="1800"/>
              </a:spcAft>
            </a:pPr>
            <a:r>
              <a:rPr lang="en-US" sz="2800" dirty="0">
                <a:latin typeface="Segoe UI" panose="020B0502040204020203" pitchFamily="34" charset="0"/>
                <a:cs typeface="Segoe UI" panose="020B0502040204020203" pitchFamily="34" charset="0"/>
              </a:rPr>
              <a:t>c. </a:t>
            </a:r>
            <a:r>
              <a:rPr lang="en-US" sz="2800" dirty="0" err="1">
                <a:latin typeface="Segoe UI" panose="020B0502040204020203" pitchFamily="34" charset="0"/>
                <a:cs typeface="Segoe UI" panose="020B0502040204020203" pitchFamily="34" charset="0"/>
              </a:rPr>
              <a:t>Onda</a:t>
            </a:r>
            <a:r>
              <a:rPr lang="en-US" sz="2800" dirty="0">
                <a:latin typeface="Segoe UI" panose="020B0502040204020203" pitchFamily="34" charset="0"/>
                <a:cs typeface="Segoe UI" panose="020B0502040204020203" pitchFamily="34" charset="0"/>
              </a:rPr>
              <a:t> Kelvin </a:t>
            </a:r>
            <a:r>
              <a:rPr lang="en-US" sz="2800" dirty="0" err="1">
                <a:latin typeface="Segoe UI" panose="020B0502040204020203" pitchFamily="34" charset="0"/>
                <a:cs typeface="Segoe UI" panose="020B0502040204020203" pitchFamily="34" charset="0"/>
              </a:rPr>
              <a:t>Troposférica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d. </a:t>
            </a:r>
            <a:r>
              <a:rPr lang="en-US" sz="2800" dirty="0" err="1">
                <a:latin typeface="Segoe UI" panose="020B0502040204020203" pitchFamily="34" charset="0"/>
                <a:cs typeface="Segoe UI" panose="020B0502040204020203" pitchFamily="34" charset="0"/>
              </a:rPr>
              <a:t>Ondas</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Tropicales</a:t>
            </a:r>
            <a:endParaRPr lang="en-US" sz="2800" dirty="0">
              <a:latin typeface="Segoe UI" panose="020B0502040204020203" pitchFamily="34" charset="0"/>
              <a:cs typeface="Segoe UI" panose="020B0502040204020203" pitchFamily="34" charset="0"/>
            </a:endParaRPr>
          </a:p>
        </p:txBody>
      </p:sp>
      <p:sp>
        <p:nvSpPr>
          <p:cNvPr id="4" name="Oval 3">
            <a:extLst>
              <a:ext uri="{FF2B5EF4-FFF2-40B4-BE49-F238E27FC236}">
                <a16:creationId xmlns:a16="http://schemas.microsoft.com/office/drawing/2014/main" id="{AB1F5F8C-FFA4-4F37-AFA8-604A39BCBF93}"/>
              </a:ext>
            </a:extLst>
          </p:cNvPr>
          <p:cNvSpPr/>
          <p:nvPr/>
        </p:nvSpPr>
        <p:spPr>
          <a:xfrm>
            <a:off x="852255" y="3786173"/>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73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197E3A-FDF1-49B1-B78A-E61A04F73779}"/>
              </a:ext>
            </a:extLst>
          </p:cNvPr>
          <p:cNvSpPr txBox="1"/>
          <p:nvPr/>
        </p:nvSpPr>
        <p:spPr>
          <a:xfrm>
            <a:off x="1242873" y="1740854"/>
            <a:ext cx="9534618" cy="4262705"/>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¿Qué </a:t>
            </a:r>
            <a:r>
              <a:rPr lang="en-US" sz="2800" b="1" dirty="0" err="1">
                <a:latin typeface="Segoe UI" panose="020B0502040204020203" pitchFamily="34" charset="0"/>
                <a:cs typeface="Segoe UI" panose="020B0502040204020203" pitchFamily="34" charset="0"/>
              </a:rPr>
              <a:t>incrementa</a:t>
            </a:r>
            <a:r>
              <a:rPr lang="en-US" sz="2800" b="1" dirty="0">
                <a:latin typeface="Segoe UI" panose="020B0502040204020203" pitchFamily="34" charset="0"/>
                <a:cs typeface="Segoe UI" panose="020B0502040204020203" pitchFamily="34" charset="0"/>
              </a:rPr>
              <a:t> el </a:t>
            </a:r>
            <a:r>
              <a:rPr lang="en-US" sz="2800" b="1" dirty="0" err="1">
                <a:latin typeface="Segoe UI" panose="020B0502040204020203" pitchFamily="34" charset="0"/>
                <a:cs typeface="Segoe UI" panose="020B0502040204020203" pitchFamily="34" charset="0"/>
              </a:rPr>
              <a:t>riesgo</a:t>
            </a:r>
            <a:r>
              <a:rPr lang="en-US" sz="2800" b="1" dirty="0">
                <a:latin typeface="Segoe UI" panose="020B0502040204020203" pitchFamily="34" charset="0"/>
                <a:cs typeface="Segoe UI" panose="020B0502040204020203" pitchFamily="34" charset="0"/>
              </a:rPr>
              <a:t> de un </a:t>
            </a:r>
            <a:r>
              <a:rPr lang="en-US" sz="2800" b="1" dirty="0" err="1">
                <a:latin typeface="Segoe UI" panose="020B0502040204020203" pitchFamily="34" charset="0"/>
                <a:cs typeface="Segoe UI" panose="020B0502040204020203" pitchFamily="34" charset="0"/>
              </a:rPr>
              <a:t>huracán</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intenso</a:t>
            </a:r>
            <a:r>
              <a:rPr lang="en-US" sz="2800" b="1" dirty="0">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(1 ó </a:t>
            </a:r>
            <a:r>
              <a:rPr lang="en-US" sz="2800" dirty="0" err="1">
                <a:latin typeface="Segoe UI" panose="020B0502040204020203" pitchFamily="34" charset="0"/>
                <a:cs typeface="Segoe UI" panose="020B0502040204020203" pitchFamily="34" charset="0"/>
              </a:rPr>
              <a:t>más</a:t>
            </a:r>
            <a:r>
              <a:rPr lang="en-US" sz="2800" dirty="0">
                <a:latin typeface="Segoe UI" panose="020B0502040204020203" pitchFamily="34" charset="0"/>
                <a:cs typeface="Segoe UI" panose="020B0502040204020203" pitchFamily="34" charset="0"/>
              </a:rPr>
              <a:t>)</a:t>
            </a:r>
          </a:p>
          <a:p>
            <a:pPr>
              <a:spcAft>
                <a:spcPts val="1800"/>
              </a:spcAft>
            </a:pPr>
            <a:r>
              <a:rPr lang="en-US" sz="2800" dirty="0">
                <a:latin typeface="Segoe UI" panose="020B0502040204020203" pitchFamily="34" charset="0"/>
                <a:cs typeface="Segoe UI" panose="020B0502040204020203" pitchFamily="34" charset="0"/>
              </a:rPr>
              <a:t>a. </a:t>
            </a:r>
            <a:r>
              <a:rPr lang="en-US" sz="2800" dirty="0" err="1">
                <a:latin typeface="Segoe UI" panose="020B0502040204020203" pitchFamily="34" charset="0"/>
                <a:cs typeface="Segoe UI" panose="020B0502040204020203" pitchFamily="34" charset="0"/>
              </a:rPr>
              <a:t>Fase</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divergente</a:t>
            </a:r>
            <a:r>
              <a:rPr lang="en-US" sz="2800" dirty="0">
                <a:latin typeface="Segoe UI" panose="020B0502040204020203" pitchFamily="34" charset="0"/>
                <a:cs typeface="Segoe UI" panose="020B0502040204020203" pitchFamily="34" charset="0"/>
              </a:rPr>
              <a:t> en </a:t>
            </a:r>
            <a:r>
              <a:rPr lang="en-US" sz="2800" dirty="0" err="1">
                <a:latin typeface="Segoe UI" panose="020B0502040204020203" pitchFamily="34" charset="0"/>
                <a:cs typeface="Segoe UI" panose="020B0502040204020203" pitchFamily="34" charset="0"/>
              </a:rPr>
              <a:t>altura</a:t>
            </a:r>
            <a:r>
              <a:rPr lang="en-US" sz="2800" dirty="0">
                <a:latin typeface="Segoe UI" panose="020B0502040204020203" pitchFamily="34" charset="0"/>
                <a:cs typeface="Segoe UI" panose="020B0502040204020203" pitchFamily="34" charset="0"/>
              </a:rPr>
              <a:t> de la MJO</a:t>
            </a:r>
          </a:p>
          <a:p>
            <a:pPr>
              <a:spcAft>
                <a:spcPts val="1800"/>
              </a:spcAft>
            </a:pPr>
            <a:r>
              <a:rPr lang="en-US" sz="2800" dirty="0">
                <a:latin typeface="Segoe UI" panose="020B0502040204020203" pitchFamily="34" charset="0"/>
                <a:cs typeface="Segoe UI" panose="020B0502040204020203" pitchFamily="34" charset="0"/>
              </a:rPr>
              <a:t>b. Anomalías </a:t>
            </a:r>
            <a:r>
              <a:rPr lang="en-US" sz="2800" dirty="0" err="1">
                <a:latin typeface="Segoe UI" panose="020B0502040204020203" pitchFamily="34" charset="0"/>
                <a:cs typeface="Segoe UI" panose="020B0502040204020203" pitchFamily="34" charset="0"/>
              </a:rPr>
              <a:t>cálidas</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profundas</a:t>
            </a:r>
            <a:r>
              <a:rPr lang="en-US" sz="2800" dirty="0">
                <a:latin typeface="Segoe UI" panose="020B0502040204020203" pitchFamily="34" charset="0"/>
                <a:cs typeface="Segoe UI" panose="020B0502040204020203" pitchFamily="34" charset="0"/>
              </a:rPr>
              <a:t> en el </a:t>
            </a:r>
            <a:r>
              <a:rPr lang="en-US" sz="2800" dirty="0" err="1">
                <a:latin typeface="Segoe UI" panose="020B0502040204020203" pitchFamily="34" charset="0"/>
                <a:cs typeface="Segoe UI" panose="020B0502040204020203" pitchFamily="34" charset="0"/>
              </a:rPr>
              <a:t>océano</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c. </a:t>
            </a:r>
            <a:r>
              <a:rPr lang="en-US" sz="2800" dirty="0" err="1">
                <a:latin typeface="Segoe UI" panose="020B0502040204020203" pitchFamily="34" charset="0"/>
                <a:cs typeface="Segoe UI" panose="020B0502040204020203" pitchFamily="34" charset="0"/>
              </a:rPr>
              <a:t>Cizalla</a:t>
            </a:r>
            <a:r>
              <a:rPr lang="en-US" sz="2800" dirty="0">
                <a:latin typeface="Segoe UI" panose="020B0502040204020203" pitchFamily="34" charset="0"/>
                <a:cs typeface="Segoe UI" panose="020B0502040204020203" pitchFamily="34" charset="0"/>
              </a:rPr>
              <a:t> vertical </a:t>
            </a:r>
            <a:r>
              <a:rPr lang="en-US" sz="2800" dirty="0" err="1">
                <a:latin typeface="Segoe UI" panose="020B0502040204020203" pitchFamily="34" charset="0"/>
                <a:cs typeface="Segoe UI" panose="020B0502040204020203" pitchFamily="34" charset="0"/>
              </a:rPr>
              <a:t>reducida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d. Altos </a:t>
            </a:r>
            <a:r>
              <a:rPr lang="en-US" sz="2800" dirty="0" err="1">
                <a:latin typeface="Segoe UI" panose="020B0502040204020203" pitchFamily="34" charset="0"/>
                <a:cs typeface="Segoe UI" panose="020B0502040204020203" pitchFamily="34" charset="0"/>
              </a:rPr>
              <a:t>valores</a:t>
            </a:r>
            <a:r>
              <a:rPr lang="en-US" sz="2800" dirty="0">
                <a:latin typeface="Segoe UI" panose="020B0502040204020203" pitchFamily="34" charset="0"/>
                <a:cs typeface="Segoe UI" panose="020B0502040204020203" pitchFamily="34" charset="0"/>
              </a:rPr>
              <a:t> de </a:t>
            </a:r>
            <a:r>
              <a:rPr lang="en-US" sz="2800" dirty="0" err="1">
                <a:latin typeface="Segoe UI" panose="020B0502040204020203" pitchFamily="34" charset="0"/>
                <a:cs typeface="Segoe UI" panose="020B0502040204020203" pitchFamily="34" charset="0"/>
              </a:rPr>
              <a:t>agua</a:t>
            </a:r>
            <a:r>
              <a:rPr lang="en-US" sz="2800" dirty="0">
                <a:latin typeface="Segoe UI" panose="020B0502040204020203" pitchFamily="34" charset="0"/>
                <a:cs typeface="Segoe UI" panose="020B0502040204020203" pitchFamily="34" charset="0"/>
              </a:rPr>
              <a:t> precipitable</a:t>
            </a:r>
          </a:p>
          <a:p>
            <a:pPr>
              <a:spcAft>
                <a:spcPts val="1800"/>
              </a:spcAft>
            </a:pPr>
            <a:r>
              <a:rPr lang="en-US" sz="2800" dirty="0">
                <a:latin typeface="Segoe UI" panose="020B0502040204020203" pitchFamily="34" charset="0"/>
                <a:cs typeface="Segoe UI" panose="020B0502040204020203" pitchFamily="34" charset="0"/>
              </a:rPr>
              <a:t>e. Una circulación </a:t>
            </a:r>
            <a:r>
              <a:rPr lang="en-US" sz="2800" dirty="0" err="1">
                <a:latin typeface="Segoe UI" panose="020B0502040204020203" pitchFamily="34" charset="0"/>
                <a:cs typeface="Segoe UI" panose="020B0502040204020203" pitchFamily="34" charset="0"/>
              </a:rPr>
              <a:t>grande</a:t>
            </a:r>
            <a:endParaRPr lang="en-US" sz="2800" dirty="0">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B062F7A4-9C16-43FF-AF53-387ED53537DD}"/>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#7</a:t>
            </a:r>
          </a:p>
        </p:txBody>
      </p:sp>
    </p:spTree>
    <p:extLst>
      <p:ext uri="{BB962C8B-B14F-4D97-AF65-F5344CB8AC3E}">
        <p14:creationId xmlns:p14="http://schemas.microsoft.com/office/powerpoint/2010/main" val="40491346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197E3A-FDF1-49B1-B78A-E61A04F73779}"/>
              </a:ext>
            </a:extLst>
          </p:cNvPr>
          <p:cNvSpPr txBox="1"/>
          <p:nvPr/>
        </p:nvSpPr>
        <p:spPr>
          <a:xfrm>
            <a:off x="1242873" y="1740854"/>
            <a:ext cx="9534618" cy="4262705"/>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¿Qué </a:t>
            </a:r>
            <a:r>
              <a:rPr lang="en-US" sz="2800" b="1" dirty="0" err="1">
                <a:latin typeface="Segoe UI" panose="020B0502040204020203" pitchFamily="34" charset="0"/>
                <a:cs typeface="Segoe UI" panose="020B0502040204020203" pitchFamily="34" charset="0"/>
              </a:rPr>
              <a:t>incrementa</a:t>
            </a:r>
            <a:r>
              <a:rPr lang="en-US" sz="2800" b="1" dirty="0">
                <a:latin typeface="Segoe UI" panose="020B0502040204020203" pitchFamily="34" charset="0"/>
                <a:cs typeface="Segoe UI" panose="020B0502040204020203" pitchFamily="34" charset="0"/>
              </a:rPr>
              <a:t> el </a:t>
            </a:r>
            <a:r>
              <a:rPr lang="en-US" sz="2800" b="1" dirty="0" err="1">
                <a:latin typeface="Segoe UI" panose="020B0502040204020203" pitchFamily="34" charset="0"/>
                <a:cs typeface="Segoe UI" panose="020B0502040204020203" pitchFamily="34" charset="0"/>
              </a:rPr>
              <a:t>riesgo</a:t>
            </a:r>
            <a:r>
              <a:rPr lang="en-US" sz="2800" b="1" dirty="0">
                <a:latin typeface="Segoe UI" panose="020B0502040204020203" pitchFamily="34" charset="0"/>
                <a:cs typeface="Segoe UI" panose="020B0502040204020203" pitchFamily="34" charset="0"/>
              </a:rPr>
              <a:t> de un </a:t>
            </a:r>
            <a:r>
              <a:rPr lang="en-US" sz="2800" b="1" dirty="0" err="1">
                <a:latin typeface="Segoe UI" panose="020B0502040204020203" pitchFamily="34" charset="0"/>
                <a:cs typeface="Segoe UI" panose="020B0502040204020203" pitchFamily="34" charset="0"/>
              </a:rPr>
              <a:t>huracán</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intenso</a:t>
            </a:r>
            <a:r>
              <a:rPr lang="en-US" sz="2800" b="1" dirty="0">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(1 ó </a:t>
            </a:r>
            <a:r>
              <a:rPr lang="en-US" sz="2800" dirty="0" err="1">
                <a:latin typeface="Segoe UI" panose="020B0502040204020203" pitchFamily="34" charset="0"/>
                <a:cs typeface="Segoe UI" panose="020B0502040204020203" pitchFamily="34" charset="0"/>
              </a:rPr>
              <a:t>más</a:t>
            </a:r>
            <a:r>
              <a:rPr lang="en-US" sz="2800" dirty="0">
                <a:latin typeface="Segoe UI" panose="020B0502040204020203" pitchFamily="34" charset="0"/>
                <a:cs typeface="Segoe UI" panose="020B0502040204020203" pitchFamily="34" charset="0"/>
              </a:rPr>
              <a:t>)</a:t>
            </a:r>
          </a:p>
          <a:p>
            <a:pPr>
              <a:spcAft>
                <a:spcPts val="1800"/>
              </a:spcAft>
            </a:pPr>
            <a:r>
              <a:rPr lang="en-US" sz="2800" dirty="0">
                <a:latin typeface="Segoe UI" panose="020B0502040204020203" pitchFamily="34" charset="0"/>
                <a:cs typeface="Segoe UI" panose="020B0502040204020203" pitchFamily="34" charset="0"/>
              </a:rPr>
              <a:t>a. </a:t>
            </a:r>
            <a:r>
              <a:rPr lang="en-US" sz="2800" dirty="0" err="1">
                <a:latin typeface="Segoe UI" panose="020B0502040204020203" pitchFamily="34" charset="0"/>
                <a:cs typeface="Segoe UI" panose="020B0502040204020203" pitchFamily="34" charset="0"/>
              </a:rPr>
              <a:t>Fase</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divergente</a:t>
            </a:r>
            <a:r>
              <a:rPr lang="en-US" sz="2800" dirty="0">
                <a:latin typeface="Segoe UI" panose="020B0502040204020203" pitchFamily="34" charset="0"/>
                <a:cs typeface="Segoe UI" panose="020B0502040204020203" pitchFamily="34" charset="0"/>
              </a:rPr>
              <a:t> en </a:t>
            </a:r>
            <a:r>
              <a:rPr lang="en-US" sz="2800" dirty="0" err="1">
                <a:latin typeface="Segoe UI" panose="020B0502040204020203" pitchFamily="34" charset="0"/>
                <a:cs typeface="Segoe UI" panose="020B0502040204020203" pitchFamily="34" charset="0"/>
              </a:rPr>
              <a:t>altura</a:t>
            </a:r>
            <a:r>
              <a:rPr lang="en-US" sz="2800" dirty="0">
                <a:latin typeface="Segoe UI" panose="020B0502040204020203" pitchFamily="34" charset="0"/>
                <a:cs typeface="Segoe UI" panose="020B0502040204020203" pitchFamily="34" charset="0"/>
              </a:rPr>
              <a:t> de la MJO</a:t>
            </a:r>
          </a:p>
          <a:p>
            <a:pPr>
              <a:spcAft>
                <a:spcPts val="1800"/>
              </a:spcAft>
            </a:pPr>
            <a:r>
              <a:rPr lang="en-US" sz="2800" dirty="0">
                <a:latin typeface="Segoe UI" panose="020B0502040204020203" pitchFamily="34" charset="0"/>
                <a:cs typeface="Segoe UI" panose="020B0502040204020203" pitchFamily="34" charset="0"/>
              </a:rPr>
              <a:t>b. Anomalías </a:t>
            </a:r>
            <a:r>
              <a:rPr lang="en-US" sz="2800" dirty="0" err="1">
                <a:latin typeface="Segoe UI" panose="020B0502040204020203" pitchFamily="34" charset="0"/>
                <a:cs typeface="Segoe UI" panose="020B0502040204020203" pitchFamily="34" charset="0"/>
              </a:rPr>
              <a:t>cálidas</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profundas</a:t>
            </a:r>
            <a:r>
              <a:rPr lang="en-US" sz="2800" dirty="0">
                <a:latin typeface="Segoe UI" panose="020B0502040204020203" pitchFamily="34" charset="0"/>
                <a:cs typeface="Segoe UI" panose="020B0502040204020203" pitchFamily="34" charset="0"/>
              </a:rPr>
              <a:t> en el </a:t>
            </a:r>
            <a:r>
              <a:rPr lang="en-US" sz="2800" dirty="0" err="1">
                <a:latin typeface="Segoe UI" panose="020B0502040204020203" pitchFamily="34" charset="0"/>
                <a:cs typeface="Segoe UI" panose="020B0502040204020203" pitchFamily="34" charset="0"/>
              </a:rPr>
              <a:t>océano</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c. </a:t>
            </a:r>
            <a:r>
              <a:rPr lang="en-US" sz="2800" dirty="0" err="1">
                <a:latin typeface="Segoe UI" panose="020B0502040204020203" pitchFamily="34" charset="0"/>
                <a:cs typeface="Segoe UI" panose="020B0502040204020203" pitchFamily="34" charset="0"/>
              </a:rPr>
              <a:t>Cizalla</a:t>
            </a:r>
            <a:r>
              <a:rPr lang="en-US" sz="2800" dirty="0">
                <a:latin typeface="Segoe UI" panose="020B0502040204020203" pitchFamily="34" charset="0"/>
                <a:cs typeface="Segoe UI" panose="020B0502040204020203" pitchFamily="34" charset="0"/>
              </a:rPr>
              <a:t> vertical </a:t>
            </a:r>
            <a:r>
              <a:rPr lang="en-US" sz="2800" dirty="0" err="1">
                <a:latin typeface="Segoe UI" panose="020B0502040204020203" pitchFamily="34" charset="0"/>
                <a:cs typeface="Segoe UI" panose="020B0502040204020203" pitchFamily="34" charset="0"/>
              </a:rPr>
              <a:t>reducida</a:t>
            </a:r>
            <a:endParaRPr lang="en-US" sz="2800" dirty="0">
              <a:latin typeface="Segoe UI" panose="020B0502040204020203" pitchFamily="34" charset="0"/>
              <a:cs typeface="Segoe UI" panose="020B0502040204020203" pitchFamily="34" charset="0"/>
            </a:endParaRPr>
          </a:p>
          <a:p>
            <a:pPr>
              <a:spcAft>
                <a:spcPts val="1800"/>
              </a:spcAft>
            </a:pPr>
            <a:r>
              <a:rPr lang="en-US" sz="2800" dirty="0">
                <a:latin typeface="Segoe UI" panose="020B0502040204020203" pitchFamily="34" charset="0"/>
                <a:cs typeface="Segoe UI" panose="020B0502040204020203" pitchFamily="34" charset="0"/>
              </a:rPr>
              <a:t>d. Altos </a:t>
            </a:r>
            <a:r>
              <a:rPr lang="en-US" sz="2800" dirty="0" err="1">
                <a:latin typeface="Segoe UI" panose="020B0502040204020203" pitchFamily="34" charset="0"/>
                <a:cs typeface="Segoe UI" panose="020B0502040204020203" pitchFamily="34" charset="0"/>
              </a:rPr>
              <a:t>valores</a:t>
            </a:r>
            <a:r>
              <a:rPr lang="en-US" sz="2800" dirty="0">
                <a:latin typeface="Segoe UI" panose="020B0502040204020203" pitchFamily="34" charset="0"/>
                <a:cs typeface="Segoe UI" panose="020B0502040204020203" pitchFamily="34" charset="0"/>
              </a:rPr>
              <a:t> de </a:t>
            </a:r>
            <a:r>
              <a:rPr lang="en-US" sz="2800" dirty="0" err="1">
                <a:latin typeface="Segoe UI" panose="020B0502040204020203" pitchFamily="34" charset="0"/>
                <a:cs typeface="Segoe UI" panose="020B0502040204020203" pitchFamily="34" charset="0"/>
              </a:rPr>
              <a:t>agua</a:t>
            </a:r>
            <a:r>
              <a:rPr lang="en-US" sz="2800" dirty="0">
                <a:latin typeface="Segoe UI" panose="020B0502040204020203" pitchFamily="34" charset="0"/>
                <a:cs typeface="Segoe UI" panose="020B0502040204020203" pitchFamily="34" charset="0"/>
              </a:rPr>
              <a:t> precipitable</a:t>
            </a:r>
          </a:p>
          <a:p>
            <a:pPr>
              <a:spcAft>
                <a:spcPts val="1800"/>
              </a:spcAft>
            </a:pPr>
            <a:r>
              <a:rPr lang="en-US" sz="2800" dirty="0">
                <a:latin typeface="Segoe UI" panose="020B0502040204020203" pitchFamily="34" charset="0"/>
                <a:cs typeface="Segoe UI" panose="020B0502040204020203" pitchFamily="34" charset="0"/>
              </a:rPr>
              <a:t>e. Una circulación </a:t>
            </a:r>
            <a:r>
              <a:rPr lang="en-US" sz="2800" dirty="0" err="1">
                <a:latin typeface="Segoe UI" panose="020B0502040204020203" pitchFamily="34" charset="0"/>
                <a:cs typeface="Segoe UI" panose="020B0502040204020203" pitchFamily="34" charset="0"/>
              </a:rPr>
              <a:t>grande</a:t>
            </a:r>
            <a:endParaRPr lang="en-US" sz="2800" dirty="0">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B062F7A4-9C16-43FF-AF53-387ED53537DD}"/>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#7</a:t>
            </a:r>
          </a:p>
        </p:txBody>
      </p:sp>
      <p:sp>
        <p:nvSpPr>
          <p:cNvPr id="6" name="Oval 5">
            <a:extLst>
              <a:ext uri="{FF2B5EF4-FFF2-40B4-BE49-F238E27FC236}">
                <a16:creationId xmlns:a16="http://schemas.microsoft.com/office/drawing/2014/main" id="{4508454F-05A8-44DA-A1C9-FD88ED478191}"/>
              </a:ext>
            </a:extLst>
          </p:cNvPr>
          <p:cNvSpPr/>
          <p:nvPr/>
        </p:nvSpPr>
        <p:spPr>
          <a:xfrm>
            <a:off x="852255" y="2920753"/>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099E969-DA46-4EC6-8D43-2F23F7B69299}"/>
              </a:ext>
            </a:extLst>
          </p:cNvPr>
          <p:cNvSpPr/>
          <p:nvPr/>
        </p:nvSpPr>
        <p:spPr>
          <a:xfrm>
            <a:off x="852255" y="3555508"/>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6F2252-98BD-48E2-86FE-5305578AED55}"/>
              </a:ext>
            </a:extLst>
          </p:cNvPr>
          <p:cNvSpPr/>
          <p:nvPr/>
        </p:nvSpPr>
        <p:spPr>
          <a:xfrm>
            <a:off x="852255" y="4238901"/>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B9AAEF-F03D-4EEC-B66A-C2173CD9FB4A}"/>
              </a:ext>
            </a:extLst>
          </p:cNvPr>
          <p:cNvSpPr/>
          <p:nvPr/>
        </p:nvSpPr>
        <p:spPr>
          <a:xfrm>
            <a:off x="861132" y="4842803"/>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04930A8-2FE1-4B62-95AA-8BFC2C2945C2}"/>
              </a:ext>
            </a:extLst>
          </p:cNvPr>
          <p:cNvSpPr/>
          <p:nvPr/>
        </p:nvSpPr>
        <p:spPr>
          <a:xfrm>
            <a:off x="861132" y="5526196"/>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432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656080" y="367661"/>
            <a:ext cx="10311384" cy="677108"/>
          </a:xfrm>
          <a:prstGeom prst="rect">
            <a:avLst/>
          </a:prstGeom>
          <a:noFill/>
        </p:spPr>
        <p:txBody>
          <a:bodyPr wrap="square">
            <a:spAutoFit/>
          </a:bodyPr>
          <a:lstStyle/>
          <a:p>
            <a:pPr>
              <a:spcAft>
                <a:spcPts val="300"/>
              </a:spcAft>
            </a:pPr>
            <a:r>
              <a:rPr lang="en-US" sz="3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a:t>
            </a:r>
            <a:r>
              <a:rPr lang="en-US" sz="38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Cómo</a:t>
            </a:r>
            <a:r>
              <a:rPr lang="en-US" sz="3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38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calienta</a:t>
            </a:r>
            <a:r>
              <a:rPr lang="en-US" sz="3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el mar a la </a:t>
            </a:r>
            <a:r>
              <a:rPr lang="en-US" sz="38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atmósfera</a:t>
            </a:r>
            <a:r>
              <a:rPr lang="en-US" sz="3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a:t>
            </a:r>
          </a:p>
        </p:txBody>
      </p:sp>
      <p:sp>
        <p:nvSpPr>
          <p:cNvPr id="9" name="TextBox 8">
            <a:extLst>
              <a:ext uri="{FF2B5EF4-FFF2-40B4-BE49-F238E27FC236}">
                <a16:creationId xmlns:a16="http://schemas.microsoft.com/office/drawing/2014/main" id="{607634E8-78A6-4CE2-BC3C-4795B0475A3F}"/>
              </a:ext>
            </a:extLst>
          </p:cNvPr>
          <p:cNvSpPr txBox="1"/>
          <p:nvPr/>
        </p:nvSpPr>
        <p:spPr>
          <a:xfrm>
            <a:off x="676389" y="2719290"/>
            <a:ext cx="6070763" cy="707886"/>
          </a:xfrm>
          <a:prstGeom prst="rect">
            <a:avLst/>
          </a:prstGeom>
          <a:solidFill>
            <a:schemeClr val="tx1"/>
          </a:solidFill>
          <a:ln>
            <a:solidFill>
              <a:schemeClr val="tx1"/>
            </a:solidFill>
          </a:ln>
        </p:spPr>
        <p:txBody>
          <a:bodyPr wrap="square">
            <a:spAutoFit/>
          </a:bodyPr>
          <a:lstStyle/>
          <a:p>
            <a:pPr algn="ctr">
              <a:spcAft>
                <a:spcPts val="600"/>
              </a:spcAft>
            </a:pPr>
            <a:r>
              <a:rPr lang="en-US" sz="2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El </a:t>
            </a:r>
            <a:r>
              <a:rPr lang="en-US" sz="2000" dirty="0" err="1">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calor</a:t>
            </a:r>
            <a:r>
              <a:rPr lang="en-US" sz="2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fluye</a:t>
            </a:r>
            <a:r>
              <a:rPr lang="en-US" sz="2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 de </a:t>
            </a:r>
            <a:r>
              <a:rPr lang="en-US" sz="20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(hacia) </a:t>
            </a:r>
            <a:r>
              <a:rPr lang="en-US" sz="2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el </a:t>
            </a:r>
            <a:r>
              <a:rPr lang="en-US" sz="2000" dirty="0" err="1">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océano</a:t>
            </a:r>
            <a:r>
              <a:rPr lang="en-US" sz="2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 por los </a:t>
            </a:r>
            <a:r>
              <a:rPr lang="en-US" sz="2000" dirty="0" err="1">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vientos</a:t>
            </a:r>
            <a:r>
              <a:rPr lang="en-US" sz="2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cuando</a:t>
            </a:r>
            <a:r>
              <a:rPr lang="en-US" sz="2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 las SSTs son </a:t>
            </a:r>
            <a:r>
              <a:rPr lang="en-US" sz="2000" dirty="0" err="1">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más</a:t>
            </a:r>
            <a:r>
              <a:rPr lang="en-US" sz="2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cálidas</a:t>
            </a:r>
            <a:r>
              <a:rPr lang="en-US" sz="2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 </a:t>
            </a:r>
            <a:r>
              <a:rPr lang="en-US" sz="20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a:t>
            </a:r>
            <a:r>
              <a:rPr lang="en-US" sz="2000" dirty="0" err="1">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frías</a:t>
            </a:r>
            <a:r>
              <a:rPr lang="en-US" sz="20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 </a:t>
            </a:r>
            <a:r>
              <a:rPr lang="en-US" sz="2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que el </a:t>
            </a:r>
            <a:r>
              <a:rPr lang="en-US" sz="2000" dirty="0" err="1">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aire</a:t>
            </a:r>
            <a:endParaRPr lang="en-US" sz="2000" baseline="30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endParaRPr>
          </a:p>
        </p:txBody>
      </p:sp>
      <p:grpSp>
        <p:nvGrpSpPr>
          <p:cNvPr id="15" name="Group 14">
            <a:extLst>
              <a:ext uri="{FF2B5EF4-FFF2-40B4-BE49-F238E27FC236}">
                <a16:creationId xmlns:a16="http://schemas.microsoft.com/office/drawing/2014/main" id="{2B9EEC45-5454-45CF-9E75-D80449646BDB}"/>
              </a:ext>
            </a:extLst>
          </p:cNvPr>
          <p:cNvGrpSpPr/>
          <p:nvPr/>
        </p:nvGrpSpPr>
        <p:grpSpPr>
          <a:xfrm>
            <a:off x="944880" y="3803651"/>
            <a:ext cx="10099040" cy="2051546"/>
            <a:chOff x="195259" y="3291837"/>
            <a:chExt cx="11702101" cy="2881758"/>
          </a:xfrm>
        </p:grpSpPr>
        <p:sp>
          <p:nvSpPr>
            <p:cNvPr id="4" name="Rectangle 3">
              <a:extLst>
                <a:ext uri="{FF2B5EF4-FFF2-40B4-BE49-F238E27FC236}">
                  <a16:creationId xmlns:a16="http://schemas.microsoft.com/office/drawing/2014/main" id="{69C4D6A7-5513-49FB-AD30-A35DBDAC9EC4}"/>
                </a:ext>
              </a:extLst>
            </p:cNvPr>
            <p:cNvSpPr/>
            <p:nvPr/>
          </p:nvSpPr>
          <p:spPr>
            <a:xfrm>
              <a:off x="385688" y="5125282"/>
              <a:ext cx="3690193" cy="1048313"/>
            </a:xfrm>
            <a:prstGeom prst="rect">
              <a:avLst/>
            </a:prstGeom>
            <a:gradFill flip="none" rotWithShape="1">
              <a:gsLst>
                <a:gs pos="90000">
                  <a:schemeClr val="accent2"/>
                </a:gs>
                <a:gs pos="66000">
                  <a:srgbClr val="F63E18"/>
                </a:gs>
                <a:gs pos="27000">
                  <a:srgbClr val="F44E1F"/>
                </a:gs>
                <a:gs pos="53000">
                  <a:srgbClr val="FF0000"/>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 name="Rectangle 5">
              <a:extLst>
                <a:ext uri="{FF2B5EF4-FFF2-40B4-BE49-F238E27FC236}">
                  <a16:creationId xmlns:a16="http://schemas.microsoft.com/office/drawing/2014/main" id="{0CC315B3-CCEC-4DDD-9B9B-DCCBF143AFD2}"/>
                </a:ext>
              </a:extLst>
            </p:cNvPr>
            <p:cNvSpPr/>
            <p:nvPr/>
          </p:nvSpPr>
          <p:spPr>
            <a:xfrm>
              <a:off x="385688" y="3291839"/>
              <a:ext cx="3690193" cy="20438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Arrow: Right 1">
              <a:extLst>
                <a:ext uri="{FF2B5EF4-FFF2-40B4-BE49-F238E27FC236}">
                  <a16:creationId xmlns:a16="http://schemas.microsoft.com/office/drawing/2014/main" id="{2C02D8B8-62DB-48FF-BECC-6F964628F273}"/>
                </a:ext>
              </a:extLst>
            </p:cNvPr>
            <p:cNvSpPr/>
            <p:nvPr/>
          </p:nvSpPr>
          <p:spPr>
            <a:xfrm>
              <a:off x="608873" y="4685499"/>
              <a:ext cx="214970"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Arrow: Right 6">
              <a:extLst>
                <a:ext uri="{FF2B5EF4-FFF2-40B4-BE49-F238E27FC236}">
                  <a16:creationId xmlns:a16="http://schemas.microsoft.com/office/drawing/2014/main" id="{F50D57E1-68DB-4DDB-A4B6-8832D8ACAB94}"/>
                </a:ext>
              </a:extLst>
            </p:cNvPr>
            <p:cNvSpPr/>
            <p:nvPr/>
          </p:nvSpPr>
          <p:spPr>
            <a:xfrm>
              <a:off x="2026355" y="4708722"/>
              <a:ext cx="278664"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Arrow: Right 7">
              <a:extLst>
                <a:ext uri="{FF2B5EF4-FFF2-40B4-BE49-F238E27FC236}">
                  <a16:creationId xmlns:a16="http://schemas.microsoft.com/office/drawing/2014/main" id="{960EA6D3-8DEB-4C4A-B82D-2A572631D275}"/>
                </a:ext>
              </a:extLst>
            </p:cNvPr>
            <p:cNvSpPr/>
            <p:nvPr/>
          </p:nvSpPr>
          <p:spPr>
            <a:xfrm>
              <a:off x="3414899" y="4685499"/>
              <a:ext cx="278664"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CA6B7042-8866-423F-88AF-E50685FFA7CA}"/>
                </a:ext>
              </a:extLst>
            </p:cNvPr>
            <p:cNvSpPr/>
            <p:nvPr/>
          </p:nvSpPr>
          <p:spPr>
            <a:xfrm>
              <a:off x="4234582" y="5125282"/>
              <a:ext cx="3690193" cy="1048313"/>
            </a:xfrm>
            <a:prstGeom prst="rect">
              <a:avLst/>
            </a:prstGeom>
            <a:gradFill flip="none" rotWithShape="1">
              <a:gsLst>
                <a:gs pos="90000">
                  <a:schemeClr val="accent2"/>
                </a:gs>
                <a:gs pos="66000">
                  <a:srgbClr val="F63E18"/>
                </a:gs>
                <a:gs pos="27000">
                  <a:srgbClr val="F44E1F"/>
                </a:gs>
                <a:gs pos="53000">
                  <a:srgbClr val="FF0000"/>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 name="Rectangle 10">
              <a:extLst>
                <a:ext uri="{FF2B5EF4-FFF2-40B4-BE49-F238E27FC236}">
                  <a16:creationId xmlns:a16="http://schemas.microsoft.com/office/drawing/2014/main" id="{6CF597D2-8D84-48EE-9FEF-1DBBBE35C54A}"/>
                </a:ext>
              </a:extLst>
            </p:cNvPr>
            <p:cNvSpPr/>
            <p:nvPr/>
          </p:nvSpPr>
          <p:spPr>
            <a:xfrm>
              <a:off x="4234582" y="3291839"/>
              <a:ext cx="3690193" cy="20439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Arrow: Right 11">
              <a:extLst>
                <a:ext uri="{FF2B5EF4-FFF2-40B4-BE49-F238E27FC236}">
                  <a16:creationId xmlns:a16="http://schemas.microsoft.com/office/drawing/2014/main" id="{A4AF5209-83C5-490D-9AA6-3A73635EFB09}"/>
                </a:ext>
              </a:extLst>
            </p:cNvPr>
            <p:cNvSpPr/>
            <p:nvPr/>
          </p:nvSpPr>
          <p:spPr>
            <a:xfrm>
              <a:off x="4406550" y="4726139"/>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Arrow: Right 12">
              <a:extLst>
                <a:ext uri="{FF2B5EF4-FFF2-40B4-BE49-F238E27FC236}">
                  <a16:creationId xmlns:a16="http://schemas.microsoft.com/office/drawing/2014/main" id="{83E90B23-8068-4F9D-9910-AAC0501D30A9}"/>
                </a:ext>
              </a:extLst>
            </p:cNvPr>
            <p:cNvSpPr/>
            <p:nvPr/>
          </p:nvSpPr>
          <p:spPr>
            <a:xfrm>
              <a:off x="5626867" y="4708722"/>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Arrow: Right 13">
              <a:extLst>
                <a:ext uri="{FF2B5EF4-FFF2-40B4-BE49-F238E27FC236}">
                  <a16:creationId xmlns:a16="http://schemas.microsoft.com/office/drawing/2014/main" id="{4B1C8819-5AF3-48D1-9768-CDD8DF9D4C38}"/>
                </a:ext>
              </a:extLst>
            </p:cNvPr>
            <p:cNvSpPr/>
            <p:nvPr/>
          </p:nvSpPr>
          <p:spPr>
            <a:xfrm>
              <a:off x="6918549" y="4676791"/>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a:extLst>
                <a:ext uri="{FF2B5EF4-FFF2-40B4-BE49-F238E27FC236}">
                  <a16:creationId xmlns:a16="http://schemas.microsoft.com/office/drawing/2014/main" id="{EBFCB691-41ED-42CF-A6E7-0324A0762DED}"/>
                </a:ext>
              </a:extLst>
            </p:cNvPr>
            <p:cNvSpPr txBox="1"/>
            <p:nvPr/>
          </p:nvSpPr>
          <p:spPr>
            <a:xfrm>
              <a:off x="1567451" y="5462279"/>
              <a:ext cx="1257169" cy="565204"/>
            </a:xfrm>
            <a:prstGeom prst="rect">
              <a:avLst/>
            </a:prstGeom>
            <a:no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28C</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7" name="TextBox 16">
              <a:extLst>
                <a:ext uri="{FF2B5EF4-FFF2-40B4-BE49-F238E27FC236}">
                  <a16:creationId xmlns:a16="http://schemas.microsoft.com/office/drawing/2014/main" id="{F42E6ABF-DBA4-4FBC-BD39-0D11F9EAA078}"/>
                </a:ext>
              </a:extLst>
            </p:cNvPr>
            <p:cNvSpPr txBox="1"/>
            <p:nvPr/>
          </p:nvSpPr>
          <p:spPr>
            <a:xfrm>
              <a:off x="195259" y="5480882"/>
              <a:ext cx="1257169" cy="565204"/>
            </a:xfrm>
            <a:prstGeom prst="rect">
              <a:avLst/>
            </a:prstGeom>
            <a:no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8" name="TextBox 17">
              <a:extLst>
                <a:ext uri="{FF2B5EF4-FFF2-40B4-BE49-F238E27FC236}">
                  <a16:creationId xmlns:a16="http://schemas.microsoft.com/office/drawing/2014/main" id="{89F06852-18F8-4021-8AE8-737795EB4880}"/>
                </a:ext>
              </a:extLst>
            </p:cNvPr>
            <p:cNvSpPr txBox="1"/>
            <p:nvPr/>
          </p:nvSpPr>
          <p:spPr>
            <a:xfrm>
              <a:off x="2925646" y="5471428"/>
              <a:ext cx="1257169" cy="565204"/>
            </a:xfrm>
            <a:prstGeom prst="rect">
              <a:avLst/>
            </a:prstGeom>
            <a:no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9" name="TextBox 18">
              <a:extLst>
                <a:ext uri="{FF2B5EF4-FFF2-40B4-BE49-F238E27FC236}">
                  <a16:creationId xmlns:a16="http://schemas.microsoft.com/office/drawing/2014/main" id="{69C005C6-0A36-464A-9314-5B9706AAB063}"/>
                </a:ext>
              </a:extLst>
            </p:cNvPr>
            <p:cNvSpPr txBox="1"/>
            <p:nvPr/>
          </p:nvSpPr>
          <p:spPr>
            <a:xfrm>
              <a:off x="1537102" y="4143764"/>
              <a:ext cx="1257169" cy="565204"/>
            </a:xfrm>
            <a:prstGeom prst="rect">
              <a:avLst/>
            </a:prstGeom>
            <a:no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24C</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0" name="TextBox 19">
              <a:extLst>
                <a:ext uri="{FF2B5EF4-FFF2-40B4-BE49-F238E27FC236}">
                  <a16:creationId xmlns:a16="http://schemas.microsoft.com/office/drawing/2014/main" id="{EC2A029D-A0AD-4860-95AD-03B22D0537A6}"/>
                </a:ext>
              </a:extLst>
            </p:cNvPr>
            <p:cNvSpPr txBox="1"/>
            <p:nvPr/>
          </p:nvSpPr>
          <p:spPr>
            <a:xfrm>
              <a:off x="5326556" y="4132152"/>
              <a:ext cx="1257169" cy="565204"/>
            </a:xfrm>
            <a:prstGeom prst="rect">
              <a:avLst/>
            </a:prstGeom>
            <a:no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24C</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1" name="TextBox 20">
              <a:extLst>
                <a:ext uri="{FF2B5EF4-FFF2-40B4-BE49-F238E27FC236}">
                  <a16:creationId xmlns:a16="http://schemas.microsoft.com/office/drawing/2014/main" id="{CC11AE7A-83F8-4337-B0ED-93F081DEAD8B}"/>
                </a:ext>
              </a:extLst>
            </p:cNvPr>
            <p:cNvSpPr txBox="1"/>
            <p:nvPr/>
          </p:nvSpPr>
          <p:spPr>
            <a:xfrm>
              <a:off x="5419837" y="5481588"/>
              <a:ext cx="1257169" cy="565204"/>
            </a:xfrm>
            <a:prstGeom prst="rect">
              <a:avLst/>
            </a:prstGeom>
            <a:no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28C</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2" name="TextBox 21">
              <a:extLst>
                <a:ext uri="{FF2B5EF4-FFF2-40B4-BE49-F238E27FC236}">
                  <a16:creationId xmlns:a16="http://schemas.microsoft.com/office/drawing/2014/main" id="{EB49EA65-22FC-44FF-B692-CDAE4651A4B7}"/>
                </a:ext>
              </a:extLst>
            </p:cNvPr>
            <p:cNvSpPr txBox="1"/>
            <p:nvPr/>
          </p:nvSpPr>
          <p:spPr>
            <a:xfrm>
              <a:off x="4047645" y="5500191"/>
              <a:ext cx="1257169" cy="565204"/>
            </a:xfrm>
            <a:prstGeom prst="rect">
              <a:avLst/>
            </a:prstGeom>
            <a:no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3" name="TextBox 22">
              <a:extLst>
                <a:ext uri="{FF2B5EF4-FFF2-40B4-BE49-F238E27FC236}">
                  <a16:creationId xmlns:a16="http://schemas.microsoft.com/office/drawing/2014/main" id="{5A2619B6-AC1E-4485-9681-C0F9A8A99C0E}"/>
                </a:ext>
              </a:extLst>
            </p:cNvPr>
            <p:cNvSpPr txBox="1"/>
            <p:nvPr/>
          </p:nvSpPr>
          <p:spPr>
            <a:xfrm>
              <a:off x="6778031" y="5490737"/>
              <a:ext cx="1257169" cy="565204"/>
            </a:xfrm>
            <a:prstGeom prst="rect">
              <a:avLst/>
            </a:prstGeom>
            <a:no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4" name="Rectangle 23">
              <a:extLst>
                <a:ext uri="{FF2B5EF4-FFF2-40B4-BE49-F238E27FC236}">
                  <a16:creationId xmlns:a16="http://schemas.microsoft.com/office/drawing/2014/main" id="{EAE32720-A530-4E9C-AC52-96D82759C3C8}"/>
                </a:ext>
              </a:extLst>
            </p:cNvPr>
            <p:cNvSpPr/>
            <p:nvPr/>
          </p:nvSpPr>
          <p:spPr>
            <a:xfrm>
              <a:off x="8096743" y="5125282"/>
              <a:ext cx="3690193" cy="1048313"/>
            </a:xfrm>
            <a:prstGeom prst="rect">
              <a:avLst/>
            </a:prstGeom>
            <a:gradFill flip="none" rotWithShape="1">
              <a:gsLst>
                <a:gs pos="90000">
                  <a:schemeClr val="accent2"/>
                </a:gs>
                <a:gs pos="66000">
                  <a:srgbClr val="F63E18"/>
                </a:gs>
                <a:gs pos="27000">
                  <a:srgbClr val="F44E1F"/>
                </a:gs>
                <a:gs pos="53000">
                  <a:srgbClr val="FF0000"/>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5" name="Rectangle 24">
              <a:extLst>
                <a:ext uri="{FF2B5EF4-FFF2-40B4-BE49-F238E27FC236}">
                  <a16:creationId xmlns:a16="http://schemas.microsoft.com/office/drawing/2014/main" id="{E0F3BBDA-23A5-4AB6-AB74-877F2DF611CE}"/>
                </a:ext>
              </a:extLst>
            </p:cNvPr>
            <p:cNvSpPr/>
            <p:nvPr/>
          </p:nvSpPr>
          <p:spPr>
            <a:xfrm>
              <a:off x="8096743" y="3291837"/>
              <a:ext cx="3690193" cy="2043901"/>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Arrow: Right 25">
              <a:extLst>
                <a:ext uri="{FF2B5EF4-FFF2-40B4-BE49-F238E27FC236}">
                  <a16:creationId xmlns:a16="http://schemas.microsoft.com/office/drawing/2014/main" id="{1A4E7A99-D4B2-4730-BBF2-9A71770A7802}"/>
                </a:ext>
              </a:extLst>
            </p:cNvPr>
            <p:cNvSpPr/>
            <p:nvPr/>
          </p:nvSpPr>
          <p:spPr>
            <a:xfrm>
              <a:off x="8268710" y="4726139"/>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Arrow: Right 26">
              <a:extLst>
                <a:ext uri="{FF2B5EF4-FFF2-40B4-BE49-F238E27FC236}">
                  <a16:creationId xmlns:a16="http://schemas.microsoft.com/office/drawing/2014/main" id="{BE2729B1-259B-4C74-BE95-699B82CE5405}"/>
                </a:ext>
              </a:extLst>
            </p:cNvPr>
            <p:cNvSpPr/>
            <p:nvPr/>
          </p:nvSpPr>
          <p:spPr>
            <a:xfrm>
              <a:off x="9489027" y="4708722"/>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Arrow: Right 27">
              <a:extLst>
                <a:ext uri="{FF2B5EF4-FFF2-40B4-BE49-F238E27FC236}">
                  <a16:creationId xmlns:a16="http://schemas.microsoft.com/office/drawing/2014/main" id="{C191EA12-27AE-41D1-AF82-BE19E586F59D}"/>
                </a:ext>
              </a:extLst>
            </p:cNvPr>
            <p:cNvSpPr/>
            <p:nvPr/>
          </p:nvSpPr>
          <p:spPr>
            <a:xfrm>
              <a:off x="10780709" y="4676791"/>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TextBox 28">
              <a:extLst>
                <a:ext uri="{FF2B5EF4-FFF2-40B4-BE49-F238E27FC236}">
                  <a16:creationId xmlns:a16="http://schemas.microsoft.com/office/drawing/2014/main" id="{0676249A-0139-4F34-B629-5E0DB73404C1}"/>
                </a:ext>
              </a:extLst>
            </p:cNvPr>
            <p:cNvSpPr txBox="1"/>
            <p:nvPr/>
          </p:nvSpPr>
          <p:spPr>
            <a:xfrm>
              <a:off x="9188716" y="4132152"/>
              <a:ext cx="1257169" cy="565204"/>
            </a:xfrm>
            <a:prstGeom prst="rect">
              <a:avLst/>
            </a:prstGeom>
            <a:no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14C</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0" name="TextBox 29">
              <a:extLst>
                <a:ext uri="{FF2B5EF4-FFF2-40B4-BE49-F238E27FC236}">
                  <a16:creationId xmlns:a16="http://schemas.microsoft.com/office/drawing/2014/main" id="{CDF7613D-FD75-4036-A14B-9CDA67A303D0}"/>
                </a:ext>
              </a:extLst>
            </p:cNvPr>
            <p:cNvSpPr txBox="1"/>
            <p:nvPr/>
          </p:nvSpPr>
          <p:spPr>
            <a:xfrm>
              <a:off x="9281997" y="5481588"/>
              <a:ext cx="1257169" cy="565204"/>
            </a:xfrm>
            <a:prstGeom prst="rect">
              <a:avLst/>
            </a:prstGeom>
            <a:no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28C</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1" name="TextBox 30">
              <a:extLst>
                <a:ext uri="{FF2B5EF4-FFF2-40B4-BE49-F238E27FC236}">
                  <a16:creationId xmlns:a16="http://schemas.microsoft.com/office/drawing/2014/main" id="{E4BDEF22-2032-493C-8B2F-84521D1A4856}"/>
                </a:ext>
              </a:extLst>
            </p:cNvPr>
            <p:cNvSpPr txBox="1"/>
            <p:nvPr/>
          </p:nvSpPr>
          <p:spPr>
            <a:xfrm>
              <a:off x="7909804" y="5500191"/>
              <a:ext cx="1257169" cy="565204"/>
            </a:xfrm>
            <a:prstGeom prst="rect">
              <a:avLst/>
            </a:prstGeom>
            <a:no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2" name="TextBox 31">
              <a:extLst>
                <a:ext uri="{FF2B5EF4-FFF2-40B4-BE49-F238E27FC236}">
                  <a16:creationId xmlns:a16="http://schemas.microsoft.com/office/drawing/2014/main" id="{EA3CB567-3524-456A-B4EC-0E88E6E96DC5}"/>
                </a:ext>
              </a:extLst>
            </p:cNvPr>
            <p:cNvSpPr txBox="1"/>
            <p:nvPr/>
          </p:nvSpPr>
          <p:spPr>
            <a:xfrm>
              <a:off x="10640191" y="5490737"/>
              <a:ext cx="1257169" cy="565204"/>
            </a:xfrm>
            <a:prstGeom prst="rect">
              <a:avLst/>
            </a:prstGeom>
            <a:no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4" name="TextBox 33">
              <a:extLst>
                <a:ext uri="{FF2B5EF4-FFF2-40B4-BE49-F238E27FC236}">
                  <a16:creationId xmlns:a16="http://schemas.microsoft.com/office/drawing/2014/main" id="{EB31E616-B904-4920-B5B1-7B056C1CD85B}"/>
                </a:ext>
              </a:extLst>
            </p:cNvPr>
            <p:cNvSpPr txBox="1"/>
            <p:nvPr/>
          </p:nvSpPr>
          <p:spPr>
            <a:xfrm>
              <a:off x="5366357" y="4989635"/>
              <a:ext cx="1257169" cy="715924"/>
            </a:xfrm>
            <a:prstGeom prst="rect">
              <a:avLst/>
            </a:prstGeom>
            <a:noFill/>
          </p:spPr>
          <p:txBody>
            <a:bodyPr wrap="square">
              <a:spAutoFit/>
            </a:bodyPr>
            <a:lstStyle/>
            <a:p>
              <a:pPr algn="ctr">
                <a:spcAft>
                  <a:spcPts val="600"/>
                </a:spcAft>
              </a:pPr>
              <a:r>
                <a:rPr lang="en-US" sz="3200" b="1" dirty="0">
                  <a:latin typeface="Arial Black" panose="020B0A04020102020204" pitchFamily="34" charset="0"/>
                  <a:ea typeface="Verdana" panose="020B0604030504040204" pitchFamily="34" charset="0"/>
                  <a:cs typeface="Segoe UI Semibold" panose="020B0702040204020203" pitchFamily="34" charset="0"/>
                </a:rPr>
                <a:t>B</a:t>
              </a:r>
              <a:endParaRPr lang="en-US" sz="3200" b="1" baseline="30000" dirty="0">
                <a:latin typeface="Arial Black" panose="020B0A04020102020204" pitchFamily="34" charset="0"/>
                <a:ea typeface="Verdana" panose="020B0604030504040204" pitchFamily="34" charset="0"/>
                <a:cs typeface="Segoe UI Semibold" panose="020B0702040204020203" pitchFamily="34" charset="0"/>
              </a:endParaRPr>
            </a:p>
          </p:txBody>
        </p:sp>
        <p:sp>
          <p:nvSpPr>
            <p:cNvPr id="35" name="TextBox 34">
              <a:extLst>
                <a:ext uri="{FF2B5EF4-FFF2-40B4-BE49-F238E27FC236}">
                  <a16:creationId xmlns:a16="http://schemas.microsoft.com/office/drawing/2014/main" id="{B75AD2BE-E449-42B0-A74B-0C670AF90E9C}"/>
                </a:ext>
              </a:extLst>
            </p:cNvPr>
            <p:cNvSpPr txBox="1"/>
            <p:nvPr/>
          </p:nvSpPr>
          <p:spPr>
            <a:xfrm>
              <a:off x="1513971" y="4965526"/>
              <a:ext cx="1257169" cy="715924"/>
            </a:xfrm>
            <a:prstGeom prst="rect">
              <a:avLst/>
            </a:prstGeom>
            <a:noFill/>
          </p:spPr>
          <p:txBody>
            <a:bodyPr wrap="square">
              <a:spAutoFit/>
            </a:bodyPr>
            <a:lstStyle/>
            <a:p>
              <a:pPr algn="ctr">
                <a:spcAft>
                  <a:spcPts val="600"/>
                </a:spcAft>
              </a:pPr>
              <a:r>
                <a:rPr lang="en-US" sz="3200" b="1" dirty="0">
                  <a:latin typeface="Arial Black" panose="020B0A04020102020204" pitchFamily="34" charset="0"/>
                  <a:ea typeface="Verdana" panose="020B0604030504040204" pitchFamily="34" charset="0"/>
                  <a:cs typeface="Segoe UI Semibold" panose="020B0702040204020203" pitchFamily="34" charset="0"/>
                </a:rPr>
                <a:t>A</a:t>
              </a:r>
              <a:endParaRPr lang="en-US" sz="3200" b="1" baseline="30000" dirty="0">
                <a:latin typeface="Arial Black" panose="020B0A04020102020204" pitchFamily="34" charset="0"/>
                <a:ea typeface="Verdana" panose="020B0604030504040204" pitchFamily="34" charset="0"/>
                <a:cs typeface="Segoe UI Semibold" panose="020B0702040204020203" pitchFamily="34" charset="0"/>
              </a:endParaRPr>
            </a:p>
          </p:txBody>
        </p:sp>
      </p:grpSp>
      <p:pic>
        <p:nvPicPr>
          <p:cNvPr id="36" name="Picture 35">
            <a:extLst>
              <a:ext uri="{FF2B5EF4-FFF2-40B4-BE49-F238E27FC236}">
                <a16:creationId xmlns:a16="http://schemas.microsoft.com/office/drawing/2014/main" id="{C09A5D24-C329-44DE-8FBC-2346FD570CEB}"/>
              </a:ext>
            </a:extLst>
          </p:cNvPr>
          <p:cNvPicPr>
            <a:picLocks noChangeAspect="1"/>
          </p:cNvPicPr>
          <p:nvPr/>
        </p:nvPicPr>
        <p:blipFill rotWithShape="1">
          <a:blip r:embed="rId3"/>
          <a:srcRect t="14332" r="49417" b="4214"/>
          <a:stretch/>
        </p:blipFill>
        <p:spPr>
          <a:xfrm>
            <a:off x="7161518" y="1349413"/>
            <a:ext cx="4389531" cy="1725643"/>
          </a:xfrm>
          <a:prstGeom prst="rect">
            <a:avLst/>
          </a:prstGeom>
        </p:spPr>
      </p:pic>
      <p:sp>
        <p:nvSpPr>
          <p:cNvPr id="37" name="TextBox 36">
            <a:extLst>
              <a:ext uri="{FF2B5EF4-FFF2-40B4-BE49-F238E27FC236}">
                <a16:creationId xmlns:a16="http://schemas.microsoft.com/office/drawing/2014/main" id="{08D41C2F-F914-4E08-A467-0DB66F130F56}"/>
              </a:ext>
            </a:extLst>
          </p:cNvPr>
          <p:cNvSpPr txBox="1"/>
          <p:nvPr/>
        </p:nvSpPr>
        <p:spPr>
          <a:xfrm>
            <a:off x="9266354" y="4989635"/>
            <a:ext cx="1257169" cy="646331"/>
          </a:xfrm>
          <a:prstGeom prst="rect">
            <a:avLst/>
          </a:prstGeom>
          <a:noFill/>
        </p:spPr>
        <p:txBody>
          <a:bodyPr wrap="square">
            <a:spAutoFit/>
          </a:bodyPr>
          <a:lstStyle/>
          <a:p>
            <a:pPr algn="ctr">
              <a:spcAft>
                <a:spcPts val="600"/>
              </a:spcAft>
            </a:pPr>
            <a:r>
              <a:rPr lang="en-US" sz="3600" b="1" dirty="0">
                <a:latin typeface="Arial Black" panose="020B0A04020102020204" pitchFamily="34" charset="0"/>
                <a:ea typeface="Verdana" panose="020B0604030504040204" pitchFamily="34" charset="0"/>
                <a:cs typeface="Segoe UI Semibold" panose="020B0702040204020203" pitchFamily="34" charset="0"/>
              </a:rPr>
              <a:t>C</a:t>
            </a:r>
            <a:endParaRPr lang="en-US" sz="3600" b="1" baseline="30000" dirty="0">
              <a:latin typeface="Arial Black" panose="020B0A04020102020204" pitchFamily="34" charset="0"/>
              <a:ea typeface="Verdana" panose="020B0604030504040204" pitchFamily="34" charset="0"/>
              <a:cs typeface="Segoe UI Semibold" panose="020B0702040204020203" pitchFamily="34" charset="0"/>
            </a:endParaRPr>
          </a:p>
        </p:txBody>
      </p:sp>
      <p:grpSp>
        <p:nvGrpSpPr>
          <p:cNvPr id="3" name="Group 2">
            <a:extLst>
              <a:ext uri="{FF2B5EF4-FFF2-40B4-BE49-F238E27FC236}">
                <a16:creationId xmlns:a16="http://schemas.microsoft.com/office/drawing/2014/main" id="{16542FD2-E74C-4563-A1F4-FF761863C3C1}"/>
              </a:ext>
            </a:extLst>
          </p:cNvPr>
          <p:cNvGrpSpPr/>
          <p:nvPr/>
        </p:nvGrpSpPr>
        <p:grpSpPr>
          <a:xfrm>
            <a:off x="3462040" y="3682642"/>
            <a:ext cx="7758292" cy="1015663"/>
            <a:chOff x="3964102" y="3357183"/>
            <a:chExt cx="7758292" cy="1015663"/>
          </a:xfrm>
          <a:solidFill>
            <a:srgbClr val="FFFF00"/>
          </a:solidFill>
        </p:grpSpPr>
        <p:sp>
          <p:nvSpPr>
            <p:cNvPr id="38" name="TextBox 37">
              <a:extLst>
                <a:ext uri="{FF2B5EF4-FFF2-40B4-BE49-F238E27FC236}">
                  <a16:creationId xmlns:a16="http://schemas.microsoft.com/office/drawing/2014/main" id="{E68A65C5-B575-48A6-853C-36127735BC57}"/>
                </a:ext>
              </a:extLst>
            </p:cNvPr>
            <p:cNvSpPr txBox="1"/>
            <p:nvPr/>
          </p:nvSpPr>
          <p:spPr>
            <a:xfrm>
              <a:off x="3964102" y="3683685"/>
              <a:ext cx="663578" cy="369332"/>
            </a:xfrm>
            <a:prstGeom prst="rect">
              <a:avLst/>
            </a:prstGeom>
            <a:grpFill/>
            <a:ln>
              <a:solidFill>
                <a:schemeClr val="tx1"/>
              </a:solidFill>
            </a:ln>
          </p:spPr>
          <p:txBody>
            <a:bodyPr wrap="square">
              <a:spAutoFit/>
            </a:bodyPr>
            <a:lstStyle/>
            <a:p>
              <a:pPr algn="ctr">
                <a:spcAft>
                  <a:spcPts val="600"/>
                </a:spcAft>
              </a:pPr>
              <a:r>
                <a:rPr lang="en-US" dirty="0" err="1">
                  <a:latin typeface="Segoe UI Semibold" panose="020B0702040204020203" pitchFamily="34" charset="0"/>
                  <a:ea typeface="Verdana" panose="020B0604030504040204" pitchFamily="34" charset="0"/>
                  <a:cs typeface="Segoe UI Semibold" panose="020B0702040204020203" pitchFamily="34" charset="0"/>
                </a:rPr>
                <a:t>Q</a:t>
              </a:r>
              <a:r>
                <a:rPr lang="en-US" baseline="-25000" dirty="0" err="1">
                  <a:latin typeface="Segoe UI Semibold" panose="020B0702040204020203" pitchFamily="34" charset="0"/>
                  <a:ea typeface="Verdana" panose="020B0604030504040204" pitchFamily="34" charset="0"/>
                  <a:cs typeface="Segoe UI Semibold" panose="020B0702040204020203" pitchFamily="34" charset="0"/>
                </a:rPr>
                <a:t>sen</a:t>
              </a:r>
              <a:endParaRPr lang="en-US" baseline="-25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9" name="TextBox 38">
              <a:extLst>
                <a:ext uri="{FF2B5EF4-FFF2-40B4-BE49-F238E27FC236}">
                  <a16:creationId xmlns:a16="http://schemas.microsoft.com/office/drawing/2014/main" id="{6E049D82-703E-48F1-88FC-1C77144A6445}"/>
                </a:ext>
              </a:extLst>
            </p:cNvPr>
            <p:cNvSpPr txBox="1"/>
            <p:nvPr/>
          </p:nvSpPr>
          <p:spPr>
            <a:xfrm>
              <a:off x="6893916" y="3601724"/>
              <a:ext cx="885982" cy="523220"/>
            </a:xfrm>
            <a:prstGeom prst="rect">
              <a:avLst/>
            </a:prstGeom>
            <a:grpFill/>
            <a:ln>
              <a:solidFill>
                <a:schemeClr val="tx1"/>
              </a:solidFill>
            </a:ln>
          </p:spPr>
          <p:txBody>
            <a:bodyPr wrap="square">
              <a:spAutoFit/>
            </a:bodyPr>
            <a:lstStyle/>
            <a:p>
              <a:pPr algn="ctr">
                <a:spcAft>
                  <a:spcPts val="600"/>
                </a:spcAft>
              </a:pPr>
              <a:r>
                <a:rPr lang="en-US" sz="2800" dirty="0" err="1">
                  <a:latin typeface="Segoe UI Semibold" panose="020B0702040204020203" pitchFamily="34" charset="0"/>
                  <a:ea typeface="Verdana" panose="020B0604030504040204" pitchFamily="34" charset="0"/>
                  <a:cs typeface="Segoe UI Semibold" panose="020B0702040204020203" pitchFamily="34" charset="0"/>
                </a:rPr>
                <a:t>Q</a:t>
              </a:r>
              <a:r>
                <a:rPr lang="en-US" sz="2800" baseline="-25000" dirty="0" err="1">
                  <a:latin typeface="Segoe UI Semibold" panose="020B0702040204020203" pitchFamily="34" charset="0"/>
                  <a:ea typeface="Verdana" panose="020B0604030504040204" pitchFamily="34" charset="0"/>
                  <a:cs typeface="Segoe UI Semibold" panose="020B0702040204020203" pitchFamily="34" charset="0"/>
                </a:rPr>
                <a:t>sen</a:t>
              </a:r>
              <a:endParaRPr lang="en-US" sz="2800" baseline="-25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40" name="TextBox 39">
              <a:extLst>
                <a:ext uri="{FF2B5EF4-FFF2-40B4-BE49-F238E27FC236}">
                  <a16:creationId xmlns:a16="http://schemas.microsoft.com/office/drawing/2014/main" id="{2C0B90AE-741C-4913-9375-1D82DCC198FE}"/>
                </a:ext>
              </a:extLst>
            </p:cNvPr>
            <p:cNvSpPr txBox="1"/>
            <p:nvPr/>
          </p:nvSpPr>
          <p:spPr>
            <a:xfrm>
              <a:off x="10145573" y="3357183"/>
              <a:ext cx="1576821" cy="1015663"/>
            </a:xfrm>
            <a:prstGeom prst="rect">
              <a:avLst/>
            </a:prstGeom>
            <a:grpFill/>
            <a:ln>
              <a:solidFill>
                <a:schemeClr val="tx1"/>
              </a:solidFill>
            </a:ln>
          </p:spPr>
          <p:txBody>
            <a:bodyPr wrap="square">
              <a:spAutoFit/>
            </a:bodyPr>
            <a:lstStyle/>
            <a:p>
              <a:pPr algn="ctr">
                <a:spcAft>
                  <a:spcPts val="600"/>
                </a:spcAft>
              </a:pPr>
              <a:r>
                <a:rPr lang="en-US" sz="6000" dirty="0" err="1">
                  <a:latin typeface="Segoe UI Semibold" panose="020B0702040204020203" pitchFamily="34" charset="0"/>
                  <a:ea typeface="Verdana" panose="020B0604030504040204" pitchFamily="34" charset="0"/>
                  <a:cs typeface="Segoe UI Semibold" panose="020B0702040204020203" pitchFamily="34" charset="0"/>
                </a:rPr>
                <a:t>Q</a:t>
              </a:r>
              <a:r>
                <a:rPr lang="en-US" sz="6000" baseline="-25000" dirty="0" err="1">
                  <a:latin typeface="Segoe UI Semibold" panose="020B0702040204020203" pitchFamily="34" charset="0"/>
                  <a:ea typeface="Verdana" panose="020B0604030504040204" pitchFamily="34" charset="0"/>
                  <a:cs typeface="Segoe UI Semibold" panose="020B0702040204020203" pitchFamily="34" charset="0"/>
                </a:rPr>
                <a:t>sen</a:t>
              </a:r>
              <a:endParaRPr lang="en-US" sz="6000" baseline="-25000" dirty="0">
                <a:latin typeface="Segoe UI Semibold" panose="020B0702040204020203" pitchFamily="34" charset="0"/>
                <a:ea typeface="Verdana" panose="020B0604030504040204" pitchFamily="34" charset="0"/>
                <a:cs typeface="Segoe UI Semibold" panose="020B0702040204020203" pitchFamily="34" charset="0"/>
              </a:endParaRPr>
            </a:p>
          </p:txBody>
        </p:sp>
      </p:grpSp>
      <p:sp>
        <p:nvSpPr>
          <p:cNvPr id="41" name="TextBox 40">
            <a:extLst>
              <a:ext uri="{FF2B5EF4-FFF2-40B4-BE49-F238E27FC236}">
                <a16:creationId xmlns:a16="http://schemas.microsoft.com/office/drawing/2014/main" id="{14B052B6-62C7-471E-B57C-D41A8220EE3D}"/>
              </a:ext>
            </a:extLst>
          </p:cNvPr>
          <p:cNvSpPr txBox="1"/>
          <p:nvPr/>
        </p:nvSpPr>
        <p:spPr>
          <a:xfrm>
            <a:off x="3167893" y="5952676"/>
            <a:ext cx="6320147" cy="707886"/>
          </a:xfrm>
          <a:prstGeom prst="rect">
            <a:avLst/>
          </a:prstGeom>
          <a:solidFill>
            <a:schemeClr val="tx1"/>
          </a:solidFill>
        </p:spPr>
        <p:txBody>
          <a:bodyPr wrap="square">
            <a:spAutoFit/>
          </a:bodyPr>
          <a:lstStyle/>
          <a:p>
            <a:pPr algn="ctr">
              <a:spcAft>
                <a:spcPts val="600"/>
              </a:spcAft>
            </a:pPr>
            <a:r>
              <a:rPr lang="en-US" sz="2000" dirty="0" err="1">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Similarmente</a:t>
            </a:r>
            <a:r>
              <a:rPr lang="en-US" sz="2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 para </a:t>
            </a:r>
            <a:r>
              <a:rPr lang="en-US" sz="2000" dirty="0" err="1">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humedad</a:t>
            </a:r>
            <a:r>
              <a:rPr lang="en-US" sz="2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 el </a:t>
            </a:r>
            <a:r>
              <a:rPr lang="en-US" sz="2000" dirty="0" err="1">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flujo</a:t>
            </a:r>
            <a:r>
              <a:rPr lang="en-US" sz="2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 es mayor </a:t>
            </a:r>
            <a:r>
              <a:rPr lang="en-US" sz="2000" dirty="0" err="1">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cuando</a:t>
            </a:r>
            <a:r>
              <a:rPr lang="en-US" sz="2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 la masa es </a:t>
            </a:r>
            <a:r>
              <a:rPr lang="en-US" sz="2000" dirty="0" err="1">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más</a:t>
            </a:r>
            <a:r>
              <a:rPr lang="en-US" sz="2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seca</a:t>
            </a:r>
            <a:r>
              <a:rPr lang="en-US" sz="2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 y el viento mayor</a:t>
            </a:r>
            <a:endParaRPr lang="en-US" sz="2000" baseline="30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42" name="TextBox 41">
            <a:extLst>
              <a:ext uri="{FF2B5EF4-FFF2-40B4-BE49-F238E27FC236}">
                <a16:creationId xmlns:a16="http://schemas.microsoft.com/office/drawing/2014/main" id="{9565FAA7-A13D-4B0C-8C73-A1595C438347}"/>
              </a:ext>
            </a:extLst>
          </p:cNvPr>
          <p:cNvSpPr txBox="1"/>
          <p:nvPr/>
        </p:nvSpPr>
        <p:spPr>
          <a:xfrm>
            <a:off x="302116" y="1313385"/>
            <a:ext cx="6475915" cy="1231106"/>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200" dirty="0">
                <a:solidFill>
                  <a:schemeClr val="bg1"/>
                </a:solidFill>
                <a:latin typeface="Segoe UI" panose="020B0502040204020203" pitchFamily="34" charset="0"/>
                <a:ea typeface="Verdana" panose="020B0604030504040204" pitchFamily="34" charset="0"/>
                <a:cs typeface="Segoe UI" panose="020B0502040204020203" pitchFamily="34" charset="0"/>
              </a:rPr>
              <a:t>A </a:t>
            </a:r>
            <a:r>
              <a:rPr lang="en-US" sz="2200" dirty="0" err="1">
                <a:solidFill>
                  <a:schemeClr val="bg1"/>
                </a:solidFill>
                <a:latin typeface="Segoe UI" panose="020B0502040204020203" pitchFamily="34" charset="0"/>
                <a:ea typeface="Verdana" panose="020B0604030504040204" pitchFamily="34" charset="0"/>
                <a:cs typeface="Segoe UI" panose="020B0502040204020203" pitchFamily="34" charset="0"/>
              </a:rPr>
              <a:t>través</a:t>
            </a:r>
            <a:r>
              <a:rPr lang="en-US" sz="2200" dirty="0">
                <a:solidFill>
                  <a:schemeClr val="bg1"/>
                </a:solidFill>
                <a:latin typeface="Segoe UI" panose="020B0502040204020203" pitchFamily="34" charset="0"/>
                <a:ea typeface="Verdana" panose="020B0604030504040204" pitchFamily="34" charset="0"/>
                <a:cs typeface="Segoe UI" panose="020B0502040204020203" pitchFamily="34" charset="0"/>
              </a:rPr>
              <a:t> de </a:t>
            </a:r>
            <a:r>
              <a:rPr lang="en-US" sz="2200" dirty="0" err="1">
                <a:solidFill>
                  <a:schemeClr val="bg1"/>
                </a:solidFill>
                <a:latin typeface="Segoe UI" panose="020B0502040204020203" pitchFamily="34" charset="0"/>
                <a:ea typeface="Verdana" panose="020B0604030504040204" pitchFamily="34" charset="0"/>
                <a:cs typeface="Segoe UI" panose="020B0502040204020203" pitchFamily="34" charset="0"/>
              </a:rPr>
              <a:t>flujos</a:t>
            </a:r>
            <a:r>
              <a:rPr lang="en-US" sz="2200" dirty="0">
                <a:solidFill>
                  <a:schemeClr val="bg1"/>
                </a:solidFill>
                <a:latin typeface="Segoe UI" panose="020B0502040204020203" pitchFamily="34" charset="0"/>
                <a:ea typeface="Verdana" panose="020B0604030504040204" pitchFamily="34" charset="0"/>
                <a:cs typeface="Segoe UI" panose="020B0502040204020203" pitchFamily="34" charset="0"/>
              </a:rPr>
              <a:t> de </a:t>
            </a:r>
            <a:r>
              <a:rPr lang="en-US" sz="2200" dirty="0" err="1">
                <a:solidFill>
                  <a:schemeClr val="bg1"/>
                </a:solidFill>
                <a:latin typeface="Segoe UI" panose="020B0502040204020203" pitchFamily="34" charset="0"/>
                <a:ea typeface="Verdana" panose="020B0604030504040204" pitchFamily="34" charset="0"/>
                <a:cs typeface="Segoe UI" panose="020B0502040204020203" pitchFamily="34" charset="0"/>
              </a:rPr>
              <a:t>calor</a:t>
            </a:r>
            <a:r>
              <a:rPr lang="en-US" sz="2200" dirty="0">
                <a:solidFill>
                  <a:schemeClr val="bg1"/>
                </a:solidFill>
                <a:latin typeface="Segoe UI" panose="020B0502040204020203" pitchFamily="34" charset="0"/>
                <a:ea typeface="Verdana" panose="020B0604030504040204" pitchFamily="34" charset="0"/>
                <a:cs typeface="Segoe UI" panose="020B0502040204020203" pitchFamily="34" charset="0"/>
              </a:rPr>
              <a:t> sensible.</a:t>
            </a:r>
          </a:p>
          <a:p>
            <a:pPr marL="342900" indent="-342900">
              <a:spcAft>
                <a:spcPts val="600"/>
              </a:spcAft>
              <a:buFont typeface="Arial" panose="020B0604020202020204" pitchFamily="34" charset="0"/>
              <a:buChar char="•"/>
            </a:pPr>
            <a:r>
              <a:rPr lang="en-US" sz="2200" dirty="0">
                <a:solidFill>
                  <a:schemeClr val="bg1"/>
                </a:solidFill>
                <a:latin typeface="Segoe UI" panose="020B0502040204020203" pitchFamily="34" charset="0"/>
                <a:ea typeface="Verdana" panose="020B0604030504040204" pitchFamily="34" charset="0"/>
                <a:cs typeface="Segoe UI" panose="020B0502040204020203" pitchFamily="34" charset="0"/>
              </a:rPr>
              <a:t>Son </a:t>
            </a:r>
            <a:r>
              <a:rPr lang="en-US" sz="2200" dirty="0" err="1">
                <a:solidFill>
                  <a:schemeClr val="bg1"/>
                </a:solidFill>
                <a:latin typeface="Segoe UI" panose="020B0502040204020203" pitchFamily="34" charset="0"/>
                <a:ea typeface="Verdana" panose="020B0604030504040204" pitchFamily="34" charset="0"/>
                <a:cs typeface="Segoe UI" panose="020B0502040204020203" pitchFamily="34" charset="0"/>
              </a:rPr>
              <a:t>función</a:t>
            </a:r>
            <a:r>
              <a:rPr lang="en-US" sz="2200" dirty="0">
                <a:solidFill>
                  <a:schemeClr val="bg1"/>
                </a:solidFill>
                <a:latin typeface="Segoe UI" panose="020B0502040204020203" pitchFamily="34" charset="0"/>
                <a:ea typeface="Verdana" panose="020B0604030504040204" pitchFamily="34" charset="0"/>
                <a:cs typeface="Segoe UI" panose="020B0502040204020203" pitchFamily="34" charset="0"/>
              </a:rPr>
              <a:t> de la </a:t>
            </a:r>
            <a:r>
              <a:rPr lang="en-US" sz="2200" dirty="0" err="1">
                <a:solidFill>
                  <a:schemeClr val="bg1"/>
                </a:solidFill>
                <a:latin typeface="Segoe UI" panose="020B0502040204020203" pitchFamily="34" charset="0"/>
                <a:ea typeface="Verdana" panose="020B0604030504040204" pitchFamily="34" charset="0"/>
                <a:cs typeface="Segoe UI" panose="020B0502040204020203" pitchFamily="34" charset="0"/>
              </a:rPr>
              <a:t>diferencia</a:t>
            </a:r>
            <a:r>
              <a:rPr lang="en-US" sz="22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200" dirty="0" err="1">
                <a:solidFill>
                  <a:schemeClr val="bg1"/>
                </a:solidFill>
                <a:latin typeface="Segoe UI" panose="020B0502040204020203" pitchFamily="34" charset="0"/>
                <a:ea typeface="Verdana" panose="020B0604030504040204" pitchFamily="34" charset="0"/>
                <a:cs typeface="Segoe UI" panose="020B0502040204020203" pitchFamily="34" charset="0"/>
              </a:rPr>
              <a:t>termal</a:t>
            </a:r>
            <a:r>
              <a:rPr lang="en-US" sz="2200" dirty="0">
                <a:solidFill>
                  <a:schemeClr val="bg1"/>
                </a:solidFill>
                <a:latin typeface="Segoe UI" panose="020B0502040204020203" pitchFamily="34" charset="0"/>
                <a:ea typeface="Verdana" panose="020B0604030504040204" pitchFamily="34" charset="0"/>
                <a:cs typeface="Segoe UI" panose="020B0502040204020203" pitchFamily="34" charset="0"/>
              </a:rPr>
              <a:t> vertical y la </a:t>
            </a:r>
            <a:r>
              <a:rPr lang="en-US" sz="2200" dirty="0" err="1">
                <a:solidFill>
                  <a:schemeClr val="bg1"/>
                </a:solidFill>
                <a:latin typeface="Segoe UI" panose="020B0502040204020203" pitchFamily="34" charset="0"/>
                <a:ea typeface="Verdana" panose="020B0604030504040204" pitchFamily="34" charset="0"/>
                <a:cs typeface="Segoe UI" panose="020B0502040204020203" pitchFamily="34" charset="0"/>
              </a:rPr>
              <a:t>velocidad</a:t>
            </a:r>
            <a:r>
              <a:rPr lang="en-US" sz="2200" dirty="0">
                <a:solidFill>
                  <a:schemeClr val="bg1"/>
                </a:solidFill>
                <a:latin typeface="Segoe UI" panose="020B0502040204020203" pitchFamily="34" charset="0"/>
                <a:ea typeface="Verdana" panose="020B0604030504040204" pitchFamily="34" charset="0"/>
                <a:cs typeface="Segoe UI" panose="020B0502040204020203" pitchFamily="34" charset="0"/>
              </a:rPr>
              <a:t> del viento.</a:t>
            </a:r>
            <a:endParaRPr lang="en-US" sz="2200" baseline="30000" dirty="0">
              <a:solidFill>
                <a:schemeClr val="bg1"/>
              </a:solidFill>
              <a:latin typeface="Segoe UI" panose="020B0502040204020203" pitchFamily="34" charset="0"/>
              <a:ea typeface="Verdan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30660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4074160" y="490485"/>
            <a:ext cx="6166244" cy="677108"/>
          </a:xfrm>
          <a:prstGeom prst="rect">
            <a:avLst/>
          </a:prstGeom>
          <a:noFill/>
        </p:spPr>
        <p:txBody>
          <a:bodyPr wrap="square">
            <a:spAutoFit/>
          </a:bodyPr>
          <a:lstStyle/>
          <a:p>
            <a:pPr>
              <a:spcAft>
                <a:spcPts val="300"/>
              </a:spcAft>
            </a:pPr>
            <a:r>
              <a:rPr lang="en-US" sz="3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SSTs e </a:t>
            </a:r>
            <a:r>
              <a:rPr lang="en-US" sz="38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Inestabilidad</a:t>
            </a:r>
            <a:endParaRPr lang="en-US" sz="3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9" name="TextBox 8">
            <a:extLst>
              <a:ext uri="{FF2B5EF4-FFF2-40B4-BE49-F238E27FC236}">
                <a16:creationId xmlns:a16="http://schemas.microsoft.com/office/drawing/2014/main" id="{607634E8-78A6-4CE2-BC3C-4795B0475A3F}"/>
              </a:ext>
            </a:extLst>
          </p:cNvPr>
          <p:cNvSpPr txBox="1"/>
          <p:nvPr/>
        </p:nvSpPr>
        <p:spPr>
          <a:xfrm>
            <a:off x="576056" y="5080669"/>
            <a:ext cx="5749260" cy="707886"/>
          </a:xfrm>
          <a:prstGeom prst="rect">
            <a:avLst/>
          </a:prstGeom>
          <a:solidFill>
            <a:schemeClr val="bg1">
              <a:lumMod val="95000"/>
            </a:schemeClr>
          </a:solidFill>
        </p:spPr>
        <p:txBody>
          <a:bodyPr wrap="square">
            <a:spAutoFit/>
          </a:bodyPr>
          <a:lstStyle/>
          <a:p>
            <a:pPr algn="ctr">
              <a:spcAft>
                <a:spcPts val="600"/>
              </a:spcAft>
            </a:pPr>
            <a:r>
              <a:rPr lang="en-US" sz="2000" dirty="0" err="1">
                <a:latin typeface="Segoe UI Semibold" panose="020B0702040204020203" pitchFamily="34" charset="0"/>
                <a:ea typeface="Verdana" panose="020B0604030504040204" pitchFamily="34" charset="0"/>
                <a:cs typeface="Segoe UI Semibold" panose="020B0702040204020203" pitchFamily="34" charset="0"/>
              </a:rPr>
              <a:t>Pronostique</a:t>
            </a:r>
            <a:r>
              <a:rPr lang="en-US" sz="2000" dirty="0">
                <a:latin typeface="Segoe UI Semibold" panose="020B0702040204020203" pitchFamily="34" charset="0"/>
                <a:ea typeface="Verdana" panose="020B0604030504040204" pitchFamily="34" charset="0"/>
                <a:cs typeface="Segoe UI Semibold" panose="020B0702040204020203" pitchFamily="34" charset="0"/>
              </a:rPr>
              <a:t> areas de mayor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inestabilidad</a:t>
            </a:r>
            <a:r>
              <a:rPr lang="en-US" sz="2000" dirty="0">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Donde</a:t>
            </a:r>
            <a:r>
              <a:rPr lang="en-US" sz="2000" dirty="0">
                <a:latin typeface="Segoe UI Semibold" panose="020B0702040204020203" pitchFamily="34" charset="0"/>
                <a:ea typeface="Verdana" panose="020B0604030504040204" pitchFamily="34" charset="0"/>
                <a:cs typeface="Segoe UI Semibold" panose="020B0702040204020203" pitchFamily="34" charset="0"/>
              </a:rPr>
              <a:t> se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maximiza</a:t>
            </a:r>
            <a:r>
              <a:rPr lang="en-US" sz="2000" dirty="0">
                <a:latin typeface="Segoe UI Semibold" panose="020B0702040204020203" pitchFamily="34" charset="0"/>
                <a:ea typeface="Verdana" panose="020B0604030504040204" pitchFamily="34" charset="0"/>
                <a:cs typeface="Segoe UI Semibold" panose="020B0702040204020203" pitchFamily="34" charset="0"/>
              </a:rPr>
              <a:t> el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gradiente</a:t>
            </a:r>
            <a:r>
              <a:rPr lang="en-US" sz="2000" dirty="0">
                <a:latin typeface="Segoe UI Semibold" panose="020B0702040204020203" pitchFamily="34" charset="0"/>
                <a:ea typeface="Verdana" panose="020B0604030504040204" pitchFamily="34" charset="0"/>
                <a:cs typeface="Segoe UI Semibold" panose="020B0702040204020203" pitchFamily="34" charset="0"/>
              </a:rPr>
              <a:t> vertical </a:t>
            </a:r>
            <a:r>
              <a:rPr lang="en-US" sz="2000" dirty="0" err="1">
                <a:latin typeface="Segoe UI Semibold" panose="020B0702040204020203" pitchFamily="34" charset="0"/>
                <a:ea typeface="Verdana" panose="020B0604030504040204" pitchFamily="34" charset="0"/>
                <a:cs typeface="Segoe UI Semibold" panose="020B0702040204020203" pitchFamily="34" charset="0"/>
              </a:rPr>
              <a:t>termal</a:t>
            </a:r>
            <a:endParaRPr lang="en-US" sz="20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grpSp>
        <p:nvGrpSpPr>
          <p:cNvPr id="54" name="Group 53">
            <a:extLst>
              <a:ext uri="{FF2B5EF4-FFF2-40B4-BE49-F238E27FC236}">
                <a16:creationId xmlns:a16="http://schemas.microsoft.com/office/drawing/2014/main" id="{444228E2-9331-43E7-BCFC-0AD75EF3482E}"/>
              </a:ext>
            </a:extLst>
          </p:cNvPr>
          <p:cNvGrpSpPr/>
          <p:nvPr/>
        </p:nvGrpSpPr>
        <p:grpSpPr>
          <a:xfrm>
            <a:off x="63033" y="2872233"/>
            <a:ext cx="5119543" cy="2024887"/>
            <a:chOff x="1657177" y="3394482"/>
            <a:chExt cx="6216823" cy="2256778"/>
          </a:xfrm>
        </p:grpSpPr>
        <p:grpSp>
          <p:nvGrpSpPr>
            <p:cNvPr id="52" name="Group 51">
              <a:extLst>
                <a:ext uri="{FF2B5EF4-FFF2-40B4-BE49-F238E27FC236}">
                  <a16:creationId xmlns:a16="http://schemas.microsoft.com/office/drawing/2014/main" id="{E064D76C-C377-49BF-8C9E-7F42283B481B}"/>
                </a:ext>
              </a:extLst>
            </p:cNvPr>
            <p:cNvGrpSpPr/>
            <p:nvPr/>
          </p:nvGrpSpPr>
          <p:grpSpPr>
            <a:xfrm>
              <a:off x="1657177" y="3413202"/>
              <a:ext cx="6216823" cy="2238058"/>
              <a:chOff x="1441200" y="2749018"/>
              <a:chExt cx="8531355" cy="2902243"/>
            </a:xfrm>
          </p:grpSpPr>
          <p:sp>
            <p:nvSpPr>
              <p:cNvPr id="4" name="Rectangle 3">
                <a:extLst>
                  <a:ext uri="{FF2B5EF4-FFF2-40B4-BE49-F238E27FC236}">
                    <a16:creationId xmlns:a16="http://schemas.microsoft.com/office/drawing/2014/main" id="{69C4D6A7-5513-49FB-AD30-A35DBDAC9EC4}"/>
                  </a:ext>
                </a:extLst>
              </p:cNvPr>
              <p:cNvSpPr/>
              <p:nvPr/>
            </p:nvSpPr>
            <p:spPr>
              <a:xfrm>
                <a:off x="2237291" y="4602946"/>
                <a:ext cx="3690193" cy="1048313"/>
              </a:xfrm>
              <a:prstGeom prst="rect">
                <a:avLst/>
              </a:prstGeom>
              <a:gradFill flip="none" rotWithShape="1">
                <a:gsLst>
                  <a:gs pos="90000">
                    <a:schemeClr val="accent2"/>
                  </a:gs>
                  <a:gs pos="66000">
                    <a:srgbClr val="F63E18"/>
                  </a:gs>
                  <a:gs pos="27000">
                    <a:srgbClr val="F44E1F"/>
                  </a:gs>
                  <a:gs pos="53000">
                    <a:srgbClr val="FF0000"/>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 name="Rectangle 5">
                <a:extLst>
                  <a:ext uri="{FF2B5EF4-FFF2-40B4-BE49-F238E27FC236}">
                    <a16:creationId xmlns:a16="http://schemas.microsoft.com/office/drawing/2014/main" id="{0CC315B3-CCEC-4DDD-9B9B-DCCBF143AFD2}"/>
                  </a:ext>
                </a:extLst>
              </p:cNvPr>
              <p:cNvSpPr/>
              <p:nvPr/>
            </p:nvSpPr>
            <p:spPr>
              <a:xfrm>
                <a:off x="2237291" y="2769503"/>
                <a:ext cx="3690193" cy="20438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a:extLst>
                  <a:ext uri="{FF2B5EF4-FFF2-40B4-BE49-F238E27FC236}">
                    <a16:creationId xmlns:a16="http://schemas.microsoft.com/office/drawing/2014/main" id="{EBFCB691-41ED-42CF-A6E7-0324A0762DED}"/>
                  </a:ext>
                </a:extLst>
              </p:cNvPr>
              <p:cNvSpPr txBox="1"/>
              <p:nvPr/>
            </p:nvSpPr>
            <p:spPr>
              <a:xfrm>
                <a:off x="3419055" y="4939943"/>
                <a:ext cx="1257169" cy="667233"/>
              </a:xfrm>
              <a:prstGeom prst="rect">
                <a:avLst/>
              </a:prstGeom>
              <a:no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28C</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9" name="TextBox 18">
                <a:extLst>
                  <a:ext uri="{FF2B5EF4-FFF2-40B4-BE49-F238E27FC236}">
                    <a16:creationId xmlns:a16="http://schemas.microsoft.com/office/drawing/2014/main" id="{69C005C6-0A36-464A-9314-5B9706AAB063}"/>
                  </a:ext>
                </a:extLst>
              </p:cNvPr>
              <p:cNvSpPr txBox="1"/>
              <p:nvPr/>
            </p:nvSpPr>
            <p:spPr>
              <a:xfrm>
                <a:off x="3388706" y="3621428"/>
                <a:ext cx="1257169" cy="667233"/>
              </a:xfrm>
              <a:prstGeom prst="rect">
                <a:avLst/>
              </a:prstGeom>
              <a:no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24C</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4" name="Rectangle 23">
                <a:extLst>
                  <a:ext uri="{FF2B5EF4-FFF2-40B4-BE49-F238E27FC236}">
                    <a16:creationId xmlns:a16="http://schemas.microsoft.com/office/drawing/2014/main" id="{EAE32720-A530-4E9C-AC52-96D82759C3C8}"/>
                  </a:ext>
                </a:extLst>
              </p:cNvPr>
              <p:cNvSpPr/>
              <p:nvPr/>
            </p:nvSpPr>
            <p:spPr>
              <a:xfrm>
                <a:off x="6282362" y="4602948"/>
                <a:ext cx="3690193" cy="1048313"/>
              </a:xfrm>
              <a:prstGeom prst="rect">
                <a:avLst/>
              </a:prstGeom>
              <a:gradFill flip="none" rotWithShape="1">
                <a:gsLst>
                  <a:gs pos="90000">
                    <a:schemeClr val="accent2"/>
                  </a:gs>
                  <a:gs pos="66000">
                    <a:srgbClr val="F63E18"/>
                  </a:gs>
                  <a:gs pos="27000">
                    <a:srgbClr val="F44E1F"/>
                  </a:gs>
                  <a:gs pos="53000">
                    <a:srgbClr val="FF0000"/>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5" name="Rectangle 24">
                <a:extLst>
                  <a:ext uri="{FF2B5EF4-FFF2-40B4-BE49-F238E27FC236}">
                    <a16:creationId xmlns:a16="http://schemas.microsoft.com/office/drawing/2014/main" id="{E0F3BBDA-23A5-4AB6-AB74-877F2DF611CE}"/>
                  </a:ext>
                </a:extLst>
              </p:cNvPr>
              <p:cNvSpPr/>
              <p:nvPr/>
            </p:nvSpPr>
            <p:spPr>
              <a:xfrm>
                <a:off x="6282362" y="2769503"/>
                <a:ext cx="3690193" cy="2043901"/>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TextBox 28">
                <a:extLst>
                  <a:ext uri="{FF2B5EF4-FFF2-40B4-BE49-F238E27FC236}">
                    <a16:creationId xmlns:a16="http://schemas.microsoft.com/office/drawing/2014/main" id="{0676249A-0139-4F34-B629-5E0DB73404C1}"/>
                  </a:ext>
                </a:extLst>
              </p:cNvPr>
              <p:cNvSpPr txBox="1"/>
              <p:nvPr/>
            </p:nvSpPr>
            <p:spPr>
              <a:xfrm>
                <a:off x="7451973" y="3587133"/>
                <a:ext cx="1257169" cy="667233"/>
              </a:xfrm>
              <a:prstGeom prst="rect">
                <a:avLst/>
              </a:prstGeom>
              <a:no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14C</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0" name="TextBox 29">
                <a:extLst>
                  <a:ext uri="{FF2B5EF4-FFF2-40B4-BE49-F238E27FC236}">
                    <a16:creationId xmlns:a16="http://schemas.microsoft.com/office/drawing/2014/main" id="{CDF7613D-FD75-4036-A14B-9CDA67A303D0}"/>
                  </a:ext>
                </a:extLst>
              </p:cNvPr>
              <p:cNvSpPr txBox="1"/>
              <p:nvPr/>
            </p:nvSpPr>
            <p:spPr>
              <a:xfrm>
                <a:off x="7467616" y="4959253"/>
                <a:ext cx="1257169" cy="667233"/>
              </a:xfrm>
              <a:prstGeom prst="rect">
                <a:avLst/>
              </a:prstGeom>
              <a:no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28C</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7" name="TextBox 36">
                <a:extLst>
                  <a:ext uri="{FF2B5EF4-FFF2-40B4-BE49-F238E27FC236}">
                    <a16:creationId xmlns:a16="http://schemas.microsoft.com/office/drawing/2014/main" id="{08D41C2F-F914-4E08-A467-0DB66F130F56}"/>
                  </a:ext>
                </a:extLst>
              </p:cNvPr>
              <p:cNvSpPr txBox="1"/>
              <p:nvPr/>
            </p:nvSpPr>
            <p:spPr>
              <a:xfrm>
                <a:off x="1441200" y="2749018"/>
                <a:ext cx="3690193" cy="598673"/>
              </a:xfrm>
              <a:prstGeom prst="rect">
                <a:avLst/>
              </a:prstGeom>
              <a:noFill/>
            </p:spPr>
            <p:txBody>
              <a:bodyPr wrap="square">
                <a:spAutoFit/>
              </a:bodyPr>
              <a:lstStyle/>
              <a:p>
                <a:pPr algn="ctr">
                  <a:spcAft>
                    <a:spcPts val="600"/>
                  </a:spcAft>
                </a:pPr>
                <a:r>
                  <a:rPr lang="el-GR" sz="2000" b="1" dirty="0">
                    <a:latin typeface="Segoe UI Semibold" panose="020B0702040204020203" pitchFamily="34" charset="0"/>
                    <a:ea typeface="Verdana" panose="020B0604030504040204" pitchFamily="34" charset="0"/>
                    <a:cs typeface="Segoe UI Semibold" panose="020B0702040204020203" pitchFamily="34" charset="0"/>
                  </a:rPr>
                  <a:t>Δ</a:t>
                </a:r>
                <a:r>
                  <a:rPr lang="en-US" sz="2000" b="1" dirty="0">
                    <a:latin typeface="Segoe UI Semibold" panose="020B0702040204020203" pitchFamily="34" charset="0"/>
                    <a:ea typeface="Verdana" panose="020B0604030504040204" pitchFamily="34" charset="0"/>
                    <a:cs typeface="Segoe UI Semibold" panose="020B0702040204020203" pitchFamily="34" charset="0"/>
                  </a:rPr>
                  <a:t>T~4°C</a:t>
                </a:r>
                <a:endParaRPr lang="en-US" sz="2000" b="1"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41" name="Rectangle 14">
                <a:extLst>
                  <a:ext uri="{FF2B5EF4-FFF2-40B4-BE49-F238E27FC236}">
                    <a16:creationId xmlns:a16="http://schemas.microsoft.com/office/drawing/2014/main" id="{7C14FB91-8D8C-4660-8C51-1EB4F417B63E}"/>
                  </a:ext>
                </a:extLst>
              </p:cNvPr>
              <p:cNvSpPr/>
              <p:nvPr/>
            </p:nvSpPr>
            <p:spPr>
              <a:xfrm>
                <a:off x="4751229" y="3926205"/>
                <a:ext cx="380163" cy="218443"/>
              </a:xfrm>
              <a:custGeom>
                <a:avLst/>
                <a:gdLst>
                  <a:gd name="connsiteX0" fmla="*/ 0 w 552883"/>
                  <a:gd name="connsiteY0" fmla="*/ 0 h 828380"/>
                  <a:gd name="connsiteX1" fmla="*/ 552883 w 552883"/>
                  <a:gd name="connsiteY1" fmla="*/ 0 h 828380"/>
                  <a:gd name="connsiteX2" fmla="*/ 552883 w 552883"/>
                  <a:gd name="connsiteY2" fmla="*/ 828380 h 828380"/>
                  <a:gd name="connsiteX3" fmla="*/ 0 w 552883"/>
                  <a:gd name="connsiteY3" fmla="*/ 828380 h 828380"/>
                  <a:gd name="connsiteX4" fmla="*/ 0 w 552883"/>
                  <a:gd name="connsiteY4" fmla="*/ 0 h 82838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83" h="1265260">
                    <a:moveTo>
                      <a:pt x="0" y="436880"/>
                    </a:moveTo>
                    <a:cubicBezTo>
                      <a:pt x="14961" y="314960"/>
                      <a:pt x="19762" y="50800"/>
                      <a:pt x="258243" y="0"/>
                    </a:cubicBezTo>
                    <a:cubicBezTo>
                      <a:pt x="549496" y="44027"/>
                      <a:pt x="525790" y="281093"/>
                      <a:pt x="552883" y="436880"/>
                    </a:cubicBezTo>
                    <a:lnTo>
                      <a:pt x="552883" y="1265260"/>
                    </a:lnTo>
                    <a:lnTo>
                      <a:pt x="0" y="1265260"/>
                    </a:lnTo>
                    <a:lnTo>
                      <a:pt x="0" y="43688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Rectangle 14">
                <a:extLst>
                  <a:ext uri="{FF2B5EF4-FFF2-40B4-BE49-F238E27FC236}">
                    <a16:creationId xmlns:a16="http://schemas.microsoft.com/office/drawing/2014/main" id="{90A907B1-541E-4B33-B042-E5DB90331BED}"/>
                  </a:ext>
                </a:extLst>
              </p:cNvPr>
              <p:cNvSpPr/>
              <p:nvPr/>
            </p:nvSpPr>
            <p:spPr>
              <a:xfrm>
                <a:off x="8802119" y="2886973"/>
                <a:ext cx="676215" cy="1368672"/>
              </a:xfrm>
              <a:custGeom>
                <a:avLst/>
                <a:gdLst>
                  <a:gd name="connsiteX0" fmla="*/ 0 w 552883"/>
                  <a:gd name="connsiteY0" fmla="*/ 0 h 828380"/>
                  <a:gd name="connsiteX1" fmla="*/ 552883 w 552883"/>
                  <a:gd name="connsiteY1" fmla="*/ 0 h 828380"/>
                  <a:gd name="connsiteX2" fmla="*/ 552883 w 552883"/>
                  <a:gd name="connsiteY2" fmla="*/ 828380 h 828380"/>
                  <a:gd name="connsiteX3" fmla="*/ 0 w 552883"/>
                  <a:gd name="connsiteY3" fmla="*/ 828380 h 828380"/>
                  <a:gd name="connsiteX4" fmla="*/ 0 w 552883"/>
                  <a:gd name="connsiteY4" fmla="*/ 0 h 82838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83" h="1265260">
                    <a:moveTo>
                      <a:pt x="0" y="436880"/>
                    </a:moveTo>
                    <a:cubicBezTo>
                      <a:pt x="14961" y="314960"/>
                      <a:pt x="19762" y="50800"/>
                      <a:pt x="258243" y="0"/>
                    </a:cubicBezTo>
                    <a:cubicBezTo>
                      <a:pt x="549496" y="44027"/>
                      <a:pt x="525790" y="281093"/>
                      <a:pt x="552883" y="436880"/>
                    </a:cubicBezTo>
                    <a:lnTo>
                      <a:pt x="552883" y="1265260"/>
                    </a:lnTo>
                    <a:lnTo>
                      <a:pt x="0" y="1265260"/>
                    </a:lnTo>
                    <a:lnTo>
                      <a:pt x="0" y="43688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6" name="Rectangle 45">
                <a:extLst>
                  <a:ext uri="{FF2B5EF4-FFF2-40B4-BE49-F238E27FC236}">
                    <a16:creationId xmlns:a16="http://schemas.microsoft.com/office/drawing/2014/main" id="{6C6BB3F7-4396-4EC0-80D5-60BC865174F8}"/>
                  </a:ext>
                </a:extLst>
              </p:cNvPr>
              <p:cNvSpPr/>
              <p:nvPr/>
            </p:nvSpPr>
            <p:spPr>
              <a:xfrm>
                <a:off x="8896080" y="4250379"/>
                <a:ext cx="461862" cy="558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Rectangle 14">
                <a:extLst>
                  <a:ext uri="{FF2B5EF4-FFF2-40B4-BE49-F238E27FC236}">
                    <a16:creationId xmlns:a16="http://schemas.microsoft.com/office/drawing/2014/main" id="{2C0CFFDD-4BF3-443A-987E-4B7D4CA693A2}"/>
                  </a:ext>
                </a:extLst>
              </p:cNvPr>
              <p:cNvSpPr/>
              <p:nvPr/>
            </p:nvSpPr>
            <p:spPr>
              <a:xfrm>
                <a:off x="2981688" y="3926205"/>
                <a:ext cx="380163" cy="218443"/>
              </a:xfrm>
              <a:custGeom>
                <a:avLst/>
                <a:gdLst>
                  <a:gd name="connsiteX0" fmla="*/ 0 w 552883"/>
                  <a:gd name="connsiteY0" fmla="*/ 0 h 828380"/>
                  <a:gd name="connsiteX1" fmla="*/ 552883 w 552883"/>
                  <a:gd name="connsiteY1" fmla="*/ 0 h 828380"/>
                  <a:gd name="connsiteX2" fmla="*/ 552883 w 552883"/>
                  <a:gd name="connsiteY2" fmla="*/ 828380 h 828380"/>
                  <a:gd name="connsiteX3" fmla="*/ 0 w 552883"/>
                  <a:gd name="connsiteY3" fmla="*/ 828380 h 828380"/>
                  <a:gd name="connsiteX4" fmla="*/ 0 w 552883"/>
                  <a:gd name="connsiteY4" fmla="*/ 0 h 82838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83" h="1265260">
                    <a:moveTo>
                      <a:pt x="0" y="436880"/>
                    </a:moveTo>
                    <a:cubicBezTo>
                      <a:pt x="14961" y="314960"/>
                      <a:pt x="19762" y="50800"/>
                      <a:pt x="258243" y="0"/>
                    </a:cubicBezTo>
                    <a:cubicBezTo>
                      <a:pt x="549496" y="44027"/>
                      <a:pt x="525790" y="281093"/>
                      <a:pt x="552883" y="436880"/>
                    </a:cubicBezTo>
                    <a:lnTo>
                      <a:pt x="552883" y="1265260"/>
                    </a:lnTo>
                    <a:lnTo>
                      <a:pt x="0" y="1265260"/>
                    </a:lnTo>
                    <a:lnTo>
                      <a:pt x="0" y="43688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Rectangle 14">
                <a:extLst>
                  <a:ext uri="{FF2B5EF4-FFF2-40B4-BE49-F238E27FC236}">
                    <a16:creationId xmlns:a16="http://schemas.microsoft.com/office/drawing/2014/main" id="{174835F0-7D07-4B1A-9043-101748418636}"/>
                  </a:ext>
                </a:extLst>
              </p:cNvPr>
              <p:cNvSpPr/>
              <p:nvPr/>
            </p:nvSpPr>
            <p:spPr>
              <a:xfrm>
                <a:off x="6717659" y="2886973"/>
                <a:ext cx="676215" cy="1368672"/>
              </a:xfrm>
              <a:custGeom>
                <a:avLst/>
                <a:gdLst>
                  <a:gd name="connsiteX0" fmla="*/ 0 w 552883"/>
                  <a:gd name="connsiteY0" fmla="*/ 0 h 828380"/>
                  <a:gd name="connsiteX1" fmla="*/ 552883 w 552883"/>
                  <a:gd name="connsiteY1" fmla="*/ 0 h 828380"/>
                  <a:gd name="connsiteX2" fmla="*/ 552883 w 552883"/>
                  <a:gd name="connsiteY2" fmla="*/ 828380 h 828380"/>
                  <a:gd name="connsiteX3" fmla="*/ 0 w 552883"/>
                  <a:gd name="connsiteY3" fmla="*/ 828380 h 828380"/>
                  <a:gd name="connsiteX4" fmla="*/ 0 w 552883"/>
                  <a:gd name="connsiteY4" fmla="*/ 0 h 82838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83" h="1265260">
                    <a:moveTo>
                      <a:pt x="0" y="436880"/>
                    </a:moveTo>
                    <a:cubicBezTo>
                      <a:pt x="14961" y="314960"/>
                      <a:pt x="19762" y="50800"/>
                      <a:pt x="258243" y="0"/>
                    </a:cubicBezTo>
                    <a:cubicBezTo>
                      <a:pt x="549496" y="44027"/>
                      <a:pt x="525790" y="281093"/>
                      <a:pt x="552883" y="436880"/>
                    </a:cubicBezTo>
                    <a:lnTo>
                      <a:pt x="552883" y="1265260"/>
                    </a:lnTo>
                    <a:lnTo>
                      <a:pt x="0" y="1265260"/>
                    </a:lnTo>
                    <a:lnTo>
                      <a:pt x="0" y="43688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1" name="Rectangle 50">
                <a:extLst>
                  <a:ext uri="{FF2B5EF4-FFF2-40B4-BE49-F238E27FC236}">
                    <a16:creationId xmlns:a16="http://schemas.microsoft.com/office/drawing/2014/main" id="{DDA1A109-11E6-425A-B8E5-0B569E0D50D3}"/>
                  </a:ext>
                </a:extLst>
              </p:cNvPr>
              <p:cNvSpPr/>
              <p:nvPr/>
            </p:nvSpPr>
            <p:spPr>
              <a:xfrm>
                <a:off x="6811620" y="4250379"/>
                <a:ext cx="461862" cy="558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3" name="TextBox 52">
              <a:extLst>
                <a:ext uri="{FF2B5EF4-FFF2-40B4-BE49-F238E27FC236}">
                  <a16:creationId xmlns:a16="http://schemas.microsoft.com/office/drawing/2014/main" id="{ECA3BFD8-FA4D-4491-9EB9-7F9CE25C7B38}"/>
                </a:ext>
              </a:extLst>
            </p:cNvPr>
            <p:cNvSpPr txBox="1"/>
            <p:nvPr/>
          </p:nvSpPr>
          <p:spPr>
            <a:xfrm>
              <a:off x="4468228" y="3394482"/>
              <a:ext cx="2689054" cy="461665"/>
            </a:xfrm>
            <a:prstGeom prst="rect">
              <a:avLst/>
            </a:prstGeom>
            <a:noFill/>
          </p:spPr>
          <p:txBody>
            <a:bodyPr wrap="square">
              <a:spAutoFit/>
            </a:bodyPr>
            <a:lstStyle/>
            <a:p>
              <a:pPr algn="ctr">
                <a:spcAft>
                  <a:spcPts val="600"/>
                </a:spcAft>
              </a:pPr>
              <a:r>
                <a:rPr lang="el-GR" sz="2000" b="1" dirty="0">
                  <a:latin typeface="Segoe UI Semibold" panose="020B0702040204020203" pitchFamily="34" charset="0"/>
                  <a:ea typeface="Verdana" panose="020B0604030504040204" pitchFamily="34" charset="0"/>
                  <a:cs typeface="Segoe UI Semibold" panose="020B0702040204020203" pitchFamily="34" charset="0"/>
                </a:rPr>
                <a:t>Δ</a:t>
              </a:r>
              <a:r>
                <a:rPr lang="en-US" sz="2000" b="1" dirty="0">
                  <a:latin typeface="Segoe UI Semibold" panose="020B0702040204020203" pitchFamily="34" charset="0"/>
                  <a:ea typeface="Verdana" panose="020B0604030504040204" pitchFamily="34" charset="0"/>
                  <a:cs typeface="Segoe UI Semibold" panose="020B0702040204020203" pitchFamily="34" charset="0"/>
                </a:rPr>
                <a:t>T~14°C</a:t>
              </a:r>
              <a:endParaRPr lang="en-US" sz="2000" b="1"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grpSp>
      <p:sp>
        <p:nvSpPr>
          <p:cNvPr id="55" name="TextBox 54">
            <a:extLst>
              <a:ext uri="{FF2B5EF4-FFF2-40B4-BE49-F238E27FC236}">
                <a16:creationId xmlns:a16="http://schemas.microsoft.com/office/drawing/2014/main" id="{3C29DCCD-CD6E-49FF-B08D-860DC208FF97}"/>
              </a:ext>
            </a:extLst>
          </p:cNvPr>
          <p:cNvSpPr txBox="1"/>
          <p:nvPr/>
        </p:nvSpPr>
        <p:spPr>
          <a:xfrm>
            <a:off x="477520" y="1498545"/>
            <a:ext cx="11236960" cy="1677382"/>
          </a:xfrm>
          <a:prstGeom prst="rect">
            <a:avLst/>
          </a:prstGeom>
          <a:noFill/>
        </p:spPr>
        <p:txBody>
          <a:bodyPr wrap="square">
            <a:spAutoFit/>
          </a:bodyPr>
          <a:lstStyle/>
          <a:p>
            <a:pPr>
              <a:spcAft>
                <a:spcPts val="600"/>
              </a:spcAft>
            </a:pP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Favorecen</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inestabilidad</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a:t>
            </a:r>
          </a:p>
          <a:p>
            <a:pPr marL="342900" indent="-342900">
              <a:spcAft>
                <a:spcPts val="600"/>
              </a:spcAft>
              <a:buFont typeface="Arial" panose="020B0604020202020204" pitchFamily="34" charset="0"/>
              <a:buChar char="•"/>
            </a:pP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SST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alta</a:t>
            </a:r>
            <a:endPar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endParaRPr>
          </a:p>
          <a:p>
            <a:pPr marL="342900" indent="-342900">
              <a:spcAft>
                <a:spcPts val="600"/>
              </a:spcAft>
              <a:buFont typeface="Arial" panose="020B0604020202020204" pitchFamily="34" charset="0"/>
              <a:buChar char="•"/>
            </a:pP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Taire</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baja</a:t>
            </a:r>
            <a:endPar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endParaRPr>
          </a:p>
          <a:p>
            <a:pPr marL="342900" indent="-342900">
              <a:spcAft>
                <a:spcPts val="600"/>
              </a:spcAft>
              <a:buFont typeface="Arial" panose="020B0604020202020204" pitchFamily="34" charset="0"/>
              <a:buChar char="•"/>
            </a:pPr>
            <a:endParaRPr lang="en-US" sz="2400" baseline="30000" dirty="0">
              <a:solidFill>
                <a:schemeClr val="bg1"/>
              </a:solidFill>
              <a:latin typeface="Segoe UI" panose="020B0502040204020203" pitchFamily="34" charset="0"/>
              <a:ea typeface="Verdana" panose="020B0604030504040204" pitchFamily="34" charset="0"/>
              <a:cs typeface="Segoe UI" panose="020B0502040204020203" pitchFamily="34" charset="0"/>
            </a:endParaRPr>
          </a:p>
        </p:txBody>
      </p:sp>
      <p:grpSp>
        <p:nvGrpSpPr>
          <p:cNvPr id="59" name="Group 58">
            <a:extLst>
              <a:ext uri="{FF2B5EF4-FFF2-40B4-BE49-F238E27FC236}">
                <a16:creationId xmlns:a16="http://schemas.microsoft.com/office/drawing/2014/main" id="{655EC43A-8BD3-4292-B19E-6C3191DD2C1F}"/>
              </a:ext>
            </a:extLst>
          </p:cNvPr>
          <p:cNvGrpSpPr/>
          <p:nvPr/>
        </p:nvGrpSpPr>
        <p:grpSpPr>
          <a:xfrm>
            <a:off x="6724106" y="2085843"/>
            <a:ext cx="4471252" cy="4191862"/>
            <a:chOff x="7952387" y="309772"/>
            <a:chExt cx="5724525" cy="5049683"/>
          </a:xfrm>
        </p:grpSpPr>
        <p:pic>
          <p:nvPicPr>
            <p:cNvPr id="56" name="Picture 55">
              <a:extLst>
                <a:ext uri="{FF2B5EF4-FFF2-40B4-BE49-F238E27FC236}">
                  <a16:creationId xmlns:a16="http://schemas.microsoft.com/office/drawing/2014/main" id="{532C0F6A-4512-4A82-94BB-75133BDC8532}"/>
                </a:ext>
              </a:extLst>
            </p:cNvPr>
            <p:cNvPicPr>
              <a:picLocks noChangeAspect="1"/>
            </p:cNvPicPr>
            <p:nvPr/>
          </p:nvPicPr>
          <p:blipFill>
            <a:blip r:embed="rId4"/>
            <a:stretch>
              <a:fillRect/>
            </a:stretch>
          </p:blipFill>
          <p:spPr>
            <a:xfrm>
              <a:off x="7952387" y="309772"/>
              <a:ext cx="5724525" cy="5049683"/>
            </a:xfrm>
            <a:prstGeom prst="rect">
              <a:avLst/>
            </a:prstGeom>
          </p:spPr>
        </p:pic>
        <p:sp>
          <p:nvSpPr>
            <p:cNvPr id="57" name="TextBox 56">
              <a:extLst>
                <a:ext uri="{FF2B5EF4-FFF2-40B4-BE49-F238E27FC236}">
                  <a16:creationId xmlns:a16="http://schemas.microsoft.com/office/drawing/2014/main" id="{0EB60F46-F905-47D1-9C3A-6C54E97AA33D}"/>
                </a:ext>
              </a:extLst>
            </p:cNvPr>
            <p:cNvSpPr txBox="1"/>
            <p:nvPr/>
          </p:nvSpPr>
          <p:spPr>
            <a:xfrm rot="19429523">
              <a:off x="8625410" y="1448280"/>
              <a:ext cx="1478421" cy="830997"/>
            </a:xfrm>
            <a:prstGeom prst="rect">
              <a:avLst/>
            </a:prstGeom>
            <a:noFill/>
          </p:spPr>
          <p:txBody>
            <a:bodyPr wrap="square" rtlCol="0">
              <a:spAutoFit/>
            </a:bodyPr>
            <a:lstStyle/>
            <a:p>
              <a:pPr algn="ctr"/>
              <a:r>
                <a:rPr lang="en-US" dirty="0">
                  <a:solidFill>
                    <a:srgbClr val="DA16B0"/>
                  </a:solidFill>
                </a:rPr>
                <a:t>Cold Air Cu</a:t>
              </a:r>
            </a:p>
          </p:txBody>
        </p:sp>
        <p:sp>
          <p:nvSpPr>
            <p:cNvPr id="58" name="TextBox 57">
              <a:extLst>
                <a:ext uri="{FF2B5EF4-FFF2-40B4-BE49-F238E27FC236}">
                  <a16:creationId xmlns:a16="http://schemas.microsoft.com/office/drawing/2014/main" id="{7627FEDA-9D49-476F-8183-D03D48A5D716}"/>
                </a:ext>
              </a:extLst>
            </p:cNvPr>
            <p:cNvSpPr txBox="1"/>
            <p:nvPr/>
          </p:nvSpPr>
          <p:spPr>
            <a:xfrm rot="19429523">
              <a:off x="9769230" y="3172678"/>
              <a:ext cx="1478421" cy="830997"/>
            </a:xfrm>
            <a:prstGeom prst="rect">
              <a:avLst/>
            </a:prstGeom>
            <a:noFill/>
          </p:spPr>
          <p:txBody>
            <a:bodyPr wrap="square" rtlCol="0">
              <a:spAutoFit/>
            </a:bodyPr>
            <a:lstStyle/>
            <a:p>
              <a:pPr algn="ctr"/>
              <a:r>
                <a:rPr lang="en-US" dirty="0">
                  <a:solidFill>
                    <a:srgbClr val="DA16B0"/>
                  </a:solidFill>
                </a:rPr>
                <a:t>Cold Air Cu</a:t>
              </a:r>
            </a:p>
          </p:txBody>
        </p:sp>
      </p:grpSp>
      <p:sp>
        <p:nvSpPr>
          <p:cNvPr id="60" name="TextBox 59">
            <a:extLst>
              <a:ext uri="{FF2B5EF4-FFF2-40B4-BE49-F238E27FC236}">
                <a16:creationId xmlns:a16="http://schemas.microsoft.com/office/drawing/2014/main" id="{71AA9D31-38DC-4378-8C9A-4EA3E25BA326}"/>
              </a:ext>
            </a:extLst>
          </p:cNvPr>
          <p:cNvSpPr txBox="1"/>
          <p:nvPr/>
        </p:nvSpPr>
        <p:spPr>
          <a:xfrm>
            <a:off x="6724106" y="1617031"/>
            <a:ext cx="5203734" cy="400110"/>
          </a:xfrm>
          <a:prstGeom prst="rect">
            <a:avLst/>
          </a:prstGeom>
          <a:noFill/>
        </p:spPr>
        <p:txBody>
          <a:bodyPr wrap="square">
            <a:spAutoFit/>
          </a:bodyPr>
          <a:lstStyle/>
          <a:p>
            <a:pPr>
              <a:spcAft>
                <a:spcPts val="300"/>
              </a:spcAft>
            </a:pPr>
            <a:r>
              <a:rPr lang="en-US" sz="2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E.g. Cumulus de </a:t>
            </a:r>
            <a:r>
              <a:rPr lang="en-US" sz="20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aire</a:t>
            </a:r>
            <a:r>
              <a:rPr lang="en-US" sz="2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frío</a:t>
            </a:r>
            <a:r>
              <a:rPr lang="en-US" sz="2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 </a:t>
            </a:r>
            <a:r>
              <a:rPr lang="en-US" sz="20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postfrontales</a:t>
            </a:r>
            <a:endParaRPr lang="en-US" sz="2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spTree>
    <p:extLst>
      <p:ext uri="{BB962C8B-B14F-4D97-AF65-F5344CB8AC3E}">
        <p14:creationId xmlns:p14="http://schemas.microsoft.com/office/powerpoint/2010/main" val="2535329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365767" y="438640"/>
            <a:ext cx="9074851" cy="707886"/>
          </a:xfrm>
          <a:prstGeom prst="rect">
            <a:avLst/>
          </a:prstGeom>
          <a:noFill/>
        </p:spPr>
        <p:txBody>
          <a:bodyPr wrap="square">
            <a:spAutoFit/>
          </a:bodyPr>
          <a:lstStyle/>
          <a:p>
            <a:pPr>
              <a:spcAft>
                <a:spcPts val="300"/>
              </a:spcAft>
            </a:pP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Efectos</a:t>
            </a: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de la SST en la </a:t>
            </a: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tropósfera</a:t>
            </a: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 </a:t>
            </a:r>
            <a:r>
              <a:rPr lang="en-US" sz="4000" dirty="0" err="1">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baja</a:t>
            </a:r>
            <a:endPar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9" name="TextBox 8">
            <a:extLst>
              <a:ext uri="{FF2B5EF4-FFF2-40B4-BE49-F238E27FC236}">
                <a16:creationId xmlns:a16="http://schemas.microsoft.com/office/drawing/2014/main" id="{607634E8-78A6-4CE2-BC3C-4795B0475A3F}"/>
              </a:ext>
            </a:extLst>
          </p:cNvPr>
          <p:cNvSpPr txBox="1"/>
          <p:nvPr/>
        </p:nvSpPr>
        <p:spPr>
          <a:xfrm>
            <a:off x="415414" y="1528142"/>
            <a:ext cx="8415236" cy="523220"/>
          </a:xfrm>
          <a:prstGeom prst="rect">
            <a:avLst/>
          </a:prstGeom>
          <a:noFill/>
        </p:spPr>
        <p:txBody>
          <a:bodyPr wrap="square">
            <a:spAutoFit/>
          </a:bodyPr>
          <a:lstStyle/>
          <a:p>
            <a:pPr algn="ctr">
              <a:spcAft>
                <a:spcPts val="600"/>
              </a:spcAft>
            </a:pPr>
            <a:r>
              <a:rPr lang="en-US" sz="28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Afecta</a:t>
            </a:r>
            <a:r>
              <a:rPr lang="en-US" sz="28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 </a:t>
            </a:r>
            <a:r>
              <a:rPr lang="en-US" sz="28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temperaturas</a:t>
            </a:r>
            <a:r>
              <a:rPr lang="en-US" sz="28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 </a:t>
            </a:r>
            <a:r>
              <a:rPr lang="en-US" sz="28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presiones</a:t>
            </a:r>
            <a:r>
              <a:rPr lang="en-US" sz="28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 y </a:t>
            </a:r>
            <a:r>
              <a:rPr lang="en-US" sz="28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circulaciones</a:t>
            </a:r>
            <a:r>
              <a:rPr lang="en-US" sz="28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a:t>
            </a:r>
            <a:endParaRPr lang="en-US" sz="28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grpSp>
        <p:nvGrpSpPr>
          <p:cNvPr id="26" name="Group 25">
            <a:extLst>
              <a:ext uri="{FF2B5EF4-FFF2-40B4-BE49-F238E27FC236}">
                <a16:creationId xmlns:a16="http://schemas.microsoft.com/office/drawing/2014/main" id="{6DC0DB18-C45E-456F-9570-0E7D64311D69}"/>
              </a:ext>
            </a:extLst>
          </p:cNvPr>
          <p:cNvGrpSpPr/>
          <p:nvPr/>
        </p:nvGrpSpPr>
        <p:grpSpPr>
          <a:xfrm>
            <a:off x="791335" y="2051362"/>
            <a:ext cx="7326506" cy="2485697"/>
            <a:chOff x="1695574" y="2280189"/>
            <a:chExt cx="8687787" cy="2550351"/>
          </a:xfrm>
        </p:grpSpPr>
        <p:grpSp>
          <p:nvGrpSpPr>
            <p:cNvPr id="19" name="Group 18">
              <a:extLst>
                <a:ext uri="{FF2B5EF4-FFF2-40B4-BE49-F238E27FC236}">
                  <a16:creationId xmlns:a16="http://schemas.microsoft.com/office/drawing/2014/main" id="{96D1B825-9FE0-4E32-BB37-4380F3DF4517}"/>
                </a:ext>
              </a:extLst>
            </p:cNvPr>
            <p:cNvGrpSpPr/>
            <p:nvPr/>
          </p:nvGrpSpPr>
          <p:grpSpPr>
            <a:xfrm>
              <a:off x="1695574" y="2280189"/>
              <a:ext cx="8687787" cy="2550351"/>
              <a:chOff x="1015013" y="2885157"/>
              <a:chExt cx="10161972" cy="3166706"/>
            </a:xfrm>
          </p:grpSpPr>
          <p:sp>
            <p:nvSpPr>
              <p:cNvPr id="2" name="Rectangle 1">
                <a:extLst>
                  <a:ext uri="{FF2B5EF4-FFF2-40B4-BE49-F238E27FC236}">
                    <a16:creationId xmlns:a16="http://schemas.microsoft.com/office/drawing/2014/main" id="{024D6A06-7144-4A91-A98F-77734301F8A6}"/>
                  </a:ext>
                </a:extLst>
              </p:cNvPr>
              <p:cNvSpPr/>
              <p:nvPr/>
            </p:nvSpPr>
            <p:spPr>
              <a:xfrm>
                <a:off x="1015014" y="2885157"/>
                <a:ext cx="10161971" cy="22383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551F4EB-9EDE-4AF5-959C-0C8E24EF0B53}"/>
                  </a:ext>
                </a:extLst>
              </p:cNvPr>
              <p:cNvSpPr/>
              <p:nvPr/>
            </p:nvSpPr>
            <p:spPr>
              <a:xfrm>
                <a:off x="1015013" y="5123542"/>
                <a:ext cx="10161972" cy="928321"/>
              </a:xfrm>
              <a:prstGeom prst="rect">
                <a:avLst/>
              </a:prstGeom>
              <a:gradFill flip="none" rotWithShape="1">
                <a:gsLst>
                  <a:gs pos="90000">
                    <a:schemeClr val="accent2"/>
                  </a:gs>
                  <a:gs pos="73000">
                    <a:srgbClr val="FF0000"/>
                  </a:gs>
                  <a:gs pos="20000">
                    <a:srgbClr val="00B0F0"/>
                  </a:gs>
                  <a:gs pos="0">
                    <a:srgbClr val="9D8E72"/>
                  </a:gs>
                  <a:gs pos="52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97883C6-4AB5-4B97-89D3-4826171B6305}"/>
                  </a:ext>
                </a:extLst>
              </p:cNvPr>
              <p:cNvSpPr txBox="1"/>
              <p:nvPr/>
            </p:nvSpPr>
            <p:spPr>
              <a:xfrm>
                <a:off x="7926659" y="3597899"/>
                <a:ext cx="537030" cy="707887"/>
              </a:xfrm>
              <a:prstGeom prst="rect">
                <a:avLst/>
              </a:prstGeom>
              <a:noFill/>
            </p:spPr>
            <p:txBody>
              <a:bodyPr wrap="square">
                <a:spAutoFit/>
              </a:bodyPr>
              <a:lstStyle/>
              <a:p>
                <a:pPr>
                  <a:spcAft>
                    <a:spcPts val="300"/>
                  </a:spcAft>
                </a:pPr>
                <a:r>
                  <a:rPr lang="en-US" sz="4000" dirty="0">
                    <a:latin typeface="Segoe UI Semibold" panose="020B0702040204020203" pitchFamily="34" charset="0"/>
                    <a:ea typeface="Verdana" panose="020B0604030504040204" pitchFamily="34" charset="0"/>
                    <a:cs typeface="Segoe UI Semibold" panose="020B0702040204020203" pitchFamily="34" charset="0"/>
                  </a:rPr>
                  <a:t>L</a:t>
                </a:r>
              </a:p>
            </p:txBody>
          </p:sp>
          <p:sp>
            <p:nvSpPr>
              <p:cNvPr id="10" name="TextBox 9">
                <a:extLst>
                  <a:ext uri="{FF2B5EF4-FFF2-40B4-BE49-F238E27FC236}">
                    <a16:creationId xmlns:a16="http://schemas.microsoft.com/office/drawing/2014/main" id="{5401D686-B30F-444D-8D4B-7F7C6E4BC7A4}"/>
                  </a:ext>
                </a:extLst>
              </p:cNvPr>
              <p:cNvSpPr txBox="1"/>
              <p:nvPr/>
            </p:nvSpPr>
            <p:spPr>
              <a:xfrm>
                <a:off x="2892962" y="3577587"/>
                <a:ext cx="537030" cy="707886"/>
              </a:xfrm>
              <a:prstGeom prst="rect">
                <a:avLst/>
              </a:prstGeom>
              <a:noFill/>
            </p:spPr>
            <p:txBody>
              <a:bodyPr wrap="square">
                <a:spAutoFit/>
              </a:bodyPr>
              <a:lstStyle/>
              <a:p>
                <a:pPr>
                  <a:spcAft>
                    <a:spcPts val="300"/>
                  </a:spcAft>
                </a:pPr>
                <a:r>
                  <a:rPr lang="en-US" sz="4000" dirty="0">
                    <a:latin typeface="Segoe UI Semibold" panose="020B0702040204020203" pitchFamily="34" charset="0"/>
                    <a:ea typeface="Verdana" panose="020B0604030504040204" pitchFamily="34" charset="0"/>
                    <a:cs typeface="Segoe UI Semibold" panose="020B0702040204020203" pitchFamily="34" charset="0"/>
                  </a:rPr>
                  <a:t>H</a:t>
                </a:r>
              </a:p>
            </p:txBody>
          </p:sp>
          <p:sp>
            <p:nvSpPr>
              <p:cNvPr id="3" name="Arrow: Right 2">
                <a:extLst>
                  <a:ext uri="{FF2B5EF4-FFF2-40B4-BE49-F238E27FC236}">
                    <a16:creationId xmlns:a16="http://schemas.microsoft.com/office/drawing/2014/main" id="{A3190AB5-A7B9-4106-A91A-C9FB2718AEBD}"/>
                  </a:ext>
                </a:extLst>
              </p:cNvPr>
              <p:cNvSpPr/>
              <p:nvPr/>
            </p:nvSpPr>
            <p:spPr>
              <a:xfrm>
                <a:off x="3909423" y="4267200"/>
                <a:ext cx="901337" cy="416560"/>
              </a:xfrm>
              <a:prstGeom prst="rightArrow">
                <a:avLst>
                  <a:gd name="adj1" fmla="val 35366"/>
                  <a:gd name="adj2"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0A5620E-370C-4AD2-8738-0230B225D7A1}"/>
                  </a:ext>
                </a:extLst>
              </p:cNvPr>
              <p:cNvSpPr/>
              <p:nvPr/>
            </p:nvSpPr>
            <p:spPr>
              <a:xfrm rot="10800000">
                <a:off x="1582783" y="4267200"/>
                <a:ext cx="901337" cy="416560"/>
              </a:xfrm>
              <a:prstGeom prst="rightArrow">
                <a:avLst>
                  <a:gd name="adj1" fmla="val 35366"/>
                  <a:gd name="adj2"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AEE9666-81F4-4130-82F8-5C6BFBC4042D}"/>
                  </a:ext>
                </a:extLst>
              </p:cNvPr>
              <p:cNvSpPr/>
              <p:nvPr/>
            </p:nvSpPr>
            <p:spPr>
              <a:xfrm>
                <a:off x="6479905" y="4267200"/>
                <a:ext cx="901337" cy="416560"/>
              </a:xfrm>
              <a:prstGeom prst="rightArrow">
                <a:avLst>
                  <a:gd name="adj1" fmla="val 35366"/>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68A07ABE-1583-4062-93F3-5879B2F2C6D0}"/>
                  </a:ext>
                </a:extLst>
              </p:cNvPr>
              <p:cNvSpPr/>
              <p:nvPr/>
            </p:nvSpPr>
            <p:spPr>
              <a:xfrm rot="10800000">
                <a:off x="8939841" y="4262401"/>
                <a:ext cx="901337" cy="416560"/>
              </a:xfrm>
              <a:prstGeom prst="rightArrow">
                <a:avLst>
                  <a:gd name="adj1" fmla="val 35366"/>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5D6B40-2B26-46D1-AE42-7F22D7ACAED4}"/>
                  </a:ext>
                </a:extLst>
              </p:cNvPr>
              <p:cNvSpPr txBox="1"/>
              <p:nvPr/>
            </p:nvSpPr>
            <p:spPr>
              <a:xfrm>
                <a:off x="3414490" y="2971913"/>
                <a:ext cx="2001521" cy="573238"/>
              </a:xfrm>
              <a:prstGeom prst="rect">
                <a:avLst/>
              </a:prstGeom>
              <a:noFill/>
            </p:spPr>
            <p:txBody>
              <a:bodyPr wrap="square">
                <a:spAutoFit/>
              </a:bodyPr>
              <a:lstStyle/>
              <a:p>
                <a:pPr>
                  <a:spcAft>
                    <a:spcPts val="300"/>
                  </a:spcAft>
                </a:pPr>
                <a:r>
                  <a:rPr lang="en-US" sz="2400" dirty="0">
                    <a:latin typeface="Segoe UI" panose="020B0502040204020203" pitchFamily="34" charset="0"/>
                    <a:ea typeface="Verdana" panose="020B0604030504040204" pitchFamily="34" charset="0"/>
                    <a:cs typeface="Segoe UI" panose="020B0502040204020203" pitchFamily="34" charset="0"/>
                  </a:rPr>
                  <a:t>Dorsal</a:t>
                </a:r>
              </a:p>
            </p:txBody>
          </p:sp>
          <p:sp>
            <p:nvSpPr>
              <p:cNvPr id="15" name="TextBox 14">
                <a:extLst>
                  <a:ext uri="{FF2B5EF4-FFF2-40B4-BE49-F238E27FC236}">
                    <a16:creationId xmlns:a16="http://schemas.microsoft.com/office/drawing/2014/main" id="{07260363-0CAD-4A01-BEC0-71C5D89799A1}"/>
                  </a:ext>
                </a:extLst>
              </p:cNvPr>
              <p:cNvSpPr txBox="1"/>
              <p:nvPr/>
            </p:nvSpPr>
            <p:spPr>
              <a:xfrm>
                <a:off x="2133449" y="4584714"/>
                <a:ext cx="3238042" cy="573238"/>
              </a:xfrm>
              <a:prstGeom prst="rect">
                <a:avLst/>
              </a:prstGeom>
              <a:noFill/>
            </p:spPr>
            <p:txBody>
              <a:bodyPr wrap="square">
                <a:spAutoFit/>
              </a:bodyPr>
              <a:lstStyle/>
              <a:p>
                <a:pPr>
                  <a:spcAft>
                    <a:spcPts val="300"/>
                  </a:spcAft>
                </a:pPr>
                <a:r>
                  <a:rPr lang="en-US" sz="2400" dirty="0" err="1">
                    <a:solidFill>
                      <a:schemeClr val="accent1">
                        <a:lumMod val="75000"/>
                      </a:schemeClr>
                    </a:solidFill>
                    <a:latin typeface="Segoe UI" panose="020B0502040204020203" pitchFamily="34" charset="0"/>
                    <a:ea typeface="Verdana" panose="020B0604030504040204" pitchFamily="34" charset="0"/>
                    <a:cs typeface="Segoe UI" panose="020B0502040204020203" pitchFamily="34" charset="0"/>
                  </a:rPr>
                  <a:t>Divergencia</a:t>
                </a:r>
                <a:endParaRPr lang="en-US" sz="2400" dirty="0">
                  <a:solidFill>
                    <a:schemeClr val="accent1">
                      <a:lumMod val="75000"/>
                    </a:schemeClr>
                  </a:solidFill>
                  <a:latin typeface="Segoe UI" panose="020B0502040204020203" pitchFamily="34" charset="0"/>
                  <a:ea typeface="Verdana" panose="020B0604030504040204" pitchFamily="34" charset="0"/>
                  <a:cs typeface="Segoe UI" panose="020B0502040204020203" pitchFamily="34" charset="0"/>
                </a:endParaRPr>
              </a:p>
            </p:txBody>
          </p:sp>
          <p:sp>
            <p:nvSpPr>
              <p:cNvPr id="16" name="TextBox 15">
                <a:extLst>
                  <a:ext uri="{FF2B5EF4-FFF2-40B4-BE49-F238E27FC236}">
                    <a16:creationId xmlns:a16="http://schemas.microsoft.com/office/drawing/2014/main" id="{51C4CC23-AF02-449F-A727-78A95562643F}"/>
                  </a:ext>
                </a:extLst>
              </p:cNvPr>
              <p:cNvSpPr txBox="1"/>
              <p:nvPr/>
            </p:nvSpPr>
            <p:spPr>
              <a:xfrm>
                <a:off x="7124727" y="4605121"/>
                <a:ext cx="3434289" cy="573238"/>
              </a:xfrm>
              <a:prstGeom prst="rect">
                <a:avLst/>
              </a:prstGeom>
              <a:noFill/>
            </p:spPr>
            <p:txBody>
              <a:bodyPr wrap="square">
                <a:spAutoFit/>
              </a:bodyPr>
              <a:lstStyle/>
              <a:p>
                <a:pPr>
                  <a:spcAft>
                    <a:spcPts val="300"/>
                  </a:spcAft>
                </a:pPr>
                <a:r>
                  <a:rPr lang="en-US" sz="2400" dirty="0" err="1">
                    <a:solidFill>
                      <a:srgbClr val="FF0000"/>
                    </a:solidFill>
                    <a:latin typeface="Segoe UI" panose="020B0502040204020203" pitchFamily="34" charset="0"/>
                    <a:ea typeface="Verdana" panose="020B0604030504040204" pitchFamily="34" charset="0"/>
                    <a:cs typeface="Segoe UI" panose="020B0502040204020203" pitchFamily="34" charset="0"/>
                  </a:rPr>
                  <a:t>Convergencia</a:t>
                </a:r>
                <a:endParaRPr lang="en-US" sz="2400" dirty="0">
                  <a:solidFill>
                    <a:srgbClr val="FF0000"/>
                  </a:solidFill>
                  <a:latin typeface="Segoe UI" panose="020B0502040204020203" pitchFamily="34" charset="0"/>
                  <a:ea typeface="Verdana" panose="020B0604030504040204" pitchFamily="34" charset="0"/>
                  <a:cs typeface="Segoe UI" panose="020B0502040204020203" pitchFamily="34" charset="0"/>
                </a:endParaRPr>
              </a:p>
            </p:txBody>
          </p:sp>
          <p:cxnSp>
            <p:nvCxnSpPr>
              <p:cNvPr id="7" name="Straight Arrow Connector 6">
                <a:extLst>
                  <a:ext uri="{FF2B5EF4-FFF2-40B4-BE49-F238E27FC236}">
                    <a16:creationId xmlns:a16="http://schemas.microsoft.com/office/drawing/2014/main" id="{DE8C9857-6C9F-437C-A62B-BD0577DE42D8}"/>
                  </a:ext>
                </a:extLst>
              </p:cNvPr>
              <p:cNvCxnSpPr>
                <a:cxnSpLocks/>
              </p:cNvCxnSpPr>
              <p:nvPr/>
            </p:nvCxnSpPr>
            <p:spPr>
              <a:xfrm flipH="1">
                <a:off x="3500108" y="3429001"/>
                <a:ext cx="259093" cy="365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BDBBFF9-F969-4777-8154-D35DC894B520}"/>
                  </a:ext>
                </a:extLst>
              </p:cNvPr>
              <p:cNvCxnSpPr>
                <a:cxnSpLocks/>
              </p:cNvCxnSpPr>
              <p:nvPr/>
            </p:nvCxnSpPr>
            <p:spPr>
              <a:xfrm flipH="1">
                <a:off x="8405583" y="3481020"/>
                <a:ext cx="231504" cy="3940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ED8B58F-6052-457B-8EE3-91DE08FB2CEE}"/>
                  </a:ext>
                </a:extLst>
              </p:cNvPr>
              <p:cNvSpPr txBox="1"/>
              <p:nvPr/>
            </p:nvSpPr>
            <p:spPr>
              <a:xfrm>
                <a:off x="8405583" y="3013966"/>
                <a:ext cx="2001521" cy="573238"/>
              </a:xfrm>
              <a:prstGeom prst="rect">
                <a:avLst/>
              </a:prstGeom>
              <a:noFill/>
            </p:spPr>
            <p:txBody>
              <a:bodyPr wrap="square">
                <a:spAutoFit/>
              </a:bodyPr>
              <a:lstStyle/>
              <a:p>
                <a:pPr>
                  <a:spcAft>
                    <a:spcPts val="300"/>
                  </a:spcAft>
                </a:pPr>
                <a:r>
                  <a:rPr lang="en-US" sz="2400" dirty="0">
                    <a:latin typeface="Segoe UI" panose="020B0502040204020203" pitchFamily="34" charset="0"/>
                    <a:ea typeface="Verdana" panose="020B0604030504040204" pitchFamily="34" charset="0"/>
                    <a:cs typeface="Segoe UI" panose="020B0502040204020203" pitchFamily="34" charset="0"/>
                  </a:rPr>
                  <a:t>Vaguada</a:t>
                </a:r>
              </a:p>
            </p:txBody>
          </p:sp>
        </p:grpSp>
        <p:sp>
          <p:nvSpPr>
            <p:cNvPr id="20" name="TextBox 19">
              <a:extLst>
                <a:ext uri="{FF2B5EF4-FFF2-40B4-BE49-F238E27FC236}">
                  <a16:creationId xmlns:a16="http://schemas.microsoft.com/office/drawing/2014/main" id="{8F886D87-FCA7-4EE1-9C78-53A2AB83E2A8}"/>
                </a:ext>
              </a:extLst>
            </p:cNvPr>
            <p:cNvSpPr txBox="1"/>
            <p:nvPr/>
          </p:nvSpPr>
          <p:spPr>
            <a:xfrm>
              <a:off x="2988164" y="4194226"/>
              <a:ext cx="1711163" cy="523220"/>
            </a:xfrm>
            <a:prstGeom prst="rect">
              <a:avLst/>
            </a:prstGeom>
            <a:noFill/>
          </p:spPr>
          <p:txBody>
            <a:bodyPr wrap="square">
              <a:spAutoFit/>
            </a:bodyPr>
            <a:lstStyle/>
            <a:p>
              <a:pPr>
                <a:spcAft>
                  <a:spcPts val="300"/>
                </a:spcAft>
              </a:pPr>
              <a:r>
                <a:rPr lang="en-US" sz="2800" dirty="0" err="1">
                  <a:latin typeface="Segoe UI" panose="020B0502040204020203" pitchFamily="34" charset="0"/>
                  <a:ea typeface="Verdana" panose="020B0604030504040204" pitchFamily="34" charset="0"/>
                  <a:cs typeface="Segoe UI" panose="020B0502040204020203" pitchFamily="34" charset="0"/>
                </a:rPr>
                <a:t>Frío</a:t>
              </a:r>
              <a:endParaRPr lang="en-US" sz="2800" dirty="0">
                <a:latin typeface="Segoe UI" panose="020B0502040204020203" pitchFamily="34" charset="0"/>
                <a:ea typeface="Verdana" panose="020B0604030504040204" pitchFamily="34" charset="0"/>
                <a:cs typeface="Segoe UI" panose="020B0502040204020203" pitchFamily="34" charset="0"/>
              </a:endParaRPr>
            </a:p>
          </p:txBody>
        </p:sp>
        <p:sp>
          <p:nvSpPr>
            <p:cNvPr id="21" name="TextBox 20">
              <a:extLst>
                <a:ext uri="{FF2B5EF4-FFF2-40B4-BE49-F238E27FC236}">
                  <a16:creationId xmlns:a16="http://schemas.microsoft.com/office/drawing/2014/main" id="{DBA3BA7A-82CD-4EEF-B6BA-2B697B1DD279}"/>
                </a:ext>
              </a:extLst>
            </p:cNvPr>
            <p:cNvSpPr txBox="1"/>
            <p:nvPr/>
          </p:nvSpPr>
          <p:spPr>
            <a:xfrm>
              <a:off x="7356340" y="4194226"/>
              <a:ext cx="1711163" cy="523220"/>
            </a:xfrm>
            <a:prstGeom prst="rect">
              <a:avLst/>
            </a:prstGeom>
            <a:noFill/>
          </p:spPr>
          <p:txBody>
            <a:bodyPr wrap="square">
              <a:spAutoFit/>
            </a:bodyPr>
            <a:lstStyle/>
            <a:p>
              <a:pPr>
                <a:spcAft>
                  <a:spcPts val="300"/>
                </a:spcAft>
              </a:pPr>
              <a:r>
                <a:rPr lang="en-US" sz="2800" dirty="0" err="1">
                  <a:latin typeface="Segoe UI" panose="020B0502040204020203" pitchFamily="34" charset="0"/>
                  <a:ea typeface="Verdana" panose="020B0604030504040204" pitchFamily="34" charset="0"/>
                  <a:cs typeface="Segoe UI" panose="020B0502040204020203" pitchFamily="34" charset="0"/>
                </a:rPr>
                <a:t>Cálido</a:t>
              </a:r>
              <a:endParaRPr lang="en-US" sz="2800" dirty="0">
                <a:latin typeface="Segoe UI" panose="020B0502040204020203" pitchFamily="34" charset="0"/>
                <a:ea typeface="Verdana" panose="020B0604030504040204" pitchFamily="34" charset="0"/>
                <a:cs typeface="Segoe UI" panose="020B0502040204020203" pitchFamily="34" charset="0"/>
              </a:endParaRPr>
            </a:p>
          </p:txBody>
        </p:sp>
      </p:grpSp>
      <p:sp>
        <p:nvSpPr>
          <p:cNvPr id="22" name="TextBox 21">
            <a:extLst>
              <a:ext uri="{FF2B5EF4-FFF2-40B4-BE49-F238E27FC236}">
                <a16:creationId xmlns:a16="http://schemas.microsoft.com/office/drawing/2014/main" id="{BD59A43E-6340-45DB-BE05-08358A479B5E}"/>
              </a:ext>
            </a:extLst>
          </p:cNvPr>
          <p:cNvSpPr txBox="1"/>
          <p:nvPr/>
        </p:nvSpPr>
        <p:spPr>
          <a:xfrm>
            <a:off x="2338877" y="4907550"/>
            <a:ext cx="9275900" cy="1246495"/>
          </a:xfrm>
          <a:prstGeom prst="rect">
            <a:avLst/>
          </a:prstGeom>
          <a:noFill/>
        </p:spPr>
        <p:txBody>
          <a:bodyPr wrap="square">
            <a:spAutoFit/>
          </a:bodyPr>
          <a:lstStyle/>
          <a:p>
            <a:pPr>
              <a:spcAft>
                <a:spcPts val="1800"/>
              </a:spcAft>
            </a:pP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Ejemplo</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Migración</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la ITCZ,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durante</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periodos</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forzamiento</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dinámico</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débil</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hacia la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región</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aguas</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más</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cálidas</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Formación</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de la doble ITCZ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cuando</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la SST </a:t>
            </a:r>
            <a:r>
              <a:rPr lang="en-US" sz="25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rebasa</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26/27°C</a:t>
            </a:r>
          </a:p>
        </p:txBody>
      </p:sp>
    </p:spTree>
    <p:extLst>
      <p:ext uri="{BB962C8B-B14F-4D97-AF65-F5344CB8AC3E}">
        <p14:creationId xmlns:p14="http://schemas.microsoft.com/office/powerpoint/2010/main" val="7990284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6997</TotalTime>
  <Words>3301</Words>
  <Application>Microsoft Office PowerPoint</Application>
  <PresentationFormat>Widescreen</PresentationFormat>
  <Paragraphs>437</Paragraphs>
  <Slides>62</Slides>
  <Notes>16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73" baseType="lpstr">
      <vt:lpstr>Arial</vt:lpstr>
      <vt:lpstr>Arial Black</vt:lpstr>
      <vt:lpstr>Calibri</vt:lpstr>
      <vt:lpstr>Calibri Light</vt:lpstr>
      <vt:lpstr>Segoe UI</vt:lpstr>
      <vt:lpstr>Segoe UI Light</vt:lpstr>
      <vt:lpstr>Segoe UI Semibold</vt:lpstr>
      <vt:lpstr>Segoe UI Semilight</vt:lpstr>
      <vt:lpstr>Verdana</vt:lpstr>
      <vt:lpstr>Office Theme</vt:lpstr>
      <vt:lpstr>Adobe Photoshop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Galvez</dc:creator>
  <cp:lastModifiedBy>Jose Galvez</cp:lastModifiedBy>
  <cp:revision>177</cp:revision>
  <dcterms:created xsi:type="dcterms:W3CDTF">2021-02-06T20:36:11Z</dcterms:created>
  <dcterms:modified xsi:type="dcterms:W3CDTF">2021-02-11T17:14:57Z</dcterms:modified>
</cp:coreProperties>
</file>